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notesMaster" Target="notesMasters/notesMaster1.xml" /><Relationship Id="rId25" Type="http://schemas.openxmlformats.org/officeDocument/2006/relationships/viewProps" Target="viewProps.xml" /><Relationship Id="rId24" Type="http://schemas.openxmlformats.org/officeDocument/2006/relationships/presProps" Target="presProps.xml" /><Relationship Id="rId1" Type="http://schemas.openxmlformats.org/officeDocument/2006/relationships/slideMaster" Target="slideMasters/slideMaster1.xml" /><Relationship Id="rId27" Type="http://schemas.openxmlformats.org/officeDocument/2006/relationships/tableStyles" Target="tableStyles.xml" /><Relationship Id="rId26"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instruments on the same 1,955 households give prevalences of 7.4%, 42.9%, 51.0% and 48.2%. The union is 76.3% and the intersection is 3.4%. Every argument in the rest of this course starts from that gap.</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instrument in the last two lessons claims to identify food-insecure households. Put them on the same households and count.</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sevenfold range on the same 1,955 households. These are not four estimates of one quantity with sampling error between them. They are four different quantities, each correctly measured.</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76.3% of households are flagged by at least one instrument and 3.4% by all four. Both numbers are defensible answers to “how many households are food insecure”, and they are twenty-two times apart. This is the single most important table in the course. Everything that follows — the evidence table, the convergence rule, the working group — exists because this table looks the way it does.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They measure different moments in the same process. Coping runs ahead of consumption. A household sells its goats in June and is still eating in July, so the LCS flags it and the FCS does not. Reading only consumption sees the crisis about four months late. They have different sensitivities. The FCS at 7.4% is the least sensitive instrument here by a wide margin, because its threshold was written to identify severe dietary deprivation rather than stress. That is not a defect — it is what makes a poor FCS a strong signal when it appears. Some ask about behaviour and some about experience. rCSI and LCS ask what a household </a:t>
            </a:r>
            <a:r>
              <a:rPr i="1"/>
              <a:t>did</a:t>
            </a:r>
            <a:r>
              <a:rPr/>
              <a:t>; HHS asks what it </a:t>
            </a:r>
            <a:r>
              <a:rPr i="1"/>
              <a:t>went through</a:t>
            </a:r>
            <a:r>
              <a:rPr/>
              <a:t>. A household with resources copes without hunger; a household without resources goes hungry without coping, because there is nothing left to sell.</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282 households are hungry and using no crisis or emergency strategy. That is the group a coping-only analysis loses, and it is the group furthest along.</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repairs that all look principled. Average them into a composite score. There is no defensible weighting, the instruments are on different scales, and a household at 7.4% on one and 51% on another is not “at 29%”. Composite food security indices exist and every one of them buries the disagreement rather than resolving it. Pick the one that gives the number you expected. This happens more often than the previous one and is harder to see, because each individual choice is defensible in isolation. Choose the instrument before you compute it, on the question being asked, and write the choice down. Take the intersection to be safe. 3.4% is the most conservative estimate and it excludes the 400 households flagged by three instruments out of four. Being conservative about a caseload is not caution; it is a decision to serve fewer people, and it should be made as one.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Report all four, with what each is for.</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sentence is the analysis. The pattern across the four — high coping, high asset depletion, low severe consumption deficit — is a </a:t>
            </a:r>
            <a:r>
              <a:rPr i="1"/>
              <a:t>diagnosis</a:t>
            </a:r>
            <a:r>
              <a:rPr/>
              <a:t>, and it is only available because the four disagree. A single composite would have produced one number and no diagnosis at all.</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Convergence of evidence means agreement across independent instruments raises confidence, and disagreement is information rather than error. Where three instruments agree and one does not, ask what the fourth measures that the others do not, before deciding it is wrong. In this population the odd one out is the FCS, and what it measures that the others do not is </a:t>
            </a:r>
            <a:r>
              <a:rPr i="1"/>
              <a:t>severity</a:t>
            </a:r>
            <a:r>
              <a:rPr/>
              <a:t> — so the disagreement says the deterioration has not yet reached diets, which is a finding about timing and an argument for acting now.</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Everything so far is what households reported about themselves. The next unit is the market they buy from — an independent line of evidence that does not depend on anybody’s recall, and that turns out to explain the timing of all four indicators.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food-security-ipc/fs-04-when-the-indicators-disagre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76.3% flagged by one, 3.4% by all four</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Four instruments on the same 1,955 households give prevalences of 7.4%, 42.9%, 51.0% and 48.2%. The union is 76.3% and the intersection is 3.4%. Every argument in the rest of this course starts from that gap.</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4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Four answers to one question</a:t>
            </a:r>
          </a:p>
          <a:p>
            <a:pPr lvl="0"/>
            <a:r>
              <a:rPr/>
              <a:t>The overlap</a:t>
            </a:r>
          </a:p>
          <a:p>
            <a:pPr lvl="0"/>
            <a:r>
              <a:rPr/>
              <a:t>Why they disagree, in order of importance</a:t>
            </a:r>
          </a:p>
          <a:p>
            <a:pPr lvl="0"/>
            <a:r>
              <a:rPr/>
              <a:t>What not to do about it</a:t>
            </a:r>
          </a:p>
          <a:p>
            <a:pPr lvl="0"/>
            <a:r>
              <a:rPr/>
              <a:t>What to do instead</a:t>
            </a:r>
          </a:p>
          <a:p>
            <a:pPr lvl="0"/>
            <a:r>
              <a:rPr/>
              <a:t>The rule this course is built on</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answers to one question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survey </a:t>
            </a:r>
            <a:r>
              <a:rPr>
                <a:solidFill>
                  <a:srgbClr val="666666"/>
                </a:solidFill>
                <a:latin typeface="Courier"/>
              </a:rPr>
              <a:t>=</a:t>
            </a:r>
            <a:r>
              <a:rPr>
                <a:latin typeface="Courier"/>
              </a:rPr>
              <a:t> pd.read_csv(</a:t>
            </a:r>
            <a:r>
              <a:rPr>
                <a:solidFill>
                  <a:srgbClr val="4070A0"/>
                </a:solidFill>
                <a:latin typeface="Courier"/>
              </a:rPr>
              <a:t>"food-security-survey-2024.v1.csv"</a:t>
            </a:r>
            <a:r>
              <a:rPr>
                <a:latin typeface="Courier"/>
              </a:rPr>
              <a:t>)</a:t>
            </a:r>
            <a:br/>
            <a:r>
              <a:rPr>
                <a:latin typeface="Courier"/>
              </a:rPr>
              <a:t>coping </a:t>
            </a:r>
            <a:r>
              <a:rPr>
                <a:solidFill>
                  <a:srgbClr val="666666"/>
                </a:solidFill>
                <a:latin typeface="Courier"/>
              </a:rPr>
              <a:t>=</a:t>
            </a:r>
            <a:r>
              <a:rPr>
                <a:latin typeface="Courier"/>
              </a:rPr>
              <a:t> pd.read_csv(</a:t>
            </a:r>
            <a:r>
              <a:rPr>
                <a:solidFill>
                  <a:srgbClr val="4070A0"/>
                </a:solidFill>
                <a:latin typeface="Courier"/>
              </a:rPr>
              <a:t>"livelihood-coping-2024.v1.csv"</a:t>
            </a:r>
            <a:r>
              <a:rPr>
                <a:latin typeface="Courier"/>
              </a:rPr>
              <a:t>)</a:t>
            </a:r>
            <a:br/>
            <a:r>
              <a:rPr>
                <a:latin typeface="Courier"/>
              </a:rPr>
              <a:t>data </a:t>
            </a:r>
            <a:r>
              <a:rPr>
                <a:solidFill>
                  <a:srgbClr val="666666"/>
                </a:solidFill>
                <a:latin typeface="Courier"/>
              </a:rPr>
              <a:t>=</a:t>
            </a:r>
            <a:r>
              <a:rPr>
                <a:latin typeface="Courier"/>
              </a:rPr>
              <a:t> survey.merge(coping, on</a:t>
            </a:r>
            <a:r>
              <a:rPr>
                <a:solidFill>
                  <a:srgbClr val="666666"/>
                </a:solidFill>
                <a:latin typeface="Courier"/>
              </a:rPr>
              <a:t>=</a:t>
            </a:r>
            <a:r>
              <a:rPr>
                <a:solidFill>
                  <a:srgbClr val="4070A0"/>
                </a:solidFill>
                <a:latin typeface="Courier"/>
              </a:rPr>
              <a:t>"household_id"</a:t>
            </a:r>
            <a:r>
              <a:rPr>
                <a:latin typeface="Courier"/>
              </a:rPr>
              <a:t>, how</a:t>
            </a:r>
            <a:r>
              <a:rPr>
                <a:solidFill>
                  <a:srgbClr val="666666"/>
                </a:solidFill>
                <a:latin typeface="Courier"/>
              </a:rPr>
              <a:t>=</a:t>
            </a:r>
            <a:r>
              <a:rPr>
                <a:solidFill>
                  <a:srgbClr val="4070A0"/>
                </a:solidFill>
                <a:latin typeface="Courier"/>
              </a:rPr>
              <a:t>"inner"</a:t>
            </a:r>
            <a:r>
              <a:rPr>
                <a:latin typeface="Courier"/>
              </a:rPr>
              <a:t>, suffixes</a:t>
            </a:r>
            <a:r>
              <a:rPr>
                <a:solidFill>
                  <a:srgbClr val="666666"/>
                </a:solidFill>
                <a:latin typeface="Courier"/>
              </a:rPr>
              <a:t>=</a:t>
            </a:r>
            <a:r>
              <a:rPr>
                <a:latin typeface="Courier"/>
              </a:rPr>
              <a:t>(</a:t>
            </a:r>
            <a:r>
              <a:rPr>
                <a:solidFill>
                  <a:srgbClr val="4070A0"/>
                </a:solidFill>
                <a:latin typeface="Courier"/>
              </a:rPr>
              <a:t>""</a:t>
            </a:r>
            <a:r>
              <a:rPr>
                <a:latin typeface="Courier"/>
              </a:rPr>
              <a:t>, </a:t>
            </a:r>
            <a:r>
              <a:rPr>
                <a:solidFill>
                  <a:srgbClr val="4070A0"/>
                </a:solidFill>
                <a:latin typeface="Courier"/>
              </a:rPr>
              <a:t>"_lcs"</a:t>
            </a:r>
            <a:r>
              <a:rPr>
                <a:latin typeface="Courier"/>
              </a:rPr>
              <a:t>))</a:t>
            </a:r>
            <a:br/>
            <a:br/>
            <a:r>
              <a:rPr>
                <a:latin typeface="Courier"/>
              </a:rPr>
              <a:t>flags </a:t>
            </a:r>
            <a:r>
              <a:rPr>
                <a:solidFill>
                  <a:srgbClr val="666666"/>
                </a:solidFill>
                <a:latin typeface="Courier"/>
              </a:rPr>
              <a:t>=</a:t>
            </a:r>
            <a:r>
              <a:rPr>
                <a:latin typeface="Courier"/>
              </a:rPr>
              <a:t> pd.DataFrame({</a:t>
            </a:r>
            <a:br/>
            <a:r>
              <a:rPr>
                <a:latin typeface="Courier"/>
              </a:rPr>
              <a:t>    </a:t>
            </a:r>
            <a:r>
              <a:rPr>
                <a:solidFill>
                  <a:srgbClr val="4070A0"/>
                </a:solidFill>
                <a:latin typeface="Courier"/>
              </a:rPr>
              <a:t>"poor_consumption"</a:t>
            </a:r>
            <a:r>
              <a:rPr>
                <a:latin typeface="Courier"/>
              </a:rPr>
              <a:t>: fcs </a:t>
            </a:r>
            <a:r>
              <a:rPr>
                <a:solidFill>
                  <a:srgbClr val="666666"/>
                </a:solidFill>
                <a:latin typeface="Courier"/>
              </a:rPr>
              <a:t>&lt;=</a:t>
            </a:r>
            <a:r>
              <a:rPr>
                <a:latin typeface="Courier"/>
              </a:rPr>
              <a:t> </a:t>
            </a:r>
            <a:r>
              <a:rPr>
                <a:solidFill>
                  <a:srgbClr val="40A070"/>
                </a:solidFill>
                <a:latin typeface="Courier"/>
              </a:rPr>
              <a:t>28</a:t>
            </a:r>
            <a:r>
              <a:rPr>
                <a:latin typeface="Courier"/>
              </a:rPr>
              <a:t>,          </a:t>
            </a:r>
            <a:r>
              <a:rPr i="1">
                <a:solidFill>
                  <a:srgbClr val="60A0B0"/>
                </a:solidFill>
                <a:latin typeface="Courier"/>
              </a:rPr>
              <a:t># FCS on the 28/42 set</a:t>
            </a:r>
            <a:br/>
            <a:r>
              <a:rPr>
                <a:latin typeface="Courier"/>
              </a:rPr>
              <a:t>    </a:t>
            </a:r>
            <a:r>
              <a:rPr>
                <a:solidFill>
                  <a:srgbClr val="4070A0"/>
                </a:solidFill>
                <a:latin typeface="Courier"/>
              </a:rPr>
              <a:t>"hunger"</a:t>
            </a:r>
            <a:r>
              <a:rPr>
                <a:latin typeface="Courier"/>
              </a:rPr>
              <a:t>: hhs </a:t>
            </a:r>
            <a:r>
              <a:rPr>
                <a:solidFill>
                  <a:srgbClr val="666666"/>
                </a:solidFill>
                <a:latin typeface="Courier"/>
              </a:rPr>
              <a:t>&gt;=</a:t>
            </a:r>
            <a:r>
              <a:rPr>
                <a:latin typeface="Courier"/>
              </a:rPr>
              <a:t> </a:t>
            </a:r>
            <a:r>
              <a:rPr>
                <a:solidFill>
                  <a:srgbClr val="40A070"/>
                </a:solidFill>
                <a:latin typeface="Courier"/>
              </a:rPr>
              <a:t>2</a:t>
            </a:r>
            <a:r>
              <a:rPr>
                <a:latin typeface="Courier"/>
              </a:rPr>
              <a:t>,                     </a:t>
            </a:r>
            <a:r>
              <a:rPr i="1">
                <a:solidFill>
                  <a:srgbClr val="60A0B0"/>
                </a:solidFill>
                <a:latin typeface="Courier"/>
              </a:rPr>
              <a:t># HHS moderate or severe</a:t>
            </a:r>
            <a:br/>
            <a:r>
              <a:rPr>
                <a:latin typeface="Courier"/>
              </a:rPr>
              <a:t>    </a:t>
            </a:r>
            <a:r>
              <a:rPr>
                <a:solidFill>
                  <a:srgbClr val="4070A0"/>
                </a:solidFill>
                <a:latin typeface="Courier"/>
              </a:rPr>
              <a:t>"high_coping"</a:t>
            </a:r>
            <a:r>
              <a:rPr>
                <a:latin typeface="Courier"/>
              </a:rPr>
              <a:t>: rcsi </a:t>
            </a:r>
            <a:r>
              <a:rPr>
                <a:solidFill>
                  <a:srgbClr val="666666"/>
                </a:solidFill>
                <a:latin typeface="Courier"/>
              </a:rPr>
              <a:t>&gt;=</a:t>
            </a:r>
            <a:r>
              <a:rPr>
                <a:latin typeface="Courier"/>
              </a:rPr>
              <a:t> </a:t>
            </a:r>
            <a:r>
              <a:rPr>
                <a:solidFill>
                  <a:srgbClr val="40A070"/>
                </a:solidFill>
                <a:latin typeface="Courier"/>
              </a:rPr>
              <a:t>19</a:t>
            </a:r>
            <a:r>
              <a:rPr>
                <a:latin typeface="Courier"/>
              </a:rPr>
              <a:t>,              </a:t>
            </a:r>
            <a:r>
              <a:rPr i="1">
                <a:solidFill>
                  <a:srgbClr val="60A0B0"/>
                </a:solidFill>
                <a:latin typeface="Courier"/>
              </a:rPr>
              <a:t># rCSI at or above the median</a:t>
            </a:r>
            <a:br/>
            <a:r>
              <a:rPr>
                <a:latin typeface="Courier"/>
              </a:rPr>
              <a:t>    </a:t>
            </a:r>
            <a:r>
              <a:rPr>
                <a:solidFill>
                  <a:srgbClr val="4070A0"/>
                </a:solidFill>
                <a:latin typeface="Courier"/>
              </a:rPr>
              <a:t>"crisis_strategies"</a:t>
            </a:r>
            <a:r>
              <a:rPr>
                <a:latin typeface="Courier"/>
              </a:rPr>
              <a:t>: severity.isin([</a:t>
            </a:r>
            <a:r>
              <a:rPr>
                <a:solidFill>
                  <a:srgbClr val="4070A0"/>
                </a:solidFill>
                <a:latin typeface="Courier"/>
              </a:rPr>
              <a:t>"crisis"</a:t>
            </a:r>
            <a:r>
              <a:rPr>
                <a:latin typeface="Courier"/>
              </a:rPr>
              <a:t>, </a:t>
            </a:r>
            <a:r>
              <a:rPr>
                <a:solidFill>
                  <a:srgbClr val="4070A0"/>
                </a:solidFill>
                <a:latin typeface="Courier"/>
              </a:rPr>
              <a:t>"emergency"</a:t>
            </a:r>
            <a:r>
              <a:rPr>
                <a:latin typeface="Courier"/>
              </a:rPr>
              <a:t>]),</a:t>
            </a:r>
            <a:br/>
            <a:r>
              <a:rPr>
                <a:latin typeface="Courier"/>
              </a:rPr>
              <a:t>})</a:t>
            </a:r>
            <a:br/>
            <a:r>
              <a:rPr>
                <a:latin typeface="Courier"/>
              </a:rPr>
              <a:t>flags </a:t>
            </a:r>
            <a:r>
              <a:rPr>
                <a:solidFill>
                  <a:srgbClr val="666666"/>
                </a:solidFill>
                <a:latin typeface="Courier"/>
              </a:rPr>
              <a:t>=</a:t>
            </a:r>
            <a:r>
              <a:rPr>
                <a:latin typeface="Courier"/>
              </a:rPr>
              <a:t> flags.dropna()</a:t>
            </a:r>
            <a:br/>
            <a:r>
              <a:rPr>
                <a:solidFill>
                  <a:srgbClr val="008000"/>
                </a:solidFill>
                <a:latin typeface="Courier"/>
              </a:rPr>
              <a:t>print</a:t>
            </a:r>
            <a:r>
              <a:rPr>
                <a:latin typeface="Courier"/>
              </a:rPr>
              <a:t>(</a:t>
            </a:r>
            <a:r>
              <a:rPr>
                <a:solidFill>
                  <a:srgbClr val="BB6688"/>
                </a:solidFill>
                <a:latin typeface="Courier"/>
              </a:rPr>
              <a:t>f"analysable on all four: </a:t>
            </a:r>
            <a:r>
              <a:rPr>
                <a:solidFill>
                  <a:srgbClr val="4070A0"/>
                </a:solidFill>
                <a:latin typeface="Courier"/>
              </a:rPr>
              <a:t>{</a:t>
            </a:r>
            <a:r>
              <a:rPr>
                <a:solidFill>
                  <a:srgbClr val="008000"/>
                </a:solidFill>
                <a:latin typeface="Courier"/>
              </a:rPr>
              <a:t>len</a:t>
            </a:r>
            <a:r>
              <a:rPr>
                <a:latin typeface="Courier"/>
              </a:rPr>
              <a:t>(flags)</a:t>
            </a:r>
            <a:r>
              <a:rPr>
                <a:solidFill>
                  <a:srgbClr val="4070A0"/>
                </a:solidFill>
                <a:latin typeface="Courier"/>
              </a:rPr>
              <a:t>}</a:t>
            </a:r>
            <a:r>
              <a:rPr>
                <a:solidFill>
                  <a:srgbClr val="BB6688"/>
                </a:solidFill>
                <a:latin typeface="Courier"/>
              </a:rPr>
              <a:t> of </a:t>
            </a:r>
            <a:r>
              <a:rPr>
                <a:solidFill>
                  <a:srgbClr val="4070A0"/>
                </a:solidFill>
                <a:latin typeface="Courier"/>
              </a:rPr>
              <a:t>{</a:t>
            </a:r>
            <a:r>
              <a:rPr>
                <a:solidFill>
                  <a:srgbClr val="008000"/>
                </a:solidFill>
                <a:latin typeface="Courier"/>
              </a:rPr>
              <a:t>len</a:t>
            </a:r>
            <a:r>
              <a:rPr>
                <a:latin typeface="Courier"/>
              </a:rPr>
              <a:t>(survey)</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((flags.mean()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answers to one question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flags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06287E"/>
                </a:solidFill>
                <a:latin typeface="Courier"/>
              </a:rPr>
              <a:t>across</a:t>
            </a:r>
            <a:r>
              <a:rPr>
                <a:latin typeface="Courier"/>
              </a:rPr>
              <a:t>(</a:t>
            </a:r>
            <a:r>
              <a:rPr>
                <a:solidFill>
                  <a:srgbClr val="06287E"/>
                </a:solidFill>
                <a:latin typeface="Courier"/>
              </a:rPr>
              <a:t>everything</a:t>
            </a:r>
            <a:r>
              <a:rPr>
                <a:latin typeface="Courier"/>
              </a:rPr>
              <a:t>(), </a:t>
            </a:r>
            <a:r>
              <a:rPr>
                <a:solidFill>
                  <a:srgbClr val="4070A0"/>
                </a:solidFill>
                <a:latin typeface="Courier"/>
              </a:rPr>
              <a:t>~</a:t>
            </a:r>
            <a:r>
              <a:rPr>
                <a:latin typeface="Courier"/>
              </a:rPr>
              <a:t> </a:t>
            </a:r>
            <a:r>
              <a:rPr>
                <a:solidFill>
                  <a:srgbClr val="06287E"/>
                </a:solidFill>
                <a:latin typeface="Courier"/>
              </a:rPr>
              <a:t>mean</a:t>
            </a:r>
            <a:r>
              <a:rPr>
                <a:latin typeface="Courier"/>
              </a:rPr>
              <a:t>(.x)), </a:t>
            </a:r>
            <a:r>
              <a:rPr>
                <a:solidFill>
                  <a:srgbClr val="7D9029"/>
                </a:solidFill>
                <a:latin typeface="Courier"/>
              </a:rPr>
              <a:t>n =</a:t>
            </a:r>
            <a:r>
              <a:rPr>
                <a:latin typeface="Courier"/>
              </a:rPr>
              <a:t> </a:t>
            </a:r>
            <a:r>
              <a:rPr>
                <a:solidFill>
                  <a:srgbClr val="06287E"/>
                </a:solidFill>
                <a:latin typeface="Courier"/>
              </a:rPr>
              <a:t>n</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answers to one question</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Instrument</a:t>
                      </a:r>
                    </a:p>
                  </a:txBody>
                  <a:tcPr/>
                </a:tc>
                <a:tc>
                  <a:txBody>
                    <a:bodyPr/>
                    <a:lstStyle/>
                    <a:p>
                      <a:pPr lvl="0" indent="0" marL="0">
                        <a:buNone/>
                      </a:pPr>
                      <a:r>
                        <a:rPr/>
                        <a:t>Households flagged</a:t>
                      </a:r>
                    </a:p>
                  </a:txBody>
                  <a:tcPr/>
                </a:tc>
                <a:tc>
                  <a:txBody>
                    <a:bodyPr/>
                    <a:lstStyle/>
                    <a:p>
                      <a:pPr lvl="0" indent="0" marL="0">
                        <a:buNone/>
                      </a:pPr>
                      <a:r>
                        <a:rPr/>
                        <a:t>Share</a:t>
                      </a:r>
                    </a:p>
                  </a:txBody>
                  <a:tcPr/>
                </a:tc>
              </a:tr>
              <a:tr h="0">
                <a:tc>
                  <a:txBody>
                    <a:bodyPr/>
                    <a:lstStyle/>
                    <a:p>
                      <a:pPr lvl="0" indent="0" marL="0">
                        <a:buNone/>
                      </a:pPr>
                      <a:r>
                        <a:rPr/>
                        <a:t>Poor food consumption</a:t>
                      </a:r>
                    </a:p>
                  </a:txBody>
                </a:tc>
                <a:tc>
                  <a:txBody>
                    <a:bodyPr/>
                    <a:lstStyle/>
                    <a:p>
                      <a:pPr lvl="0" indent="0" marL="0">
                        <a:buNone/>
                      </a:pPr>
                      <a:r>
                        <a:rPr/>
                        <a:t>144</a:t>
                      </a:r>
                    </a:p>
                  </a:txBody>
                </a:tc>
                <a:tc>
                  <a:txBody>
                    <a:bodyPr/>
                    <a:lstStyle/>
                    <a:p>
                      <a:pPr lvl="0" indent="0" marL="0">
                        <a:buNone/>
                      </a:pPr>
                      <a:r>
                        <a:rPr b="1"/>
                        <a:t>7.4%</a:t>
                      </a:r>
                    </a:p>
                  </a:txBody>
                </a:tc>
              </a:tr>
              <a:tr h="0">
                <a:tc>
                  <a:txBody>
                    <a:bodyPr/>
                    <a:lstStyle/>
                    <a:p>
                      <a:pPr lvl="0" indent="0" marL="0">
                        <a:buNone/>
                      </a:pPr>
                      <a:r>
                        <a:rPr/>
                        <a:t>Moderate or severe hunger</a:t>
                      </a:r>
                    </a:p>
                  </a:txBody>
                </a:tc>
                <a:tc>
                  <a:txBody>
                    <a:bodyPr/>
                    <a:lstStyle/>
                    <a:p>
                      <a:pPr lvl="0" indent="0" marL="0">
                        <a:buNone/>
                      </a:pPr>
                      <a:r>
                        <a:rPr/>
                        <a:t>839</a:t>
                      </a:r>
                    </a:p>
                  </a:txBody>
                </a:tc>
                <a:tc>
                  <a:txBody>
                    <a:bodyPr/>
                    <a:lstStyle/>
                    <a:p>
                      <a:pPr lvl="0" indent="0" marL="0">
                        <a:buNone/>
                      </a:pPr>
                      <a:r>
                        <a:rPr/>
                        <a:t>42.9%</a:t>
                      </a:r>
                    </a:p>
                  </a:txBody>
                </a:tc>
              </a:tr>
              <a:tr h="0">
                <a:tc>
                  <a:txBody>
                    <a:bodyPr/>
                    <a:lstStyle/>
                    <a:p>
                      <a:pPr lvl="0" indent="0" marL="0">
                        <a:buNone/>
                      </a:pPr>
                      <a:r>
                        <a:rPr/>
                        <a:t>High coping index</a:t>
                      </a:r>
                    </a:p>
                  </a:txBody>
                </a:tc>
                <a:tc>
                  <a:txBody>
                    <a:bodyPr/>
                    <a:lstStyle/>
                    <a:p>
                      <a:pPr lvl="0" indent="0" marL="0">
                        <a:buNone/>
                      </a:pPr>
                      <a:r>
                        <a:rPr/>
                        <a:t>997</a:t>
                      </a:r>
                    </a:p>
                  </a:txBody>
                </a:tc>
                <a:tc>
                  <a:txBody>
                    <a:bodyPr/>
                    <a:lstStyle/>
                    <a:p>
                      <a:pPr lvl="0" indent="0" marL="0">
                        <a:buNone/>
                      </a:pPr>
                      <a:r>
                        <a:rPr b="1"/>
                        <a:t>51.0%</a:t>
                      </a:r>
                    </a:p>
                  </a:txBody>
                </a:tc>
              </a:tr>
              <a:tr h="0">
                <a:tc>
                  <a:txBody>
                    <a:bodyPr/>
                    <a:lstStyle/>
                    <a:p>
                      <a:pPr lvl="0" indent="0" marL="0">
                        <a:buNone/>
                      </a:pPr>
                      <a:r>
                        <a:rPr/>
                        <a:t>Crisis or emergency strategies</a:t>
                      </a:r>
                    </a:p>
                  </a:txBody>
                </a:tc>
                <a:tc>
                  <a:txBody>
                    <a:bodyPr/>
                    <a:lstStyle/>
                    <a:p>
                      <a:pPr lvl="0" indent="0" marL="0">
                        <a:buNone/>
                      </a:pPr>
                      <a:r>
                        <a:rPr/>
                        <a:t>943</a:t>
                      </a:r>
                    </a:p>
                  </a:txBody>
                </a:tc>
                <a:tc>
                  <a:txBody>
                    <a:bodyPr/>
                    <a:lstStyle/>
                    <a:p>
                      <a:pPr lvl="0" indent="0" marL="0">
                        <a:buNone/>
                      </a:pPr>
                      <a:r>
                        <a:rPr/>
                        <a:t>48.2%</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answers to one question</a:t>
            </a:r>
          </a:p>
        </p:txBody>
      </p:sp>
      <p:sp>
        <p:nvSpPr>
          <p:cNvPr id="3" name="Content Placeholder 2"/>
          <p:cNvSpPr>
            <a:spLocks noGrp="1"/>
          </p:cNvSpPr>
          <p:nvPr>
            <p:ph idx="1"/>
          </p:nvPr>
        </p:nvSpPr>
        <p:spPr/>
        <p:txBody>
          <a:bodyPr/>
          <a:lstStyle/>
          <a:p>
            <a:pPr lvl="0"/>
            <a:r>
              <a:rPr/>
              <a:t>A sevenfold range on the same 1,955 households — These are not four estimates of one quantity with sampling error…</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overlap — In Python</a:t>
            </a:r>
          </a:p>
        </p:txBody>
      </p:sp>
      <p:sp>
        <p:nvSpPr>
          <p:cNvPr id="3" name="Content Placeholder 2"/>
          <p:cNvSpPr>
            <a:spLocks noGrp="1"/>
          </p:cNvSpPr>
          <p:nvPr>
            <p:ph idx="1"/>
          </p:nvPr>
        </p:nvSpPr>
        <p:spPr/>
        <p:txBody>
          <a:bodyPr/>
          <a:lstStyle/>
          <a:p>
            <a:pPr lvl="0" indent="0">
              <a:buNone/>
            </a:pPr>
            <a:r>
              <a:rPr>
                <a:latin typeface="Courier"/>
              </a:rPr>
              <a:t>count </a:t>
            </a:r>
            <a:r>
              <a:rPr>
                <a:solidFill>
                  <a:srgbClr val="666666"/>
                </a:solidFill>
                <a:latin typeface="Courier"/>
              </a:rPr>
              <a:t>=</a:t>
            </a:r>
            <a:r>
              <a:rPr>
                <a:latin typeface="Courier"/>
              </a:rPr>
              <a:t> flags.</a:t>
            </a:r>
            <a:r>
              <a:rPr>
                <a:solidFill>
                  <a:srgbClr val="008000"/>
                </a:solidFill>
                <a:latin typeface="Courier"/>
              </a:rPr>
              <a:t>sum</a:t>
            </a:r>
            <a:r>
              <a:rPr>
                <a:latin typeface="Courier"/>
              </a:rPr>
              <a:t>(axis</a:t>
            </a:r>
            <a:r>
              <a:rPr>
                <a:solidFill>
                  <a:srgbClr val="666666"/>
                </a:solidFill>
                <a:latin typeface="Courier"/>
              </a:rPr>
              <a:t>=</a:t>
            </a:r>
            <a:r>
              <a:rPr>
                <a:solidFill>
                  <a:srgbClr val="40A070"/>
                </a:solidFill>
                <a:latin typeface="Courier"/>
              </a:rPr>
              <a:t>1</a:t>
            </a:r>
            <a:r>
              <a:rPr>
                <a:latin typeface="Courier"/>
              </a:rPr>
              <a:t>)</a:t>
            </a:r>
            <a:br/>
            <a:r>
              <a:rPr>
                <a:solidFill>
                  <a:srgbClr val="008000"/>
                </a:solidFill>
                <a:latin typeface="Courier"/>
              </a:rPr>
              <a:t>print</a:t>
            </a:r>
            <a:r>
              <a:rPr>
                <a:latin typeface="Courier"/>
              </a:rPr>
              <a:t>(count.value_counts().sort_index())</a:t>
            </a:r>
            <a:br/>
            <a:r>
              <a:rPr>
                <a:solidFill>
                  <a:srgbClr val="008000"/>
                </a:solidFill>
                <a:latin typeface="Courier"/>
              </a:rPr>
              <a:t>print</a:t>
            </a:r>
            <a:r>
              <a:rPr>
                <a:latin typeface="Courier"/>
              </a:rPr>
              <a:t>(</a:t>
            </a:r>
            <a:r>
              <a:rPr>
                <a:solidFill>
                  <a:srgbClr val="BB6688"/>
                </a:solidFill>
                <a:latin typeface="Courier"/>
              </a:rPr>
              <a:t>f"any: </a:t>
            </a:r>
            <a:r>
              <a:rPr>
                <a:solidFill>
                  <a:srgbClr val="4070A0"/>
                </a:solidFill>
                <a:latin typeface="Courier"/>
              </a:rPr>
              <a:t>{</a:t>
            </a:r>
            <a:r>
              <a:rPr>
                <a:latin typeface="Courier"/>
              </a:rPr>
              <a:t>(count </a:t>
            </a:r>
            <a:r>
              <a:rPr>
                <a:solidFill>
                  <a:srgbClr val="666666"/>
                </a:solidFill>
                <a:latin typeface="Courier"/>
              </a:rPr>
              <a:t>&gt;=</a:t>
            </a:r>
            <a:r>
              <a:rPr>
                <a:latin typeface="Courier"/>
              </a:rPr>
              <a:t> </a:t>
            </a:r>
            <a:r>
              <a:rPr>
                <a:solidFill>
                  <a:srgbClr val="40A070"/>
                </a:solidFill>
                <a:latin typeface="Courier"/>
              </a:rPr>
              <a:t>1</a:t>
            </a:r>
            <a:r>
              <a:rPr>
                <a:latin typeface="Courier"/>
              </a:rPr>
              <a:t>)</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   all four: </a:t>
            </a:r>
            <a:r>
              <a:rPr>
                <a:solidFill>
                  <a:srgbClr val="4070A0"/>
                </a:solidFill>
                <a:latin typeface="Courier"/>
              </a:rPr>
              <a:t>{</a:t>
            </a:r>
            <a:r>
              <a:rPr>
                <a:latin typeface="Courier"/>
              </a:rPr>
              <a:t>(count </a:t>
            </a:r>
            <a:r>
              <a:rPr>
                <a:solidFill>
                  <a:srgbClr val="666666"/>
                </a:solidFill>
                <a:latin typeface="Courier"/>
              </a:rPr>
              <a:t>==</a:t>
            </a:r>
            <a:r>
              <a:rPr>
                <a:latin typeface="Courier"/>
              </a:rPr>
              <a:t> </a:t>
            </a:r>
            <a:r>
              <a:rPr>
                <a:solidFill>
                  <a:srgbClr val="40A070"/>
                </a:solidFill>
                <a:latin typeface="Courier"/>
              </a:rPr>
              <a:t>4</a:t>
            </a:r>
            <a:r>
              <a:rPr>
                <a:latin typeface="Courier"/>
              </a:rPr>
              <a:t>)</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overlap — In R</a:t>
            </a:r>
          </a:p>
        </p:txBody>
      </p:sp>
      <p:sp>
        <p:nvSpPr>
          <p:cNvPr id="3" name="Content Placeholder 2"/>
          <p:cNvSpPr>
            <a:spLocks noGrp="1"/>
          </p:cNvSpPr>
          <p:nvPr>
            <p:ph idx="1"/>
          </p:nvPr>
        </p:nvSpPr>
        <p:spPr/>
        <p:txBody>
          <a:bodyPr/>
          <a:lstStyle/>
          <a:p>
            <a:pPr lvl="0" indent="0">
              <a:buNone/>
            </a:pPr>
            <a:r>
              <a:rPr>
                <a:latin typeface="Courier"/>
              </a:rPr>
              <a:t>flags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n_flags =</a:t>
            </a:r>
            <a:r>
              <a:rPr>
                <a:latin typeface="Courier"/>
              </a:rPr>
              <a:t> </a:t>
            </a:r>
            <a:r>
              <a:rPr>
                <a:solidFill>
                  <a:srgbClr val="06287E"/>
                </a:solidFill>
                <a:latin typeface="Courier"/>
              </a:rPr>
              <a:t>rowSums</a:t>
            </a:r>
            <a:r>
              <a:rPr>
                <a:latin typeface="Courier"/>
              </a:rPr>
              <a:t>(</a:t>
            </a:r>
            <a:r>
              <a:rPr>
                <a:solidFill>
                  <a:srgbClr val="06287E"/>
                </a:solidFill>
                <a:latin typeface="Courier"/>
              </a:rPr>
              <a:t>across</a:t>
            </a:r>
            <a:r>
              <a:rPr>
                <a:latin typeface="Courier"/>
              </a:rPr>
              <a:t>(</a:t>
            </a:r>
            <a:r>
              <a:rPr>
                <a:solidFill>
                  <a:srgbClr val="06287E"/>
                </a:solidFill>
                <a:latin typeface="Courier"/>
              </a:rPr>
              <a:t>everything</a:t>
            </a:r>
            <a:r>
              <a:rPr>
                <a:latin typeface="Courier"/>
              </a:rPr>
              <a:t>()))) </a:t>
            </a:r>
            <a:r>
              <a:rPr>
                <a:solidFill>
                  <a:srgbClr val="4070A0"/>
                </a:solidFill>
                <a:latin typeface="Courier"/>
              </a:rPr>
              <a:t>|&gt;</a:t>
            </a:r>
            <a:r>
              <a:rPr>
                <a:latin typeface="Courier"/>
              </a:rPr>
              <a:t> </a:t>
            </a:r>
            <a:r>
              <a:rPr>
                <a:solidFill>
                  <a:srgbClr val="06287E"/>
                </a:solidFill>
                <a:latin typeface="Courier"/>
              </a:rPr>
              <a:t>count</a:t>
            </a:r>
            <a:r>
              <a:rPr>
                <a:latin typeface="Courier"/>
              </a:rPr>
              <a:t>(n_flags)</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overlap</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Flagged by</a:t>
                      </a:r>
                    </a:p>
                  </a:txBody>
                  <a:tcPr/>
                </a:tc>
                <a:tc>
                  <a:txBody>
                    <a:bodyPr/>
                    <a:lstStyle/>
                    <a:p>
                      <a:pPr lvl="0" indent="0" marL="0">
                        <a:buNone/>
                      </a:pPr>
                      <a:r>
                        <a:rPr/>
                        <a:t>Households</a:t>
                      </a:r>
                    </a:p>
                  </a:txBody>
                  <a:tcPr/>
                </a:tc>
                <a:tc>
                  <a:txBody>
                    <a:bodyPr/>
                    <a:lstStyle/>
                    <a:p>
                      <a:pPr lvl="0" indent="0" marL="0">
                        <a:buNone/>
                      </a:pPr>
                      <a:r>
                        <a:rPr/>
                        <a:t>Share</a:t>
                      </a:r>
                    </a:p>
                  </a:txBody>
                  <a:tcPr/>
                </a:tc>
              </a:tr>
              <a:tr h="0">
                <a:tc>
                  <a:txBody>
                    <a:bodyPr/>
                    <a:lstStyle/>
                    <a:p>
                      <a:pPr lvl="0" indent="0" marL="0">
                        <a:buNone/>
                      </a:pPr>
                      <a:r>
                        <a:rPr/>
                        <a:t>None of the four</a:t>
                      </a:r>
                    </a:p>
                  </a:txBody>
                </a:tc>
                <a:tc>
                  <a:txBody>
                    <a:bodyPr/>
                    <a:lstStyle/>
                    <a:p>
                      <a:pPr lvl="0" indent="0" marL="0">
                        <a:buNone/>
                      </a:pPr>
                      <a:r>
                        <a:rPr/>
                        <a:t>464</a:t>
                      </a:r>
                    </a:p>
                  </a:txBody>
                </a:tc>
                <a:tc>
                  <a:txBody>
                    <a:bodyPr/>
                    <a:lstStyle/>
                    <a:p>
                      <a:pPr lvl="0" indent="0" marL="0">
                        <a:buNone/>
                      </a:pPr>
                      <a:r>
                        <a:rPr/>
                        <a:t>23.7%</a:t>
                      </a:r>
                    </a:p>
                  </a:txBody>
                </a:tc>
              </a:tr>
              <a:tr h="0">
                <a:tc>
                  <a:txBody>
                    <a:bodyPr/>
                    <a:lstStyle/>
                    <a:p>
                      <a:pPr lvl="0" indent="0" marL="0">
                        <a:buNone/>
                      </a:pPr>
                      <a:r>
                        <a:rPr/>
                        <a:t>One</a:t>
                      </a:r>
                    </a:p>
                  </a:txBody>
                </a:tc>
                <a:tc>
                  <a:txBody>
                    <a:bodyPr/>
                    <a:lstStyle/>
                    <a:p>
                      <a:pPr lvl="0" indent="0" marL="0">
                        <a:buNone/>
                      </a:pPr>
                      <a:r>
                        <a:rPr/>
                        <a:t>591</a:t>
                      </a:r>
                    </a:p>
                  </a:txBody>
                </a:tc>
                <a:tc>
                  <a:txBody>
                    <a:bodyPr/>
                    <a:lstStyle/>
                    <a:p>
                      <a:pPr lvl="0" indent="0" marL="0">
                        <a:buNone/>
                      </a:pPr>
                      <a:r>
                        <a:rPr/>
                        <a:t>30.2%</a:t>
                      </a:r>
                    </a:p>
                  </a:txBody>
                </a:tc>
              </a:tr>
              <a:tr h="0">
                <a:tc>
                  <a:txBody>
                    <a:bodyPr/>
                    <a:lstStyle/>
                    <a:p>
                      <a:pPr lvl="0" indent="0" marL="0">
                        <a:buNone/>
                      </a:pPr>
                      <a:r>
                        <a:rPr/>
                        <a:t>Two</a:t>
                      </a:r>
                    </a:p>
                  </a:txBody>
                </a:tc>
                <a:tc>
                  <a:txBody>
                    <a:bodyPr/>
                    <a:lstStyle/>
                    <a:p>
                      <a:pPr lvl="0" indent="0" marL="0">
                        <a:buNone/>
                      </a:pPr>
                      <a:r>
                        <a:rPr/>
                        <a:t>434</a:t>
                      </a:r>
                    </a:p>
                  </a:txBody>
                </a:tc>
                <a:tc>
                  <a:txBody>
                    <a:bodyPr/>
                    <a:lstStyle/>
                    <a:p>
                      <a:pPr lvl="0" indent="0" marL="0">
                        <a:buNone/>
                      </a:pPr>
                      <a:r>
                        <a:rPr/>
                        <a:t>22.2%</a:t>
                      </a:r>
                    </a:p>
                  </a:txBody>
                </a:tc>
              </a:tr>
              <a:tr h="0">
                <a:tc>
                  <a:txBody>
                    <a:bodyPr/>
                    <a:lstStyle/>
                    <a:p>
                      <a:pPr lvl="0" indent="0" marL="0">
                        <a:buNone/>
                      </a:pPr>
                      <a:r>
                        <a:rPr/>
                        <a:t>Three</a:t>
                      </a:r>
                    </a:p>
                  </a:txBody>
                </a:tc>
                <a:tc>
                  <a:txBody>
                    <a:bodyPr/>
                    <a:lstStyle/>
                    <a:p>
                      <a:pPr lvl="0" indent="0" marL="0">
                        <a:buNone/>
                      </a:pPr>
                      <a:r>
                        <a:rPr/>
                        <a:t>400</a:t>
                      </a:r>
                    </a:p>
                  </a:txBody>
                </a:tc>
                <a:tc>
                  <a:txBody>
                    <a:bodyPr/>
                    <a:lstStyle/>
                    <a:p>
                      <a:pPr lvl="0" indent="0" marL="0">
                        <a:buNone/>
                      </a:pPr>
                      <a:r>
                        <a:rPr/>
                        <a:t>20.5%</a:t>
                      </a:r>
                    </a:p>
                  </a:txBody>
                </a:tc>
              </a:tr>
              <a:tr h="0">
                <a:tc>
                  <a:txBody>
                    <a:bodyPr/>
                    <a:lstStyle/>
                    <a:p>
                      <a:pPr lvl="0" indent="0" marL="0">
                        <a:buNone/>
                      </a:pPr>
                      <a:r>
                        <a:rPr b="1"/>
                        <a:t>All four</a:t>
                      </a:r>
                    </a:p>
                  </a:txBody>
                </a:tc>
                <a:tc>
                  <a:txBody>
                    <a:bodyPr/>
                    <a:lstStyle/>
                    <a:p>
                      <a:pPr lvl="0" indent="0" marL="0">
                        <a:buNone/>
                      </a:pPr>
                      <a:r>
                        <a:rPr/>
                        <a:t>66</a:t>
                      </a:r>
                    </a:p>
                  </a:txBody>
                </a:tc>
                <a:tc>
                  <a:txBody>
                    <a:bodyPr/>
                    <a:lstStyle/>
                    <a:p>
                      <a:pPr lvl="0" indent="0" marL="0">
                        <a:buNone/>
                      </a:pPr>
                      <a:r>
                        <a:rPr b="1"/>
                        <a:t>3.4%</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overlap</a:t>
            </a:r>
          </a:p>
        </p:txBody>
      </p:sp>
      <p:sp>
        <p:nvSpPr>
          <p:cNvPr id="3" name="Content Placeholder 2"/>
          <p:cNvSpPr>
            <a:spLocks noGrp="1"/>
          </p:cNvSpPr>
          <p:nvPr>
            <p:ph idx="1"/>
          </p:nvPr>
        </p:nvSpPr>
        <p:spPr/>
        <p:txBody>
          <a:bodyPr/>
          <a:lstStyle/>
          <a:p>
            <a:pPr lvl="0"/>
            <a:r>
              <a:rPr/>
              <a:t>76.3% of households are flagged by at least one instrument and 3.4% by all four — Both numbers are defensible answers…</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they disagree, in order of importance</a:t>
            </a:r>
          </a:p>
        </p:txBody>
      </p:sp>
      <p:sp>
        <p:nvSpPr>
          <p:cNvPr id="3" name="Content Placeholder 2"/>
          <p:cNvSpPr>
            <a:spLocks noGrp="1"/>
          </p:cNvSpPr>
          <p:nvPr>
            <p:ph idx="1"/>
          </p:nvPr>
        </p:nvSpPr>
        <p:spPr/>
        <p:txBody>
          <a:bodyPr/>
          <a:lstStyle/>
          <a:p>
            <a:pPr lvl="0"/>
            <a:r>
              <a:rPr/>
              <a:t>They measure different moments in the same process — Coping runs ahead of consumption</a:t>
            </a:r>
          </a:p>
          <a:p>
            <a:pPr lvl="0"/>
            <a:r>
              <a:rPr/>
              <a:t>They have different sensitivities — The FCS at 7.4% is the least sensitive instrument here by a wide margin, because…</a:t>
            </a:r>
          </a:p>
          <a:p>
            <a:pPr lvl="0"/>
            <a:r>
              <a:rPr/>
              <a:t>Some ask about behaviour and some about experience — rCSI and LCS ask what a household </a:t>
            </a:r>
            <a:r>
              <a:rPr i="1"/>
              <a:t>did</a:t>
            </a:r>
            <a:r>
              <a:rPr/>
              <a:t>; HHS asks what it *went…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they disagree, in order of importance — In Python</a:t>
            </a:r>
          </a:p>
        </p:txBody>
      </p:sp>
      <p:sp>
        <p:nvSpPr>
          <p:cNvPr id="3" name="Content Placeholder 2"/>
          <p:cNvSpPr>
            <a:spLocks noGrp="1"/>
          </p:cNvSpPr>
          <p:nvPr>
            <p:ph idx="1"/>
          </p:nvPr>
        </p:nvSpPr>
        <p:spPr/>
        <p:txBody>
          <a:bodyPr/>
          <a:lstStyle/>
          <a:p>
            <a:pPr lvl="0" indent="0">
              <a:buNone/>
            </a:pPr>
            <a:r>
              <a:rPr>
                <a:latin typeface="Courier"/>
              </a:rPr>
              <a:t>nothing_left </a:t>
            </a:r>
            <a:r>
              <a:rPr>
                <a:solidFill>
                  <a:srgbClr val="666666"/>
                </a:solidFill>
                <a:latin typeface="Courier"/>
              </a:rPr>
              <a:t>=</a:t>
            </a:r>
            <a:r>
              <a:rPr>
                <a:latin typeface="Courier"/>
              </a:rPr>
              <a:t> flags[</a:t>
            </a:r>
            <a:r>
              <a:rPr>
                <a:solidFill>
                  <a:srgbClr val="4070A0"/>
                </a:solidFill>
                <a:latin typeface="Courier"/>
              </a:rPr>
              <a:t>"hunger"</a:t>
            </a:r>
            <a:r>
              <a:rPr>
                <a:latin typeface="Courier"/>
              </a:rPr>
              <a:t>] </a:t>
            </a:r>
            <a:r>
              <a:rPr>
                <a:solidFill>
                  <a:srgbClr val="666666"/>
                </a:solidFill>
                <a:latin typeface="Courier"/>
              </a:rPr>
              <a:t>&amp;</a:t>
            </a:r>
            <a:r>
              <a:rPr>
                <a:latin typeface="Courier"/>
              </a:rPr>
              <a:t> </a:t>
            </a:r>
            <a:r>
              <a:rPr>
                <a:solidFill>
                  <a:srgbClr val="666666"/>
                </a:solidFill>
                <a:latin typeface="Courier"/>
              </a:rPr>
              <a:t>~</a:t>
            </a:r>
            <a:r>
              <a:rPr>
                <a:latin typeface="Courier"/>
              </a:rPr>
              <a:t>flags[</a:t>
            </a:r>
            <a:r>
              <a:rPr>
                <a:solidFill>
                  <a:srgbClr val="4070A0"/>
                </a:solidFill>
                <a:latin typeface="Courier"/>
              </a:rPr>
              <a:t>"crisis_strategies"</a:t>
            </a:r>
            <a:r>
              <a:rPr>
                <a:latin typeface="Courier"/>
              </a:rPr>
              <a:t>]</a:t>
            </a:r>
            <a:br/>
            <a:r>
              <a:rPr>
                <a:solidFill>
                  <a:srgbClr val="008000"/>
                </a:solidFill>
                <a:latin typeface="Courier"/>
              </a:rPr>
              <a:t>print</a:t>
            </a:r>
            <a:r>
              <a:rPr>
                <a:latin typeface="Courier"/>
              </a:rPr>
              <a:t>(</a:t>
            </a:r>
            <a:r>
              <a:rPr>
                <a:solidFill>
                  <a:srgbClr val="BB6688"/>
                </a:solidFill>
                <a:latin typeface="Courier"/>
              </a:rPr>
              <a:t>f"hungry, no crisis strategies: </a:t>
            </a:r>
            <a:r>
              <a:rPr>
                <a:solidFill>
                  <a:srgbClr val="4070A0"/>
                </a:solidFill>
                <a:latin typeface="Courier"/>
              </a:rPr>
              <a:t>{</a:t>
            </a:r>
            <a:r>
              <a:rPr>
                <a:latin typeface="Courier"/>
              </a:rPr>
              <a:t>nothing_left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households"</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they disagree, in order of importance — In R</a:t>
            </a:r>
          </a:p>
        </p:txBody>
      </p:sp>
      <p:sp>
        <p:nvSpPr>
          <p:cNvPr id="3" name="Content Placeholder 2"/>
          <p:cNvSpPr>
            <a:spLocks noGrp="1"/>
          </p:cNvSpPr>
          <p:nvPr>
            <p:ph idx="1"/>
          </p:nvPr>
        </p:nvSpPr>
        <p:spPr/>
        <p:txBody>
          <a:bodyPr/>
          <a:lstStyle/>
          <a:p>
            <a:pPr lvl="0" indent="0">
              <a:buNone/>
            </a:pPr>
            <a:r>
              <a:rPr>
                <a:latin typeface="Courier"/>
              </a:rPr>
              <a:t>flags </a:t>
            </a:r>
            <a:r>
              <a:rPr>
                <a:solidFill>
                  <a:srgbClr val="4070A0"/>
                </a:solidFill>
                <a:latin typeface="Courier"/>
              </a:rPr>
              <a:t>|&gt;</a:t>
            </a:r>
            <a:r>
              <a:rPr>
                <a:latin typeface="Courier"/>
              </a:rPr>
              <a:t> </a:t>
            </a:r>
            <a:r>
              <a:rPr>
                <a:solidFill>
                  <a:srgbClr val="06287E"/>
                </a:solidFill>
                <a:latin typeface="Courier"/>
              </a:rPr>
              <a:t>filter</a:t>
            </a:r>
            <a:r>
              <a:rPr>
                <a:latin typeface="Courier"/>
              </a:rPr>
              <a:t>(hunger, </a:t>
            </a:r>
            <a:r>
              <a:rPr>
                <a:solidFill>
                  <a:srgbClr val="4070A0"/>
                </a:solidFill>
                <a:latin typeface="Courier"/>
              </a:rPr>
              <a:t>!</a:t>
            </a:r>
            <a:r>
              <a:rPr>
                <a:latin typeface="Courier"/>
              </a:rPr>
              <a:t>crisis_strategies) </a:t>
            </a:r>
            <a:r>
              <a:rPr>
                <a:solidFill>
                  <a:srgbClr val="4070A0"/>
                </a:solidFill>
                <a:latin typeface="Courier"/>
              </a:rPr>
              <a:t>|&gt;</a:t>
            </a:r>
            <a:r>
              <a:rPr>
                <a:latin typeface="Courier"/>
              </a:rPr>
              <a:t> </a:t>
            </a:r>
            <a:r>
              <a:rPr>
                <a:solidFill>
                  <a:srgbClr val="06287E"/>
                </a:solidFill>
                <a:latin typeface="Courier"/>
              </a:rPr>
              <a:t>nrow</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they disagree, in order of importance</a:t>
            </a:r>
          </a:p>
        </p:txBody>
      </p:sp>
      <p:sp>
        <p:nvSpPr>
          <p:cNvPr id="3" name="Content Placeholder 2"/>
          <p:cNvSpPr>
            <a:spLocks noGrp="1"/>
          </p:cNvSpPr>
          <p:nvPr>
            <p:ph idx="1"/>
          </p:nvPr>
        </p:nvSpPr>
        <p:spPr/>
        <p:txBody>
          <a:bodyPr/>
          <a:lstStyle/>
          <a:p>
            <a:pPr lvl="0"/>
            <a:r>
              <a:rPr/>
              <a:t>282 households are hungry and using no crisis or emergency strategy — That is the group a coping-only analysis loses,…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not to do about it</a:t>
            </a:r>
          </a:p>
        </p:txBody>
      </p:sp>
      <p:sp>
        <p:nvSpPr>
          <p:cNvPr id="3" name="Content Placeholder 2"/>
          <p:cNvSpPr>
            <a:spLocks noGrp="1"/>
          </p:cNvSpPr>
          <p:nvPr>
            <p:ph idx="1"/>
          </p:nvPr>
        </p:nvSpPr>
        <p:spPr/>
        <p:txBody>
          <a:bodyPr/>
          <a:lstStyle/>
          <a:p>
            <a:pPr lvl="0"/>
            <a:r>
              <a:rPr/>
              <a:t>Average them into a composite score — There is no defensible weighting, the instruments are on different scales, and a…</a:t>
            </a:r>
          </a:p>
          <a:p>
            <a:pPr lvl="0"/>
            <a:r>
              <a:rPr/>
              <a:t>Pick the one that gives the number you expected — This happens more often than the previous one and is harder to see,…</a:t>
            </a:r>
          </a:p>
          <a:p>
            <a:pPr lvl="0"/>
            <a:r>
              <a:rPr/>
              <a:t>Take the intersection to be safe — 3.4% is the most conservative estimate and it excludes the 400 households flagged by…</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do instead</a:t>
            </a:r>
          </a:p>
        </p:txBody>
      </p:sp>
      <p:sp>
        <p:nvSpPr>
          <p:cNvPr id="3" name="Content Placeholder 2"/>
          <p:cNvSpPr>
            <a:spLocks noGrp="1"/>
          </p:cNvSpPr>
          <p:nvPr>
            <p:ph idx="1"/>
          </p:nvPr>
        </p:nvSpPr>
        <p:spPr/>
        <p:txBody>
          <a:bodyPr/>
          <a:lstStyle/>
          <a:p>
            <a:pPr lvl="0"/>
            <a:r>
              <a:rPr/>
              <a:t>Report all four, with what each is for</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do instead — Example</a:t>
            </a:r>
          </a:p>
        </p:txBody>
      </p:sp>
      <p:sp>
        <p:nvSpPr>
          <p:cNvPr id="3" name="Content Placeholder 2"/>
          <p:cNvSpPr>
            <a:spLocks noGrp="1"/>
          </p:cNvSpPr>
          <p:nvPr>
            <p:ph idx="1"/>
          </p:nvPr>
        </p:nvSpPr>
        <p:spPr/>
        <p:txBody>
          <a:bodyPr/>
          <a:lstStyle/>
          <a:p>
            <a:pPr lvl="0" indent="0">
              <a:buNone/>
            </a:pPr>
            <a:r>
              <a:rPr>
                <a:latin typeface="Courier"/>
              </a:rPr>
              <a:t>Food security indicators, lean season 2024, 1,955 households
  Poor food consumption (FCS ≤28)          7.4%   severe dietary deprivation
  Moderate or severe hunger (HHS ≥2)      42.9%   experienced deprivation
  High coping (rCSI ≥19)                  51.0%   consumption-based coping
  Crisis or emergency strategies (LCS)    48.2%   asset depletion
  Flagged by at least one                 76.3%
  Flagged by all four                      3.4%
  These are four different quantities, not four estimates of one. The
  spread between them is the finding: coping and asset depletion are
  widespread while severe dietary deprivation is not yet, which is the
  profile of a population early in a deterioration rather than late in one.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to do instead</a:t>
            </a:r>
          </a:p>
        </p:txBody>
      </p:sp>
      <p:sp>
        <p:nvSpPr>
          <p:cNvPr id="3" name="Content Placeholder 2"/>
          <p:cNvSpPr>
            <a:spLocks noGrp="1"/>
          </p:cNvSpPr>
          <p:nvPr>
            <p:ph idx="1"/>
          </p:nvPr>
        </p:nvSpPr>
        <p:spPr/>
        <p:txBody>
          <a:bodyPr/>
          <a:lstStyle/>
          <a:p>
            <a:pPr lvl="0"/>
            <a:r>
              <a:rPr/>
              <a:t>The last sentence is the analysis — The pattern across the four — high coping, high asset depletion, low severe…</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rule this course is built on</a:t>
            </a:r>
          </a:p>
        </p:txBody>
      </p:sp>
      <p:sp>
        <p:nvSpPr>
          <p:cNvPr id="3" name="Content Placeholder 2"/>
          <p:cNvSpPr>
            <a:spLocks noGrp="1"/>
          </p:cNvSpPr>
          <p:nvPr>
            <p:ph idx="1"/>
          </p:nvPr>
        </p:nvSpPr>
        <p:spPr/>
        <p:txBody>
          <a:bodyPr/>
          <a:lstStyle/>
          <a:p>
            <a:pPr lvl="0"/>
            <a:r>
              <a:rPr/>
              <a:t>Convergence of evidence means agreement across independent instruments raises confidence, and disagreement is information rather than error</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Everything so far is what households reported about themselves.</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https://data-analysis.cassion.dev/courses/food-security-ipc/fs-04-when-the-indicators-disagree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76.3% flagged by one, 3.4% by all four</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4 of 8</vt:lpwstr>
  </property>
  <property fmtid="{D5CDD505-2E9C-101B-9397-08002B2CF9AE}" pid="3" name="subtitle">
    <vt:lpwstr>Four instruments on the same 1,955 households give prevalences of 7.4%, 42.9%, 51.0% and 48.2%. The union is 76.3% and the intersection is 3.4%. Every argument in the rest of this course starts from that gap.</vt:lpwstr>
  </property>
</Properties>
</file>