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instruments sur les mêmes 1 955 ménages donnent des prévalences de 7,4 %, 42,9 %, 51,0 % et 48,2 %. L’union vaut 76,3 % et l’intersection 3,4 %. Tout le reste de ce cours part de cet écart.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instrument des deux dernières leçons prétend identifier les ménages en insécurité alimentaire. Posez-les sur les mêmes ménages et comptez.</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rapport de un à sept sur les mêmes 1 955 ménages. Ce ne sont pas quatre estimations d’une même quantité séparées par de l’erreur d’échantillonnage. Ce sont quatre quantités différentes, chacune correctement mesurée.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76,3 % des ménages sont signalés par au moins un instrument et 3,4 % par les quatre. Les deux nombres sont des réponses défendables à « combien de ménages sont en insécurité alimentaire », et ils sont séparés d’un facteur vingt-deux. C’est le tableau le plus important du cours. Tout ce qui suit — le tableau de preuves, la règle de convergence, le groupe de travail — existe parce que ce tableau a cette allure.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Ils mesurent des moments différents d’un même processus. L’adaptation précède la consommation. Un ménage vend ses chèvres en juin et mange encore en juillet, si bien que le module d’adaptation le signale et le SCA non. Ne lire que la consommation, c’est voir la crise avec environ quatre mois de retard. Ils n’ont pas la même sensibilité. Le SCA à 7,4 % est de loin l’instrument le moins sensible ici, parce que son seuil a été écrit pour repérer une privation alimentaire sévère et non un stress. Ce n’est pas un défaut — c’est ce qui fait d’un SCA pauvre un signal fort quand il apparaît. Certains portent sur un comportement et d’autres sur un vécu. L’ICSR et le module d’adaptation demandent ce qu’un ménage a </a:t>
            </a:r>
            <a:r>
              <a:rPr i="1"/>
              <a:t>fait</a:t>
            </a:r>
            <a:r>
              <a:rPr/>
              <a:t> ; l’échelle de la faim ce qu’il a </a:t>
            </a:r>
            <a:r>
              <a:rPr i="1"/>
              <a:t>subi</a:t>
            </a:r>
            <a:r>
              <a:rPr/>
              <a:t>. Un ménage qui a des ressources s’adapte sans avoir faim ; un ménage sans ressources a faim sans s’adapter, parce qu’il n’y a plus rien à vendre.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282 ménages ont faim et n’emploient aucune stratégie de crise ou d’urgence. C’est le groupe qu’une analyse limitée à l’adaptation perd, et c’est le groupe le plus avancé dans la dégradation.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réparations qui paraissent toutes fondées. Les moyenner en un score composite. Il n’existe pas de pondération défendable, les instruments sont sur des échelles différentes, et un ménage à 7,4 % sur l’un et 51 % sur l’autre n’est pas « à 29 % ». Des indices composites de sécurité alimentaire existent et chacun d’eux enterre le désaccord au lieu de le résoudre. Choisir celui qui donne le nombre attendu. Cela arrive plus souvent que le précédent et se voit moins, parce que chaque choix pris isolément est défendable. Choisissez l’instrument avant de le calculer, sur la question posée, et notez le choix. Prendre l’intersection par prudence. 3,4 % est l’estimation la plus prudente et elle exclut les 400 ménages signalés par trois instruments sur quatre. Être prudent sur une caseload n’est pas de la prudence ; c’est la décision de servir moins de monde, et elle doit être prise comme telle.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Rapportez les quatre, avec ce à quoi chacun sert.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phrase est l’analyse. Le motif d’ensemble — adaptation élevée, épuisement d’actifs élevé, déficit alimentaire sévère faible — est un </a:t>
            </a:r>
            <a:r>
              <a:rPr i="1"/>
              <a:t>diagnostic</a:t>
            </a:r>
            <a:r>
              <a:rPr/>
              <a:t>, et il n’est disponible que parce que les quatre divergent. Un composite unique aurait produit un nombre et aucun diagnostic.</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convergence des indices signifie qu’un accord entre instruments indépendants augmente la confiance, et qu’un désaccord est une information plutôt qu’une erreur. Là où trois instruments s’accordent et un diverge, demandez ce que le quatrième mesure et que les autres ne mesurent pas, avant de décider qu’il a tort. Dans cette population l’intrus est le SCA, et ce qu’il mesure et que les autres ne mesurent pas est la </a:t>
            </a:r>
            <a:r>
              <a:rPr i="1"/>
              <a:t>sévérité</a:t>
            </a:r>
            <a:r>
              <a:rPr/>
              <a:t> — le désaccord dit donc que la dégradation n’a pas encore atteint les régimes, ce qui est un constat sur le calendrier et un argument pour agir maintenant.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est ce que les ménages ont déclaré sur eux-mêmes. L’unité suivante porte sur le marché où ils achètent — une ligne de preuve indépendante qui ne dépend du souvenir de personne, et qui se trouve expliquer le calendrier des quatre indicateurs.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food-security-ipc/fs-04-when-the-indicators-disagre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76,3 % signalés par un, 3,4 % par les quatre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Quatre instruments sur les mêmes 1 955 ménages donnent des prévalences de 7,4 %, 42,9 %, 51,0 % et 48,2 %. L’union vaut 76,3 % et l’intersection 3,4 %. Tout le reste de ce cours part de cet écart.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Quatre réponses à une question</a:t>
            </a:r>
          </a:p>
          <a:p>
            <a:pPr lvl="0"/>
            <a:r>
              <a:rPr/>
              <a:t>Le recouvrement</a:t>
            </a:r>
          </a:p>
          <a:p>
            <a:pPr lvl="0"/>
            <a:r>
              <a:rPr/>
              <a:t>Pourquoi ils divergent, par ordre d’importance</a:t>
            </a:r>
          </a:p>
          <a:p>
            <a:pPr lvl="0"/>
            <a:r>
              <a:rPr/>
              <a:t>Ce qu’il ne faut pas en faire</a:t>
            </a:r>
          </a:p>
          <a:p>
            <a:pPr lvl="0"/>
            <a:r>
              <a:rPr/>
              <a:t>Que faire à la place</a:t>
            </a:r>
          </a:p>
          <a:p>
            <a:pPr lvl="0"/>
            <a:r>
              <a:rPr/>
              <a:t>La règle sur laquelle ce cours est bâti</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réponses à une question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br/>
            <a:r>
              <a:rPr>
                <a:latin typeface="Courier"/>
              </a:rPr>
              <a:t>coping </a:t>
            </a:r>
            <a:r>
              <a:rPr>
                <a:solidFill>
                  <a:srgbClr val="666666"/>
                </a:solidFill>
                <a:latin typeface="Courier"/>
              </a:rPr>
              <a:t>=</a:t>
            </a:r>
            <a:r>
              <a:rPr>
                <a:latin typeface="Courier"/>
              </a:rPr>
              <a:t> pd.read_csv(</a:t>
            </a:r>
            <a:r>
              <a:rPr>
                <a:solidFill>
                  <a:srgbClr val="4070A0"/>
                </a:solidFill>
                <a:latin typeface="Courier"/>
              </a:rPr>
              <a:t>"livelihood-coping-2024.v1.csv"</a:t>
            </a:r>
            <a:r>
              <a:rPr>
                <a:latin typeface="Courier"/>
              </a:rPr>
              <a:t>)</a:t>
            </a:r>
            <a:br/>
            <a:r>
              <a:rPr>
                <a:latin typeface="Courier"/>
              </a:rPr>
              <a:t>data </a:t>
            </a:r>
            <a:r>
              <a:rPr>
                <a:solidFill>
                  <a:srgbClr val="666666"/>
                </a:solidFill>
                <a:latin typeface="Courier"/>
              </a:rPr>
              <a:t>=</a:t>
            </a:r>
            <a:r>
              <a:rPr>
                <a:latin typeface="Courier"/>
              </a:rPr>
              <a:t> survey.merge(coping, on</a:t>
            </a:r>
            <a:r>
              <a:rPr>
                <a:solidFill>
                  <a:srgbClr val="666666"/>
                </a:solidFill>
                <a:latin typeface="Courier"/>
              </a:rPr>
              <a:t>=</a:t>
            </a:r>
            <a:r>
              <a:rPr>
                <a:solidFill>
                  <a:srgbClr val="4070A0"/>
                </a:solidFill>
                <a:latin typeface="Courier"/>
              </a:rPr>
              <a:t>"household_id"</a:t>
            </a:r>
            <a:r>
              <a:rPr>
                <a:latin typeface="Courier"/>
              </a:rPr>
              <a:t>, how</a:t>
            </a:r>
            <a:r>
              <a:rPr>
                <a:solidFill>
                  <a:srgbClr val="666666"/>
                </a:solidFill>
                <a:latin typeface="Courier"/>
              </a:rPr>
              <a:t>=</a:t>
            </a:r>
            <a:r>
              <a:rPr>
                <a:solidFill>
                  <a:srgbClr val="4070A0"/>
                </a:solidFill>
                <a:latin typeface="Courier"/>
              </a:rPr>
              <a:t>"inner"</a:t>
            </a:r>
            <a:r>
              <a:rPr>
                <a:latin typeface="Courier"/>
              </a:rPr>
              <a:t>, suffixes</a:t>
            </a:r>
            <a:r>
              <a:rPr>
                <a:solidFill>
                  <a:srgbClr val="666666"/>
                </a:solidFill>
                <a:latin typeface="Courier"/>
              </a:rPr>
              <a:t>=</a:t>
            </a:r>
            <a:r>
              <a:rPr>
                <a:latin typeface="Courier"/>
              </a:rPr>
              <a:t>(</a:t>
            </a:r>
            <a:r>
              <a:rPr>
                <a:solidFill>
                  <a:srgbClr val="4070A0"/>
                </a:solidFill>
                <a:latin typeface="Courier"/>
              </a:rPr>
              <a:t>""</a:t>
            </a:r>
            <a:r>
              <a:rPr>
                <a:latin typeface="Courier"/>
              </a:rPr>
              <a:t>, </a:t>
            </a:r>
            <a:r>
              <a:rPr>
                <a:solidFill>
                  <a:srgbClr val="4070A0"/>
                </a:solidFill>
                <a:latin typeface="Courier"/>
              </a:rPr>
              <a:t>"_lcs"</a:t>
            </a:r>
            <a:r>
              <a:rPr>
                <a:latin typeface="Courier"/>
              </a:rPr>
              <a:t>))</a:t>
            </a:r>
            <a:br/>
            <a:br/>
            <a:r>
              <a:rPr>
                <a:latin typeface="Courier"/>
              </a:rPr>
              <a:t>flags </a:t>
            </a:r>
            <a:r>
              <a:rPr>
                <a:solidFill>
                  <a:srgbClr val="666666"/>
                </a:solidFill>
                <a:latin typeface="Courier"/>
              </a:rPr>
              <a:t>=</a:t>
            </a:r>
            <a:r>
              <a:rPr>
                <a:latin typeface="Courier"/>
              </a:rPr>
              <a:t> pd.DataFrame({</a:t>
            </a:r>
            <a:br/>
            <a:r>
              <a:rPr>
                <a:latin typeface="Courier"/>
              </a:rPr>
              <a:t>    </a:t>
            </a:r>
            <a:r>
              <a:rPr>
                <a:solidFill>
                  <a:srgbClr val="4070A0"/>
                </a:solidFill>
                <a:latin typeface="Courier"/>
              </a:rPr>
              <a:t>"poor_consumption"</a:t>
            </a:r>
            <a:r>
              <a:rPr>
                <a:latin typeface="Courier"/>
              </a:rPr>
              <a:t>: fcs </a:t>
            </a:r>
            <a:r>
              <a:rPr>
                <a:solidFill>
                  <a:srgbClr val="666666"/>
                </a:solidFill>
                <a:latin typeface="Courier"/>
              </a:rPr>
              <a:t>&lt;=</a:t>
            </a:r>
            <a:r>
              <a:rPr>
                <a:latin typeface="Courier"/>
              </a:rPr>
              <a:t> </a:t>
            </a:r>
            <a:r>
              <a:rPr>
                <a:solidFill>
                  <a:srgbClr val="40A070"/>
                </a:solidFill>
                <a:latin typeface="Courier"/>
              </a:rPr>
              <a:t>28</a:t>
            </a:r>
            <a:r>
              <a:rPr>
                <a:latin typeface="Courier"/>
              </a:rPr>
              <a:t>,          </a:t>
            </a:r>
            <a:r>
              <a:rPr i="1">
                <a:solidFill>
                  <a:srgbClr val="60A0B0"/>
                </a:solidFill>
                <a:latin typeface="Courier"/>
              </a:rPr>
              <a:t># FCS on the 28/42 set</a:t>
            </a:r>
            <a:br/>
            <a:r>
              <a:rPr>
                <a:latin typeface="Courier"/>
              </a:rPr>
              <a:t>    </a:t>
            </a:r>
            <a:r>
              <a:rPr>
                <a:solidFill>
                  <a:srgbClr val="4070A0"/>
                </a:solidFill>
                <a:latin typeface="Courier"/>
              </a:rPr>
              <a:t>"hunger"</a:t>
            </a:r>
            <a:r>
              <a:rPr>
                <a:latin typeface="Courier"/>
              </a:rPr>
              <a:t>: hhs </a:t>
            </a:r>
            <a:r>
              <a:rPr>
                <a:solidFill>
                  <a:srgbClr val="666666"/>
                </a:solidFill>
                <a:latin typeface="Courier"/>
              </a:rPr>
              <a:t>&gt;=</a:t>
            </a:r>
            <a:r>
              <a:rPr>
                <a:latin typeface="Courier"/>
              </a:rPr>
              <a:t> </a:t>
            </a:r>
            <a:r>
              <a:rPr>
                <a:solidFill>
                  <a:srgbClr val="40A070"/>
                </a:solidFill>
                <a:latin typeface="Courier"/>
              </a:rPr>
              <a:t>2</a:t>
            </a:r>
            <a:r>
              <a:rPr>
                <a:latin typeface="Courier"/>
              </a:rPr>
              <a:t>,                     </a:t>
            </a:r>
            <a:r>
              <a:rPr i="1">
                <a:solidFill>
                  <a:srgbClr val="60A0B0"/>
                </a:solidFill>
                <a:latin typeface="Courier"/>
              </a:rPr>
              <a:t># HHS moderate or severe</a:t>
            </a:r>
            <a:br/>
            <a:r>
              <a:rPr>
                <a:latin typeface="Courier"/>
              </a:rPr>
              <a:t>    </a:t>
            </a:r>
            <a:r>
              <a:rPr>
                <a:solidFill>
                  <a:srgbClr val="4070A0"/>
                </a:solidFill>
                <a:latin typeface="Courier"/>
              </a:rPr>
              <a:t>"high_coping"</a:t>
            </a:r>
            <a:r>
              <a:rPr>
                <a:latin typeface="Courier"/>
              </a:rPr>
              <a:t>: rcsi </a:t>
            </a:r>
            <a:r>
              <a:rPr>
                <a:solidFill>
                  <a:srgbClr val="666666"/>
                </a:solidFill>
                <a:latin typeface="Courier"/>
              </a:rPr>
              <a:t>&gt;=</a:t>
            </a:r>
            <a:r>
              <a:rPr>
                <a:latin typeface="Courier"/>
              </a:rPr>
              <a:t> </a:t>
            </a:r>
            <a:r>
              <a:rPr>
                <a:solidFill>
                  <a:srgbClr val="40A070"/>
                </a:solidFill>
                <a:latin typeface="Courier"/>
              </a:rPr>
              <a:t>19</a:t>
            </a:r>
            <a:r>
              <a:rPr>
                <a:latin typeface="Courier"/>
              </a:rPr>
              <a:t>,              </a:t>
            </a:r>
            <a:r>
              <a:rPr i="1">
                <a:solidFill>
                  <a:srgbClr val="60A0B0"/>
                </a:solidFill>
                <a:latin typeface="Courier"/>
              </a:rPr>
              <a:t># rCSI at or above the median</a:t>
            </a:r>
            <a:br/>
            <a:r>
              <a:rPr>
                <a:latin typeface="Courier"/>
              </a:rPr>
              <a:t>    </a:t>
            </a:r>
            <a:r>
              <a:rPr>
                <a:solidFill>
                  <a:srgbClr val="4070A0"/>
                </a:solidFill>
                <a:latin typeface="Courier"/>
              </a:rPr>
              <a:t>"crisis_strategies"</a:t>
            </a:r>
            <a:r>
              <a:rPr>
                <a:latin typeface="Courier"/>
              </a:rPr>
              <a:t>: severity.isin([</a:t>
            </a:r>
            <a:r>
              <a:rPr>
                <a:solidFill>
                  <a:srgbClr val="4070A0"/>
                </a:solidFill>
                <a:latin typeface="Courier"/>
              </a:rPr>
              <a:t>"crisis"</a:t>
            </a:r>
            <a:r>
              <a:rPr>
                <a:latin typeface="Courier"/>
              </a:rPr>
              <a:t>, </a:t>
            </a:r>
            <a:r>
              <a:rPr>
                <a:solidFill>
                  <a:srgbClr val="4070A0"/>
                </a:solidFill>
                <a:latin typeface="Courier"/>
              </a:rPr>
              <a:t>"emergency"</a:t>
            </a:r>
            <a:r>
              <a:rPr>
                <a:latin typeface="Courier"/>
              </a:rPr>
              <a:t>]),</a:t>
            </a:r>
            <a:br/>
            <a:r>
              <a:rPr>
                <a:latin typeface="Courier"/>
              </a:rPr>
              <a:t>})</a:t>
            </a:r>
            <a:br/>
            <a:r>
              <a:rPr>
                <a:latin typeface="Courier"/>
              </a:rPr>
              <a:t>flags </a:t>
            </a:r>
            <a:r>
              <a:rPr>
                <a:solidFill>
                  <a:srgbClr val="666666"/>
                </a:solidFill>
                <a:latin typeface="Courier"/>
              </a:rPr>
              <a:t>=</a:t>
            </a:r>
            <a:r>
              <a:rPr>
                <a:latin typeface="Courier"/>
              </a:rPr>
              <a:t> flags.dropna()</a:t>
            </a:r>
            <a:br/>
            <a:r>
              <a:rPr>
                <a:solidFill>
                  <a:srgbClr val="008000"/>
                </a:solidFill>
                <a:latin typeface="Courier"/>
              </a:rPr>
              <a:t>print</a:t>
            </a:r>
            <a:r>
              <a:rPr>
                <a:latin typeface="Courier"/>
              </a:rPr>
              <a:t>(</a:t>
            </a:r>
            <a:r>
              <a:rPr>
                <a:solidFill>
                  <a:srgbClr val="BB6688"/>
                </a:solidFill>
                <a:latin typeface="Courier"/>
              </a:rPr>
              <a:t>f"analysable on all four: </a:t>
            </a:r>
            <a:r>
              <a:rPr>
                <a:solidFill>
                  <a:srgbClr val="4070A0"/>
                </a:solidFill>
                <a:latin typeface="Courier"/>
              </a:rPr>
              <a:t>{</a:t>
            </a:r>
            <a:r>
              <a:rPr>
                <a:solidFill>
                  <a:srgbClr val="008000"/>
                </a:solidFill>
                <a:latin typeface="Courier"/>
              </a:rPr>
              <a:t>len</a:t>
            </a:r>
            <a:r>
              <a:rPr>
                <a:latin typeface="Courier"/>
              </a:rPr>
              <a:t>(flags)</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(survey)</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((flags.mean()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réponses à une question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flags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everything</a:t>
            </a:r>
            <a:r>
              <a:rPr>
                <a:latin typeface="Courier"/>
              </a:rPr>
              <a:t>(), </a:t>
            </a:r>
            <a:r>
              <a:rPr>
                <a:solidFill>
                  <a:srgbClr val="4070A0"/>
                </a:solidFill>
                <a:latin typeface="Courier"/>
              </a:rPr>
              <a:t>~</a:t>
            </a:r>
            <a:r>
              <a:rPr>
                <a:latin typeface="Courier"/>
              </a:rPr>
              <a:t> </a:t>
            </a:r>
            <a:r>
              <a:rPr>
                <a:solidFill>
                  <a:srgbClr val="06287E"/>
                </a:solidFill>
                <a:latin typeface="Courier"/>
              </a:rPr>
              <a:t>mean</a:t>
            </a:r>
            <a:r>
              <a:rPr>
                <a:latin typeface="Courier"/>
              </a:rPr>
              <a:t>(.x)),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réponses à une question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Instrument</a:t>
                      </a:r>
                    </a:p>
                  </a:txBody>
                  <a:tcPr/>
                </a:tc>
                <a:tc>
                  <a:txBody>
                    <a:bodyPr/>
                    <a:lstStyle/>
                    <a:p>
                      <a:pPr lvl="0" indent="0" marL="0">
                        <a:buNone/>
                      </a:pPr>
                      <a:r>
                        <a:rPr/>
                        <a:t>Ménages signalés</a:t>
                      </a:r>
                    </a:p>
                  </a:txBody>
                  <a:tcPr/>
                </a:tc>
                <a:tc>
                  <a:txBody>
                    <a:bodyPr/>
                    <a:lstStyle/>
                    <a:p>
                      <a:pPr lvl="0" indent="0" marL="0">
                        <a:buNone/>
                      </a:pPr>
                      <a:r>
                        <a:rPr/>
                        <a:t>Part</a:t>
                      </a:r>
                    </a:p>
                  </a:txBody>
                  <a:tcPr/>
                </a:tc>
              </a:tr>
              <a:tr h="0">
                <a:tc>
                  <a:txBody>
                    <a:bodyPr/>
                    <a:lstStyle/>
                    <a:p>
                      <a:pPr lvl="0" indent="0" marL="0">
                        <a:buNone/>
                      </a:pPr>
                      <a:r>
                        <a:rPr/>
                        <a:t>Consommation alimentaire pauvre</a:t>
                      </a:r>
                    </a:p>
                  </a:txBody>
                </a:tc>
                <a:tc>
                  <a:txBody>
                    <a:bodyPr/>
                    <a:lstStyle/>
                    <a:p>
                      <a:pPr lvl="0" indent="0" marL="0">
                        <a:buNone/>
                      </a:pPr>
                      <a:r>
                        <a:rPr/>
                        <a:t>144</a:t>
                      </a:r>
                    </a:p>
                  </a:txBody>
                </a:tc>
                <a:tc>
                  <a:txBody>
                    <a:bodyPr/>
                    <a:lstStyle/>
                    <a:p>
                      <a:pPr lvl="0" indent="0" marL="0">
                        <a:buNone/>
                      </a:pPr>
                      <a:r>
                        <a:rPr b="1"/>
                        <a:t>7,4 %</a:t>
                      </a:r>
                    </a:p>
                  </a:txBody>
                </a:tc>
              </a:tr>
              <a:tr h="0">
                <a:tc>
                  <a:txBody>
                    <a:bodyPr/>
                    <a:lstStyle/>
                    <a:p>
                      <a:pPr lvl="0" indent="0" marL="0">
                        <a:buNone/>
                      </a:pPr>
                      <a:r>
                        <a:rPr/>
                        <a:t>Faim modérée ou sévère</a:t>
                      </a:r>
                    </a:p>
                  </a:txBody>
                </a:tc>
                <a:tc>
                  <a:txBody>
                    <a:bodyPr/>
                    <a:lstStyle/>
                    <a:p>
                      <a:pPr lvl="0" indent="0" marL="0">
                        <a:buNone/>
                      </a:pPr>
                      <a:r>
                        <a:rPr/>
                        <a:t>839</a:t>
                      </a:r>
                    </a:p>
                  </a:txBody>
                </a:tc>
                <a:tc>
                  <a:txBody>
                    <a:bodyPr/>
                    <a:lstStyle/>
                    <a:p>
                      <a:pPr lvl="0" indent="0" marL="0">
                        <a:buNone/>
                      </a:pPr>
                      <a:r>
                        <a:rPr/>
                        <a:t>42,9 %</a:t>
                      </a:r>
                    </a:p>
                  </a:txBody>
                </a:tc>
              </a:tr>
              <a:tr h="0">
                <a:tc>
                  <a:txBody>
                    <a:bodyPr/>
                    <a:lstStyle/>
                    <a:p>
                      <a:pPr lvl="0" indent="0" marL="0">
                        <a:buNone/>
                      </a:pPr>
                      <a:r>
                        <a:rPr/>
                        <a:t>Indice de survie élevé</a:t>
                      </a:r>
                    </a:p>
                  </a:txBody>
                </a:tc>
                <a:tc>
                  <a:txBody>
                    <a:bodyPr/>
                    <a:lstStyle/>
                    <a:p>
                      <a:pPr lvl="0" indent="0" marL="0">
                        <a:buNone/>
                      </a:pPr>
                      <a:r>
                        <a:rPr/>
                        <a:t>997</a:t>
                      </a:r>
                    </a:p>
                  </a:txBody>
                </a:tc>
                <a:tc>
                  <a:txBody>
                    <a:bodyPr/>
                    <a:lstStyle/>
                    <a:p>
                      <a:pPr lvl="0" indent="0" marL="0">
                        <a:buNone/>
                      </a:pPr>
                      <a:r>
                        <a:rPr b="1"/>
                        <a:t>51,0 %</a:t>
                      </a:r>
                    </a:p>
                  </a:txBody>
                </a:tc>
              </a:tr>
              <a:tr h="0">
                <a:tc>
                  <a:txBody>
                    <a:bodyPr/>
                    <a:lstStyle/>
                    <a:p>
                      <a:pPr lvl="0" indent="0" marL="0">
                        <a:buNone/>
                      </a:pPr>
                      <a:r>
                        <a:rPr/>
                        <a:t>Stratégies de crise ou d’urgence</a:t>
                      </a:r>
                    </a:p>
                  </a:txBody>
                </a:tc>
                <a:tc>
                  <a:txBody>
                    <a:bodyPr/>
                    <a:lstStyle/>
                    <a:p>
                      <a:pPr lvl="0" indent="0" marL="0">
                        <a:buNone/>
                      </a:pPr>
                      <a:r>
                        <a:rPr/>
                        <a:t>943</a:t>
                      </a:r>
                    </a:p>
                  </a:txBody>
                </a:tc>
                <a:tc>
                  <a:txBody>
                    <a:bodyPr/>
                    <a:lstStyle/>
                    <a:p>
                      <a:pPr lvl="0" indent="0" marL="0">
                        <a:buNone/>
                      </a:pPr>
                      <a:r>
                        <a:rPr/>
                        <a:t>48,2 %</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réponses à une question</a:t>
            </a:r>
          </a:p>
        </p:txBody>
      </p:sp>
      <p:sp>
        <p:nvSpPr>
          <p:cNvPr id="3" name="Content Placeholder 2"/>
          <p:cNvSpPr>
            <a:spLocks noGrp="1"/>
          </p:cNvSpPr>
          <p:nvPr>
            <p:ph idx="1"/>
          </p:nvPr>
        </p:nvSpPr>
        <p:spPr/>
        <p:txBody>
          <a:bodyPr/>
          <a:lstStyle/>
          <a:p>
            <a:pPr lvl="0"/>
            <a:r>
              <a:rPr/>
              <a:t>Un rapport de un à sept sur les mêmes 1 955 ménages — Ce ne sont pas quatre estimations d’une même quantité séparées…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recouvrement — En Python</a:t>
            </a:r>
          </a:p>
        </p:txBody>
      </p:sp>
      <p:sp>
        <p:nvSpPr>
          <p:cNvPr id="3" name="Content Placeholder 2"/>
          <p:cNvSpPr>
            <a:spLocks noGrp="1"/>
          </p:cNvSpPr>
          <p:nvPr>
            <p:ph idx="1"/>
          </p:nvPr>
        </p:nvSpPr>
        <p:spPr/>
        <p:txBody>
          <a:bodyPr/>
          <a:lstStyle/>
          <a:p>
            <a:pPr lvl="0" indent="0">
              <a:buNone/>
            </a:pPr>
            <a:r>
              <a:rPr>
                <a:latin typeface="Courier"/>
              </a:rPr>
              <a:t>count </a:t>
            </a:r>
            <a:r>
              <a:rPr>
                <a:solidFill>
                  <a:srgbClr val="666666"/>
                </a:solidFill>
                <a:latin typeface="Courier"/>
              </a:rPr>
              <a:t>=</a:t>
            </a:r>
            <a:r>
              <a:rPr>
                <a:latin typeface="Courier"/>
              </a:rPr>
              <a:t> flags.</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(count.value_counts().sort_index())</a:t>
            </a:r>
            <a:br/>
            <a:r>
              <a:rPr>
                <a:solidFill>
                  <a:srgbClr val="008000"/>
                </a:solidFill>
                <a:latin typeface="Courier"/>
              </a:rPr>
              <a:t>print</a:t>
            </a:r>
            <a:r>
              <a:rPr>
                <a:latin typeface="Courier"/>
              </a:rPr>
              <a:t>(</a:t>
            </a:r>
            <a:r>
              <a:rPr>
                <a:solidFill>
                  <a:srgbClr val="BB6688"/>
                </a:solidFill>
                <a:latin typeface="Courier"/>
              </a:rPr>
              <a:t>f"any: </a:t>
            </a:r>
            <a:r>
              <a:rPr>
                <a:solidFill>
                  <a:srgbClr val="4070A0"/>
                </a:solidFill>
                <a:latin typeface="Courier"/>
              </a:rPr>
              <a:t>{</a:t>
            </a:r>
            <a:r>
              <a:rPr>
                <a:latin typeface="Courier"/>
              </a:rPr>
              <a:t>(count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all four: </a:t>
            </a:r>
            <a:r>
              <a:rPr>
                <a:solidFill>
                  <a:srgbClr val="4070A0"/>
                </a:solidFill>
                <a:latin typeface="Courier"/>
              </a:rPr>
              <a:t>{</a:t>
            </a:r>
            <a:r>
              <a:rPr>
                <a:latin typeface="Courier"/>
              </a:rPr>
              <a:t>(count </a:t>
            </a:r>
            <a:r>
              <a:rPr>
                <a:solidFill>
                  <a:srgbClr val="666666"/>
                </a:solidFill>
                <a:latin typeface="Courier"/>
              </a:rPr>
              <a:t>==</a:t>
            </a:r>
            <a:r>
              <a:rPr>
                <a:latin typeface="Courier"/>
              </a:rPr>
              <a:t> </a:t>
            </a:r>
            <a:r>
              <a:rPr>
                <a:solidFill>
                  <a:srgbClr val="40A070"/>
                </a:solidFill>
                <a:latin typeface="Courier"/>
              </a:rPr>
              <a:t>4</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recouvrement — En R</a:t>
            </a:r>
          </a:p>
        </p:txBody>
      </p:sp>
      <p:sp>
        <p:nvSpPr>
          <p:cNvPr id="3" name="Content Placeholder 2"/>
          <p:cNvSpPr>
            <a:spLocks noGrp="1"/>
          </p:cNvSpPr>
          <p:nvPr>
            <p:ph idx="1"/>
          </p:nvPr>
        </p:nvSpPr>
        <p:spPr/>
        <p:txBody>
          <a:bodyPr/>
          <a:lstStyle/>
          <a:p>
            <a:pPr lvl="0" indent="0">
              <a:buNone/>
            </a:pPr>
            <a:r>
              <a:rPr>
                <a:latin typeface="Courier"/>
              </a:rPr>
              <a:t>flags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n_flags =</a:t>
            </a:r>
            <a:r>
              <a:rPr>
                <a:latin typeface="Courier"/>
              </a:rPr>
              <a:t> </a:t>
            </a:r>
            <a:r>
              <a:rPr>
                <a:solidFill>
                  <a:srgbClr val="06287E"/>
                </a:solidFill>
                <a:latin typeface="Courier"/>
              </a:rPr>
              <a:t>rowSums</a:t>
            </a:r>
            <a:r>
              <a:rPr>
                <a:latin typeface="Courier"/>
              </a:rPr>
              <a:t>(</a:t>
            </a:r>
            <a:r>
              <a:rPr>
                <a:solidFill>
                  <a:srgbClr val="06287E"/>
                </a:solidFill>
                <a:latin typeface="Courier"/>
              </a:rPr>
              <a:t>across</a:t>
            </a:r>
            <a:r>
              <a:rPr>
                <a:latin typeface="Courier"/>
              </a:rPr>
              <a:t>(</a:t>
            </a:r>
            <a:r>
              <a:rPr>
                <a:solidFill>
                  <a:srgbClr val="06287E"/>
                </a:solidFill>
                <a:latin typeface="Courier"/>
              </a:rPr>
              <a:t>everything</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(n_flags)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recouvrement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Signalés par</a:t>
                      </a:r>
                    </a:p>
                  </a:txBody>
                  <a:tcPr/>
                </a:tc>
                <a:tc>
                  <a:txBody>
                    <a:bodyPr/>
                    <a:lstStyle/>
                    <a:p>
                      <a:pPr lvl="0" indent="0" marL="0">
                        <a:buNone/>
                      </a:pPr>
                      <a:r>
                        <a:rPr/>
                        <a:t>Ménages</a:t>
                      </a:r>
                    </a:p>
                  </a:txBody>
                  <a:tcPr/>
                </a:tc>
                <a:tc>
                  <a:txBody>
                    <a:bodyPr/>
                    <a:lstStyle/>
                    <a:p>
                      <a:pPr lvl="0" indent="0" marL="0">
                        <a:buNone/>
                      </a:pPr>
                      <a:r>
                        <a:rPr/>
                        <a:t>Part</a:t>
                      </a:r>
                    </a:p>
                  </a:txBody>
                  <a:tcPr/>
                </a:tc>
              </a:tr>
              <a:tr h="0">
                <a:tc>
                  <a:txBody>
                    <a:bodyPr/>
                    <a:lstStyle/>
                    <a:p>
                      <a:pPr lvl="0" indent="0" marL="0">
                        <a:buNone/>
                      </a:pPr>
                      <a:r>
                        <a:rPr/>
                        <a:t>Aucun des quatre</a:t>
                      </a:r>
                    </a:p>
                  </a:txBody>
                </a:tc>
                <a:tc>
                  <a:txBody>
                    <a:bodyPr/>
                    <a:lstStyle/>
                    <a:p>
                      <a:pPr lvl="0" indent="0" marL="0">
                        <a:buNone/>
                      </a:pPr>
                      <a:r>
                        <a:rPr/>
                        <a:t>464</a:t>
                      </a:r>
                    </a:p>
                  </a:txBody>
                </a:tc>
                <a:tc>
                  <a:txBody>
                    <a:bodyPr/>
                    <a:lstStyle/>
                    <a:p>
                      <a:pPr lvl="0" indent="0" marL="0">
                        <a:buNone/>
                      </a:pPr>
                      <a:r>
                        <a:rPr/>
                        <a:t>23,7 %</a:t>
                      </a:r>
                    </a:p>
                  </a:txBody>
                </a:tc>
              </a:tr>
              <a:tr h="0">
                <a:tc>
                  <a:txBody>
                    <a:bodyPr/>
                    <a:lstStyle/>
                    <a:p>
                      <a:pPr lvl="0" indent="0" marL="0">
                        <a:buNone/>
                      </a:pPr>
                      <a:r>
                        <a:rPr/>
                        <a:t>Un</a:t>
                      </a:r>
                    </a:p>
                  </a:txBody>
                </a:tc>
                <a:tc>
                  <a:txBody>
                    <a:bodyPr/>
                    <a:lstStyle/>
                    <a:p>
                      <a:pPr lvl="0" indent="0" marL="0">
                        <a:buNone/>
                      </a:pPr>
                      <a:r>
                        <a:rPr/>
                        <a:t>591</a:t>
                      </a:r>
                    </a:p>
                  </a:txBody>
                </a:tc>
                <a:tc>
                  <a:txBody>
                    <a:bodyPr/>
                    <a:lstStyle/>
                    <a:p>
                      <a:pPr lvl="0" indent="0" marL="0">
                        <a:buNone/>
                      </a:pPr>
                      <a:r>
                        <a:rPr/>
                        <a:t>30,2 %</a:t>
                      </a:r>
                    </a:p>
                  </a:txBody>
                </a:tc>
              </a:tr>
              <a:tr h="0">
                <a:tc>
                  <a:txBody>
                    <a:bodyPr/>
                    <a:lstStyle/>
                    <a:p>
                      <a:pPr lvl="0" indent="0" marL="0">
                        <a:buNone/>
                      </a:pPr>
                      <a:r>
                        <a:rPr/>
                        <a:t>Deux</a:t>
                      </a:r>
                    </a:p>
                  </a:txBody>
                </a:tc>
                <a:tc>
                  <a:txBody>
                    <a:bodyPr/>
                    <a:lstStyle/>
                    <a:p>
                      <a:pPr lvl="0" indent="0" marL="0">
                        <a:buNone/>
                      </a:pPr>
                      <a:r>
                        <a:rPr/>
                        <a:t>434</a:t>
                      </a:r>
                    </a:p>
                  </a:txBody>
                </a:tc>
                <a:tc>
                  <a:txBody>
                    <a:bodyPr/>
                    <a:lstStyle/>
                    <a:p>
                      <a:pPr lvl="0" indent="0" marL="0">
                        <a:buNone/>
                      </a:pPr>
                      <a:r>
                        <a:rPr/>
                        <a:t>22,2 %</a:t>
                      </a:r>
                    </a:p>
                  </a:txBody>
                </a:tc>
              </a:tr>
              <a:tr h="0">
                <a:tc>
                  <a:txBody>
                    <a:bodyPr/>
                    <a:lstStyle/>
                    <a:p>
                      <a:pPr lvl="0" indent="0" marL="0">
                        <a:buNone/>
                      </a:pPr>
                      <a:r>
                        <a:rPr/>
                        <a:t>Trois</a:t>
                      </a:r>
                    </a:p>
                  </a:txBody>
                </a:tc>
                <a:tc>
                  <a:txBody>
                    <a:bodyPr/>
                    <a:lstStyle/>
                    <a:p>
                      <a:pPr lvl="0" indent="0" marL="0">
                        <a:buNone/>
                      </a:pPr>
                      <a:r>
                        <a:rPr/>
                        <a:t>400</a:t>
                      </a:r>
                    </a:p>
                  </a:txBody>
                </a:tc>
                <a:tc>
                  <a:txBody>
                    <a:bodyPr/>
                    <a:lstStyle/>
                    <a:p>
                      <a:pPr lvl="0" indent="0" marL="0">
                        <a:buNone/>
                      </a:pPr>
                      <a:r>
                        <a:rPr/>
                        <a:t>20,5 %</a:t>
                      </a:r>
                    </a:p>
                  </a:txBody>
                </a:tc>
              </a:tr>
              <a:tr h="0">
                <a:tc>
                  <a:txBody>
                    <a:bodyPr/>
                    <a:lstStyle/>
                    <a:p>
                      <a:pPr lvl="0" indent="0" marL="0">
                        <a:buNone/>
                      </a:pPr>
                      <a:r>
                        <a:rPr b="1"/>
                        <a:t>Les quatre</a:t>
                      </a:r>
                    </a:p>
                  </a:txBody>
                </a:tc>
                <a:tc>
                  <a:txBody>
                    <a:bodyPr/>
                    <a:lstStyle/>
                    <a:p>
                      <a:pPr lvl="0" indent="0" marL="0">
                        <a:buNone/>
                      </a:pPr>
                      <a:r>
                        <a:rPr/>
                        <a:t>66</a:t>
                      </a:r>
                    </a:p>
                  </a:txBody>
                </a:tc>
                <a:tc>
                  <a:txBody>
                    <a:bodyPr/>
                    <a:lstStyle/>
                    <a:p>
                      <a:pPr lvl="0" indent="0" marL="0">
                        <a:buNone/>
                      </a:pPr>
                      <a:r>
                        <a:rPr b="1"/>
                        <a:t>3,4 %</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recouvrement</a:t>
            </a:r>
          </a:p>
        </p:txBody>
      </p:sp>
      <p:sp>
        <p:nvSpPr>
          <p:cNvPr id="3" name="Content Placeholder 2"/>
          <p:cNvSpPr>
            <a:spLocks noGrp="1"/>
          </p:cNvSpPr>
          <p:nvPr>
            <p:ph idx="1"/>
          </p:nvPr>
        </p:nvSpPr>
        <p:spPr/>
        <p:txBody>
          <a:bodyPr/>
          <a:lstStyle/>
          <a:p>
            <a:pPr lvl="0"/>
            <a:r>
              <a:rPr/>
              <a:t>76,3 % des ménages sont signalés par au moins un instrument et 3,4 % par les quatre — Les deux nombres sont des…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divergent, par ordre d’importance</a:t>
            </a:r>
          </a:p>
        </p:txBody>
      </p:sp>
      <p:sp>
        <p:nvSpPr>
          <p:cNvPr id="3" name="Content Placeholder 2"/>
          <p:cNvSpPr>
            <a:spLocks noGrp="1"/>
          </p:cNvSpPr>
          <p:nvPr>
            <p:ph idx="1"/>
          </p:nvPr>
        </p:nvSpPr>
        <p:spPr/>
        <p:txBody>
          <a:bodyPr/>
          <a:lstStyle/>
          <a:p>
            <a:pPr lvl="0"/>
            <a:r>
              <a:rPr/>
              <a:t>Ils mesurent des moments différents d’un même processus — L’adaptation précède la consommation</a:t>
            </a:r>
          </a:p>
          <a:p>
            <a:pPr lvl="0"/>
            <a:r>
              <a:rPr/>
              <a:t>Ils n’ont pas la même sensibilité — Le SCA à 7,4 % est de loin l’instrument le moins sensible ici, parce que son seuil…</a:t>
            </a:r>
          </a:p>
          <a:p>
            <a:pPr lvl="0"/>
            <a:r>
              <a:rPr/>
              <a:t>Certains portent sur un comportement et d’autres sur un vécu — L’ICSR et le module d’adaptation demandent ce qu’un…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divergent, par ordre d’importance — En Python</a:t>
            </a:r>
          </a:p>
        </p:txBody>
      </p:sp>
      <p:sp>
        <p:nvSpPr>
          <p:cNvPr id="3" name="Content Placeholder 2"/>
          <p:cNvSpPr>
            <a:spLocks noGrp="1"/>
          </p:cNvSpPr>
          <p:nvPr>
            <p:ph idx="1"/>
          </p:nvPr>
        </p:nvSpPr>
        <p:spPr/>
        <p:txBody>
          <a:bodyPr/>
          <a:lstStyle/>
          <a:p>
            <a:pPr lvl="0" indent="0">
              <a:buNone/>
            </a:pPr>
            <a:r>
              <a:rPr>
                <a:latin typeface="Courier"/>
              </a:rPr>
              <a:t>nothing_left </a:t>
            </a:r>
            <a:r>
              <a:rPr>
                <a:solidFill>
                  <a:srgbClr val="666666"/>
                </a:solidFill>
                <a:latin typeface="Courier"/>
              </a:rPr>
              <a:t>=</a:t>
            </a:r>
            <a:r>
              <a:rPr>
                <a:latin typeface="Courier"/>
              </a:rPr>
              <a:t> flags[</a:t>
            </a:r>
            <a:r>
              <a:rPr>
                <a:solidFill>
                  <a:srgbClr val="4070A0"/>
                </a:solidFill>
                <a:latin typeface="Courier"/>
              </a:rPr>
              <a:t>"hunger"</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flags[</a:t>
            </a:r>
            <a:r>
              <a:rPr>
                <a:solidFill>
                  <a:srgbClr val="4070A0"/>
                </a:solidFill>
                <a:latin typeface="Courier"/>
              </a:rPr>
              <a:t>"crisis_strategies"</a:t>
            </a:r>
            <a:r>
              <a:rPr>
                <a:latin typeface="Courier"/>
              </a:rPr>
              <a:t>]</a:t>
            </a:r>
            <a:br/>
            <a:r>
              <a:rPr>
                <a:solidFill>
                  <a:srgbClr val="008000"/>
                </a:solidFill>
                <a:latin typeface="Courier"/>
              </a:rPr>
              <a:t>print</a:t>
            </a:r>
            <a:r>
              <a:rPr>
                <a:latin typeface="Courier"/>
              </a:rPr>
              <a:t>(</a:t>
            </a:r>
            <a:r>
              <a:rPr>
                <a:solidFill>
                  <a:srgbClr val="BB6688"/>
                </a:solidFill>
                <a:latin typeface="Courier"/>
              </a:rPr>
              <a:t>f"hungry, no crisis strategies: </a:t>
            </a:r>
            <a:r>
              <a:rPr>
                <a:solidFill>
                  <a:srgbClr val="4070A0"/>
                </a:solidFill>
                <a:latin typeface="Courier"/>
              </a:rPr>
              <a:t>{</a:t>
            </a:r>
            <a:r>
              <a:rPr>
                <a:latin typeface="Courier"/>
              </a:rPr>
              <a:t>nothing_left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households"</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divergent, par ordre d’importance — En R</a:t>
            </a:r>
          </a:p>
        </p:txBody>
      </p:sp>
      <p:sp>
        <p:nvSpPr>
          <p:cNvPr id="3" name="Content Placeholder 2"/>
          <p:cNvSpPr>
            <a:spLocks noGrp="1"/>
          </p:cNvSpPr>
          <p:nvPr>
            <p:ph idx="1"/>
          </p:nvPr>
        </p:nvSpPr>
        <p:spPr/>
        <p:txBody>
          <a:bodyPr/>
          <a:lstStyle/>
          <a:p>
            <a:pPr lvl="0" indent="0">
              <a:buNone/>
            </a:pPr>
            <a:r>
              <a:rPr>
                <a:latin typeface="Courier"/>
              </a:rPr>
              <a:t>flags </a:t>
            </a:r>
            <a:r>
              <a:rPr>
                <a:solidFill>
                  <a:srgbClr val="4070A0"/>
                </a:solidFill>
                <a:latin typeface="Courier"/>
              </a:rPr>
              <a:t>|&gt;</a:t>
            </a:r>
            <a:r>
              <a:rPr>
                <a:latin typeface="Courier"/>
              </a:rPr>
              <a:t> </a:t>
            </a:r>
            <a:r>
              <a:rPr>
                <a:solidFill>
                  <a:srgbClr val="06287E"/>
                </a:solidFill>
                <a:latin typeface="Courier"/>
              </a:rPr>
              <a:t>filter</a:t>
            </a:r>
            <a:r>
              <a:rPr>
                <a:latin typeface="Courier"/>
              </a:rPr>
              <a:t>(hunger, </a:t>
            </a:r>
            <a:r>
              <a:rPr>
                <a:solidFill>
                  <a:srgbClr val="4070A0"/>
                </a:solidFill>
                <a:latin typeface="Courier"/>
              </a:rPr>
              <a:t>!</a:t>
            </a:r>
            <a:r>
              <a:rPr>
                <a:latin typeface="Courier"/>
              </a:rPr>
              <a:t>crisis_strategies) </a:t>
            </a:r>
            <a:r>
              <a:rPr>
                <a:solidFill>
                  <a:srgbClr val="4070A0"/>
                </a:solidFill>
                <a:latin typeface="Courier"/>
              </a:rPr>
              <a:t>|&gt;</a:t>
            </a:r>
            <a:r>
              <a:rPr>
                <a:latin typeface="Courier"/>
              </a:rPr>
              <a:t> </a:t>
            </a:r>
            <a:r>
              <a:rPr>
                <a:solidFill>
                  <a:srgbClr val="06287E"/>
                </a:solidFill>
                <a:latin typeface="Courier"/>
              </a:rPr>
              <a:t>nrow</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divergent, par ordre d’importance</a:t>
            </a:r>
          </a:p>
        </p:txBody>
      </p:sp>
      <p:sp>
        <p:nvSpPr>
          <p:cNvPr id="3" name="Content Placeholder 2"/>
          <p:cNvSpPr>
            <a:spLocks noGrp="1"/>
          </p:cNvSpPr>
          <p:nvPr>
            <p:ph idx="1"/>
          </p:nvPr>
        </p:nvSpPr>
        <p:spPr/>
        <p:txBody>
          <a:bodyPr/>
          <a:lstStyle/>
          <a:p>
            <a:pPr lvl="0"/>
            <a:r>
              <a:rPr/>
              <a:t>282 ménages ont faim et n’emploient aucune stratégie de crise ou d’urgence — C’est le groupe qu’une analyse limitée à…</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ne faut pas en faire</a:t>
            </a:r>
          </a:p>
        </p:txBody>
      </p:sp>
      <p:sp>
        <p:nvSpPr>
          <p:cNvPr id="3" name="Content Placeholder 2"/>
          <p:cNvSpPr>
            <a:spLocks noGrp="1"/>
          </p:cNvSpPr>
          <p:nvPr>
            <p:ph idx="1"/>
          </p:nvPr>
        </p:nvSpPr>
        <p:spPr/>
        <p:txBody>
          <a:bodyPr/>
          <a:lstStyle/>
          <a:p>
            <a:pPr lvl="0"/>
            <a:r>
              <a:rPr/>
              <a:t>Les moyenner en un score composite — Il n’existe pas de pondération défendable, les instruments sont sur des échelles…</a:t>
            </a:r>
          </a:p>
          <a:p>
            <a:pPr lvl="0"/>
            <a:r>
              <a:rPr/>
              <a:t>Choisir celui qui donne le nombre attendu — Cela arrive plus souvent que le précédent et se voit moins, parce que…</a:t>
            </a:r>
          </a:p>
          <a:p>
            <a:pPr lvl="0"/>
            <a:r>
              <a:rPr/>
              <a:t>Prendre l’intersection par prudence — 3,4 % est l’estimation la plus prudente et elle exclut les 400 ménages signalés…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à la place</a:t>
            </a:r>
          </a:p>
        </p:txBody>
      </p:sp>
      <p:sp>
        <p:nvSpPr>
          <p:cNvPr id="3" name="Content Placeholder 2"/>
          <p:cNvSpPr>
            <a:spLocks noGrp="1"/>
          </p:cNvSpPr>
          <p:nvPr>
            <p:ph idx="1"/>
          </p:nvPr>
        </p:nvSpPr>
        <p:spPr/>
        <p:txBody>
          <a:bodyPr/>
          <a:lstStyle/>
          <a:p>
            <a:pPr lvl="0"/>
            <a:r>
              <a:rPr/>
              <a:t>Rapportez les quatre, avec ce à quoi chacun sert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à la place — Exemple</a:t>
            </a:r>
          </a:p>
        </p:txBody>
      </p:sp>
      <p:sp>
        <p:nvSpPr>
          <p:cNvPr id="3" name="Content Placeholder 2"/>
          <p:cNvSpPr>
            <a:spLocks noGrp="1"/>
          </p:cNvSpPr>
          <p:nvPr>
            <p:ph idx="1"/>
          </p:nvPr>
        </p:nvSpPr>
        <p:spPr/>
        <p:txBody>
          <a:bodyPr/>
          <a:lstStyle/>
          <a:p>
            <a:pPr lvl="0" indent="0">
              <a:buNone/>
            </a:pPr>
            <a:r>
              <a:rPr>
                <a:latin typeface="Courier"/>
              </a:rPr>
              <a:t>Food security indicators, lean season 2024, 1,955 households
  Poor food consumption (FCS ≤28)          7.4%   severe dietary deprivation
  Moderate or severe hunger (HHS ≥2)      42.9%   experienced deprivation
  High coping (rCSI ≥19)                  51.0%   consumption-based coping
  Crisis or emergency strategies (LCS)    48.2%   asset depletion
  Flagged by at least one                 76.3%
  Flagged by all four                      3.4%
  These are four different quantities, not four estimates of one. The
  spread between them is the finding: coping and asset depletion are
  widespread while severe dietary deprivation is not yet, which is the
  profile of a population early in a deterioration rather than late in one.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à la place</a:t>
            </a:r>
          </a:p>
        </p:txBody>
      </p:sp>
      <p:sp>
        <p:nvSpPr>
          <p:cNvPr id="3" name="Content Placeholder 2"/>
          <p:cNvSpPr>
            <a:spLocks noGrp="1"/>
          </p:cNvSpPr>
          <p:nvPr>
            <p:ph idx="1"/>
          </p:nvPr>
        </p:nvSpPr>
        <p:spPr/>
        <p:txBody>
          <a:bodyPr/>
          <a:lstStyle/>
          <a:p>
            <a:pPr lvl="0"/>
            <a:r>
              <a:rPr/>
              <a:t>La dernière phrase est l’analyse — Le motif d’ensemble — adaptation élevée, épuisement d’actifs élevé, déficit…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 sur laquelle ce cours est bâti</a:t>
            </a:r>
          </a:p>
        </p:txBody>
      </p:sp>
      <p:sp>
        <p:nvSpPr>
          <p:cNvPr id="3" name="Content Placeholder 2"/>
          <p:cNvSpPr>
            <a:spLocks noGrp="1"/>
          </p:cNvSpPr>
          <p:nvPr>
            <p:ph idx="1"/>
          </p:nvPr>
        </p:nvSpPr>
        <p:spPr/>
        <p:txBody>
          <a:bodyPr/>
          <a:lstStyle/>
          <a:p>
            <a:pPr lvl="0"/>
            <a:r>
              <a:rPr/>
              <a:t>La convergence des indices signifie qu’un accord entre instruments indépendants augmente la confiance, et qu’un désaccord est une information plutôt qu’une erreur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 ce qui précède est ce que les ménages ont déclaré sur eux-mêmes.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https://data-analysis.cassion.dev/fr/cours/food-security-ipc/fs-04-when-the-indicators-disagree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76,3 % signalés par un, 3,4 % par les quatre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Quatre instruments sur les mêmes 1 955 ménages donnent des prévalences de 7,4 %, 42,9 %, 51,0 % et 48,2 %. L’union vaut 76,3 % et l’intersection 3,4 %. Tout le reste de ce cours part de cet écart.</vt:lpwstr>
  </property>
</Properties>
</file>