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Median maize is 75 gourdes at the December harvest and 130 at the July peak. Compare two survey rounds taken at different points in that cycle and you have measured the calendar — and one district’s panel changed composition exactly when it mattered.</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in the first two units is what households said about themselves. A price series is not: nobody is recalling anything, and a market that has doubled its maize price has done so whether or not a survey was in the field.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2,273 observations, twelve markets, eight series, twenty-four months. Two years is the minimum useful length, because a single year cannot distinguish a seasonal peak from a deterioration.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Eight prices are in dollars with the currency column still saying HTG. They read as values under 10 and an outlier filter would delete them, when multiplying by about 132 recovers them. One market records maize by the marmite, a volume measure of roughly 2.7 kg, and files it in a column labelled per kilogram. Its median maize price is 263 gourdes against about 100 everywhere else.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unit error is invisible in one market and obvious across twelve. That is the general rule for a unit slip: it never looks wrong on its own row, and it always looks wrong beside its peers. Thirteen observations rest on a single trader quote. They are not errors. A median of one is a quote rather than a price, and the decision is whether to exclude them or weight them down — either is defensible, silence is not.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Maize costs 74% more at the July peak than at the December harvest in 2023, and 96% more in 2024. That is the size of the seasonal effect, and it is larger than almost any programme effect anyone will ask you to detect. The consequence for survey design is direct. A baseline in December and an endline in July would show a catastrophic deterioration produced entirely by the calendar. Compare like with like: July against July.</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130.1 against 159.3 — a 22% rise at the same point in the season. </a:t>
            </a:r>
            <a:r>
              <a:rPr i="1"/>
              <a:t>That</a:t>
            </a:r>
            <a:r>
              <a:rPr/>
              <a:t> is the deterioration, and it is a quarter of the size of the seasonal swing that would have been mistaken for it.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MK001 stops reporting from June to September 2024, when its road is cut. The rows are absent rather than zero, so nothing in the file announces it. It is also the most expensive market in Nord-Ouest, and Nord-Ouest has only three markets — so losing one moves the district mean by a third of its deviation rather than a twelfth.</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reported series understates the lean-season rise by more than half, and every number in it is a correct mean of the markets that reported. The composition changed underneath the series and the series did not say so. Use a balanced panel — only the markets present in every month you are comparing — or chain month-on-month changes computed within markets. Both are more work than a </a:t>
            </a:r>
            <a:r>
              <a:rPr>
                <a:latin typeface="Courier"/>
              </a:rPr>
              <a:t>groupby</a:t>
            </a:r>
            <a:r>
              <a:rPr/>
              <a:t> and both are the difference between a 17% rise and a 40% one.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panel stated, the exclusions counted, and the year-on-year comparison made at the same point in the season. A price table without its panel is the same defect as a coverage figure without its reporting rate, and this course has now met it three times.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price says what food cost. It does not say whether anybody could afford it, and the next lesson is the ratio that does — where a goat whose price fell 18% lost 62% of its purchasing power.</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food-security-ipc/fs-05-price-series-and-seasonalit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calendar is bigger than the programme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Median maize is 75 gourdes at the December harvest and 130 at the July peak. Compare two survey rounds taken at different points in that cycle and you have measured the calendar — and one district’s panel changed composition exactly when it mattered.</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An independent line of evidence</a:t>
            </a:r>
          </a:p>
          <a:p>
            <a:pPr lvl="0"/>
            <a:r>
              <a:rPr/>
              <a:t>Clean three things before plotting anything</a:t>
            </a:r>
          </a:p>
          <a:p>
            <a:pPr lvl="0"/>
            <a:r>
              <a:rPr/>
              <a:t>The seasonal cycle</a:t>
            </a:r>
          </a:p>
          <a:p>
            <a:pPr lvl="0"/>
            <a:r>
              <a:rPr/>
              <a:t>The panel that changed composition</a:t>
            </a:r>
          </a:p>
          <a:p>
            <a:pPr lvl="0"/>
            <a:r>
              <a:rPr/>
              <a:t>Report the series with its panel</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independent line of evidence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prices </a:t>
            </a:r>
            <a:r>
              <a:rPr>
                <a:solidFill>
                  <a:srgbClr val="666666"/>
                </a:solidFill>
                <a:latin typeface="Courier"/>
              </a:rPr>
              <a:t>=</a:t>
            </a:r>
            <a:r>
              <a:rPr>
                <a:latin typeface="Courier"/>
              </a:rPr>
              <a:t> pd.read_csv(</a:t>
            </a:r>
            <a:r>
              <a:rPr>
                <a:solidFill>
                  <a:srgbClr val="4070A0"/>
                </a:solidFill>
                <a:latin typeface="Courier"/>
              </a:rPr>
              <a:t>"market-prices-2024.v1.csv"</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(prices)</a:t>
            </a:r>
            <a:r>
              <a:rPr>
                <a:solidFill>
                  <a:srgbClr val="4070A0"/>
                </a:solidFill>
                <a:latin typeface="Courier"/>
              </a:rPr>
              <a:t>:,}</a:t>
            </a:r>
            <a:r>
              <a:rPr>
                <a:solidFill>
                  <a:srgbClr val="BB6688"/>
                </a:solidFill>
                <a:latin typeface="Courier"/>
              </a:rPr>
              <a:t> observations"</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prices[</a:t>
            </a:r>
            <a:r>
              <a:rPr>
                <a:solidFill>
                  <a:srgbClr val="4070A0"/>
                </a:solidFill>
                <a:latin typeface="Courier"/>
              </a:rPr>
              <a:t>'market_id'</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markets, "</a:t>
            </a:r>
            <a:br/>
            <a:r>
              <a:rPr>
                <a:latin typeface="Courier"/>
              </a:rPr>
              <a:t>      </a:t>
            </a:r>
            <a:r>
              <a:rPr>
                <a:solidFill>
                  <a:srgbClr val="BB6688"/>
                </a:solidFill>
                <a:latin typeface="Courier"/>
              </a:rPr>
              <a:t>f"</a:t>
            </a:r>
            <a:r>
              <a:rPr>
                <a:solidFill>
                  <a:srgbClr val="4070A0"/>
                </a:solidFill>
                <a:latin typeface="Courier"/>
              </a:rPr>
              <a:t>{</a:t>
            </a:r>
            <a:r>
              <a:rPr>
                <a:latin typeface="Courier"/>
              </a:rPr>
              <a:t>prices[</a:t>
            </a:r>
            <a:r>
              <a:rPr>
                <a:solidFill>
                  <a:srgbClr val="4070A0"/>
                </a:solidFill>
                <a:latin typeface="Courier"/>
              </a:rPr>
              <a:t>'commodity'</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series, "</a:t>
            </a:r>
            <a:br/>
            <a:r>
              <a:rPr>
                <a:latin typeface="Courier"/>
              </a:rPr>
              <a:t>      </a:t>
            </a:r>
            <a:r>
              <a:rPr>
                <a:solidFill>
                  <a:srgbClr val="BB6688"/>
                </a:solidFill>
                <a:latin typeface="Courier"/>
              </a:rPr>
              <a:t>f"</a:t>
            </a:r>
            <a:r>
              <a:rPr>
                <a:solidFill>
                  <a:srgbClr val="4070A0"/>
                </a:solidFill>
                <a:latin typeface="Courier"/>
              </a:rPr>
              <a:t>{</a:t>
            </a:r>
            <a:r>
              <a:rPr>
                <a:latin typeface="Courier"/>
              </a:rPr>
              <a:t>prices[</a:t>
            </a:r>
            <a:r>
              <a:rPr>
                <a:solidFill>
                  <a:srgbClr val="4070A0"/>
                </a:solidFill>
                <a:latin typeface="Courier"/>
              </a:rPr>
              <a:t>'period'</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months"</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independent line of evidence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prices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markets =</a:t>
            </a:r>
            <a:r>
              <a:rPr>
                <a:latin typeface="Courier"/>
              </a:rPr>
              <a:t> </a:t>
            </a:r>
            <a:r>
              <a:rPr>
                <a:solidFill>
                  <a:srgbClr val="06287E"/>
                </a:solidFill>
                <a:latin typeface="Courier"/>
              </a:rPr>
              <a:t>n_distinct</a:t>
            </a:r>
            <a:r>
              <a:rPr>
                <a:latin typeface="Courier"/>
              </a:rPr>
              <a:t>(market_id),</a:t>
            </a:r>
            <a:br/>
            <a:r>
              <a:rPr>
                <a:latin typeface="Courier"/>
              </a:rPr>
              <a:t>                    </a:t>
            </a:r>
            <a:r>
              <a:rPr>
                <a:solidFill>
                  <a:srgbClr val="7D9029"/>
                </a:solidFill>
                <a:latin typeface="Courier"/>
              </a:rPr>
              <a:t>series =</a:t>
            </a:r>
            <a:r>
              <a:rPr>
                <a:latin typeface="Courier"/>
              </a:rPr>
              <a:t> </a:t>
            </a:r>
            <a:r>
              <a:rPr>
                <a:solidFill>
                  <a:srgbClr val="06287E"/>
                </a:solidFill>
                <a:latin typeface="Courier"/>
              </a:rPr>
              <a:t>n_distinct</a:t>
            </a:r>
            <a:r>
              <a:rPr>
                <a:latin typeface="Courier"/>
              </a:rPr>
              <a:t>(commodity), </a:t>
            </a:r>
            <a:r>
              <a:rPr>
                <a:solidFill>
                  <a:srgbClr val="7D9029"/>
                </a:solidFill>
                <a:latin typeface="Courier"/>
              </a:rPr>
              <a:t>months =</a:t>
            </a:r>
            <a:r>
              <a:rPr>
                <a:latin typeface="Courier"/>
              </a:rPr>
              <a:t> </a:t>
            </a:r>
            <a:r>
              <a:rPr>
                <a:solidFill>
                  <a:srgbClr val="06287E"/>
                </a:solidFill>
                <a:latin typeface="Courier"/>
              </a:rPr>
              <a:t>n_distinct</a:t>
            </a:r>
            <a:r>
              <a:rPr>
                <a:latin typeface="Courier"/>
              </a:rPr>
              <a:t>(period))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Clean three things before plotting anything — In Python</a:t>
            </a:r>
          </a:p>
        </p:txBody>
      </p:sp>
      <p:sp>
        <p:nvSpPr>
          <p:cNvPr id="3" name="Content Placeholder 2"/>
          <p:cNvSpPr>
            <a:spLocks noGrp="1"/>
          </p:cNvSpPr>
          <p:nvPr>
            <p:ph idx="1"/>
          </p:nvPr>
        </p:nvSpPr>
        <p:spPr/>
        <p:txBody>
          <a:bodyPr/>
          <a:lstStyle/>
          <a:p>
            <a:pPr lvl="0" indent="0">
              <a:buNone/>
            </a:pPr>
            <a:r>
              <a:rPr>
                <a:latin typeface="Courier"/>
              </a:rPr>
              <a:t>prices[</a:t>
            </a:r>
            <a:r>
              <a:rPr>
                <a:solidFill>
                  <a:srgbClr val="4070A0"/>
                </a:solidFill>
                <a:latin typeface="Courier"/>
              </a:rPr>
              <a:t>"price_htg"</a:t>
            </a:r>
            <a:r>
              <a:rPr>
                <a:latin typeface="Courier"/>
              </a:rPr>
              <a:t>] </a:t>
            </a:r>
            <a:r>
              <a:rPr>
                <a:solidFill>
                  <a:srgbClr val="666666"/>
                </a:solidFill>
                <a:latin typeface="Courier"/>
              </a:rPr>
              <a:t>=</a:t>
            </a:r>
            <a:r>
              <a:rPr>
                <a:latin typeface="Courier"/>
              </a:rPr>
              <a:t> pd.to_numeric(prices[</a:t>
            </a:r>
            <a:r>
              <a:rPr>
                <a:solidFill>
                  <a:srgbClr val="4070A0"/>
                </a:solidFill>
                <a:latin typeface="Courier"/>
              </a:rPr>
              <a:t>"price_htg"</a:t>
            </a:r>
            <a:r>
              <a:rPr>
                <a:latin typeface="Courier"/>
              </a:rPr>
              <a:t>])</a:t>
            </a:r>
            <a:br/>
            <a:br/>
            <a:r>
              <a:rPr>
                <a:latin typeface="Courier"/>
              </a:rPr>
              <a:t>dollars </a:t>
            </a:r>
            <a:r>
              <a:rPr>
                <a:solidFill>
                  <a:srgbClr val="666666"/>
                </a:solidFill>
                <a:latin typeface="Courier"/>
              </a:rPr>
              <a:t>=</a:t>
            </a:r>
            <a:r>
              <a:rPr>
                <a:latin typeface="Courier"/>
              </a:rPr>
              <a:t> prices[</a:t>
            </a:r>
            <a:r>
              <a:rPr>
                <a:solidFill>
                  <a:srgbClr val="4070A0"/>
                </a:solidFill>
                <a:latin typeface="Courier"/>
              </a:rPr>
              <a:t>"price_htg"</a:t>
            </a:r>
            <a:r>
              <a:rPr>
                <a:latin typeface="Courier"/>
              </a:rPr>
              <a:t>] </a:t>
            </a:r>
            <a:r>
              <a:rPr>
                <a:solidFill>
                  <a:srgbClr val="666666"/>
                </a:solidFill>
                <a:latin typeface="Courier"/>
              </a:rPr>
              <a:t>&lt;</a:t>
            </a:r>
            <a:r>
              <a:rPr>
                <a:latin typeface="Courier"/>
              </a:rPr>
              <a:t> </a:t>
            </a:r>
            <a:r>
              <a:rPr>
                <a:solidFill>
                  <a:srgbClr val="40A070"/>
                </a:solidFill>
                <a:latin typeface="Courier"/>
              </a:rPr>
              <a:t>10</a:t>
            </a:r>
            <a:br/>
            <a:r>
              <a:rPr>
                <a:latin typeface="Courier"/>
              </a:rPr>
              <a:t>marmite </a:t>
            </a:r>
            <a:r>
              <a:rPr>
                <a:solidFill>
                  <a:srgbClr val="666666"/>
                </a:solidFill>
                <a:latin typeface="Courier"/>
              </a:rPr>
              <a:t>=</a:t>
            </a:r>
            <a:r>
              <a:rPr>
                <a:latin typeface="Courier"/>
              </a:rPr>
              <a:t> (prices[</a:t>
            </a:r>
            <a:r>
              <a:rPr>
                <a:solidFill>
                  <a:srgbClr val="4070A0"/>
                </a:solidFill>
                <a:latin typeface="Courier"/>
              </a:rPr>
              <a:t>"commodity"</a:t>
            </a:r>
            <a:r>
              <a:rPr>
                <a:latin typeface="Courier"/>
              </a:rPr>
              <a:t>] </a:t>
            </a:r>
            <a:r>
              <a:rPr>
                <a:solidFill>
                  <a:srgbClr val="666666"/>
                </a:solidFill>
                <a:latin typeface="Courier"/>
              </a:rPr>
              <a:t>==</a:t>
            </a:r>
            <a:r>
              <a:rPr>
                <a:latin typeface="Courier"/>
              </a:rPr>
              <a:t> </a:t>
            </a:r>
            <a:r>
              <a:rPr>
                <a:solidFill>
                  <a:srgbClr val="4070A0"/>
                </a:solidFill>
                <a:latin typeface="Courier"/>
              </a:rPr>
              <a:t>"maize"</a:t>
            </a:r>
            <a:r>
              <a:rPr>
                <a:latin typeface="Courier"/>
              </a:rPr>
              <a:t>) </a:t>
            </a:r>
            <a:r>
              <a:rPr>
                <a:solidFill>
                  <a:srgbClr val="666666"/>
                </a:solidFill>
                <a:latin typeface="Courier"/>
              </a:rPr>
              <a:t>&amp;</a:t>
            </a:r>
            <a:r>
              <a:rPr>
                <a:latin typeface="Courier"/>
              </a:rPr>
              <a:t> (prices[</a:t>
            </a:r>
            <a:r>
              <a:rPr>
                <a:solidFill>
                  <a:srgbClr val="4070A0"/>
                </a:solidFill>
                <a:latin typeface="Courier"/>
              </a:rPr>
              <a:t>"market_id"</a:t>
            </a:r>
            <a:r>
              <a:rPr>
                <a:latin typeface="Courier"/>
              </a:rPr>
              <a:t>] </a:t>
            </a:r>
            <a:r>
              <a:rPr>
                <a:solidFill>
                  <a:srgbClr val="666666"/>
                </a:solidFill>
                <a:latin typeface="Courier"/>
              </a:rPr>
              <a:t>==</a:t>
            </a:r>
            <a:r>
              <a:rPr>
                <a:latin typeface="Courier"/>
              </a:rPr>
              <a:t> </a:t>
            </a:r>
            <a:r>
              <a:rPr>
                <a:solidFill>
                  <a:srgbClr val="4070A0"/>
                </a:solidFill>
                <a:latin typeface="Courier"/>
              </a:rPr>
              <a:t>"MK005"</a:t>
            </a:r>
            <a:r>
              <a:rPr>
                <a:latin typeface="Courier"/>
              </a:rPr>
              <a:t>)</a:t>
            </a:r>
            <a:br/>
            <a:r>
              <a:rPr>
                <a:latin typeface="Courier"/>
              </a:rPr>
              <a:t>thin </a:t>
            </a:r>
            <a:r>
              <a:rPr>
                <a:solidFill>
                  <a:srgbClr val="666666"/>
                </a:solidFill>
                <a:latin typeface="Courier"/>
              </a:rPr>
              <a:t>=</a:t>
            </a:r>
            <a:r>
              <a:rPr>
                <a:latin typeface="Courier"/>
              </a:rPr>
              <a:t> prices[</a:t>
            </a:r>
            <a:r>
              <a:rPr>
                <a:solidFill>
                  <a:srgbClr val="4070A0"/>
                </a:solidFill>
                <a:latin typeface="Courier"/>
              </a:rPr>
              <a:t>"trader_quotes"</a:t>
            </a:r>
            <a:r>
              <a:rPr>
                <a:latin typeface="Courier"/>
              </a:rPr>
              <a:t>] </a:t>
            </a:r>
            <a:r>
              <a:rPr>
                <a:solidFill>
                  <a:srgbClr val="666666"/>
                </a:solidFill>
                <a:latin typeface="Courier"/>
              </a:rPr>
              <a:t>==</a:t>
            </a:r>
            <a:r>
              <a:rPr>
                <a:latin typeface="Courier"/>
              </a:rPr>
              <a:t> </a:t>
            </a:r>
            <a:r>
              <a:rPr>
                <a:solidFill>
                  <a:srgbClr val="40A070"/>
                </a:solidFill>
                <a:latin typeface="Courier"/>
              </a:rPr>
              <a:t>1</a:t>
            </a:r>
            <a:br/>
            <a:br/>
            <a:r>
              <a:rPr>
                <a:solidFill>
                  <a:srgbClr val="008000"/>
                </a:solidFill>
                <a:latin typeface="Courier"/>
              </a:rPr>
              <a:t>print</a:t>
            </a:r>
            <a:r>
              <a:rPr>
                <a:latin typeface="Courier"/>
              </a:rPr>
              <a:t>(</a:t>
            </a:r>
            <a:r>
              <a:rPr>
                <a:solidFill>
                  <a:srgbClr val="BB6688"/>
                </a:solidFill>
                <a:latin typeface="Courier"/>
              </a:rPr>
              <a:t>f"dollar entries: </a:t>
            </a:r>
            <a:r>
              <a:rPr>
                <a:solidFill>
                  <a:srgbClr val="4070A0"/>
                </a:solidFill>
                <a:latin typeface="Courier"/>
              </a:rPr>
              <a:t>{</a:t>
            </a:r>
            <a:r>
              <a:rPr>
                <a:latin typeface="Courier"/>
              </a:rPr>
              <a:t>dollars</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f"marmite market maize rows: </a:t>
            </a:r>
            <a:r>
              <a:rPr>
                <a:solidFill>
                  <a:srgbClr val="4070A0"/>
                </a:solidFill>
                <a:latin typeface="Courier"/>
              </a:rPr>
              <a:t>{</a:t>
            </a:r>
            <a:r>
              <a:rPr>
                <a:latin typeface="Courier"/>
              </a:rPr>
              <a:t>marmite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f"single-quote observations: </a:t>
            </a:r>
            <a:r>
              <a:rPr>
                <a:solidFill>
                  <a:srgbClr val="4070A0"/>
                </a:solidFill>
                <a:latin typeface="Courier"/>
              </a:rPr>
              <a:t>{</a:t>
            </a:r>
            <a:r>
              <a:rPr>
                <a:latin typeface="Courier"/>
              </a:rPr>
              <a:t>thin</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Clean three things before plotting anything — In R</a:t>
            </a:r>
          </a:p>
        </p:txBody>
      </p:sp>
      <p:sp>
        <p:nvSpPr>
          <p:cNvPr id="3" name="Content Placeholder 2"/>
          <p:cNvSpPr>
            <a:spLocks noGrp="1"/>
          </p:cNvSpPr>
          <p:nvPr>
            <p:ph idx="1"/>
          </p:nvPr>
        </p:nvSpPr>
        <p:spPr/>
        <p:txBody>
          <a:bodyPr/>
          <a:lstStyle/>
          <a:p>
            <a:pPr lvl="0" indent="0">
              <a:buNone/>
            </a:pPr>
            <a:r>
              <a:rPr>
                <a:latin typeface="Courier"/>
              </a:rPr>
              <a:t>prices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dollars =</a:t>
            </a:r>
            <a:r>
              <a:rPr>
                <a:latin typeface="Courier"/>
              </a:rPr>
              <a:t> </a:t>
            </a:r>
            <a:r>
              <a:rPr>
                <a:solidFill>
                  <a:srgbClr val="06287E"/>
                </a:solidFill>
                <a:latin typeface="Courier"/>
              </a:rPr>
              <a:t>sum</a:t>
            </a:r>
            <a:r>
              <a:rPr>
                <a:latin typeface="Courier"/>
              </a:rPr>
              <a:t>(price_htg </a:t>
            </a:r>
            <a:r>
              <a:rPr>
                <a:solidFill>
                  <a:srgbClr val="4070A0"/>
                </a:solidFill>
                <a:latin typeface="Courier"/>
              </a:rPr>
              <a:t>&lt;</a:t>
            </a:r>
            <a:r>
              <a:rPr>
                <a:latin typeface="Courier"/>
              </a:rPr>
              <a:t> </a:t>
            </a:r>
            <a:r>
              <a:rPr>
                <a:solidFill>
                  <a:srgbClr val="40A070"/>
                </a:solidFill>
                <a:latin typeface="Courier"/>
              </a:rPr>
              <a:t>10</a:t>
            </a:r>
            <a:r>
              <a:rPr>
                <a:latin typeface="Courier"/>
              </a:rPr>
              <a:t>),</a:t>
            </a:r>
            <a:br/>
            <a:r>
              <a:rPr>
                <a:latin typeface="Courier"/>
              </a:rPr>
              <a:t>  </a:t>
            </a:r>
            <a:r>
              <a:rPr>
                <a:solidFill>
                  <a:srgbClr val="7D9029"/>
                </a:solidFill>
                <a:latin typeface="Courier"/>
              </a:rPr>
              <a:t>thin =</a:t>
            </a:r>
            <a:r>
              <a:rPr>
                <a:latin typeface="Courier"/>
              </a:rPr>
              <a:t> </a:t>
            </a:r>
            <a:r>
              <a:rPr>
                <a:solidFill>
                  <a:srgbClr val="06287E"/>
                </a:solidFill>
                <a:latin typeface="Courier"/>
              </a:rPr>
              <a:t>sum</a:t>
            </a:r>
            <a:r>
              <a:rPr>
                <a:latin typeface="Courier"/>
              </a:rPr>
              <a:t>(trader_quotes </a:t>
            </a:r>
            <a:r>
              <a:rPr>
                <a:solidFill>
                  <a:srgbClr val="4070A0"/>
                </a:solidFill>
                <a:latin typeface="Courier"/>
              </a:rPr>
              <a:t>==</a:t>
            </a:r>
            <a:r>
              <a:rPr>
                <a:latin typeface="Courier"/>
              </a:rPr>
              <a:t> </a:t>
            </a:r>
            <a:r>
              <a:rPr>
                <a:solidFill>
                  <a:srgbClr val="40A070"/>
                </a:solidFill>
                <a:latin typeface="Courier"/>
              </a:rPr>
              <a:t>1</a:t>
            </a:r>
            <a:r>
              <a:rPr>
                <a:latin typeface="Courier"/>
              </a:rPr>
              <a:t>)</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Clean three things before plotting anything</a:t>
            </a:r>
          </a:p>
        </p:txBody>
      </p:sp>
      <p:sp>
        <p:nvSpPr>
          <p:cNvPr id="3" name="Content Placeholder 2"/>
          <p:cNvSpPr>
            <a:spLocks noGrp="1"/>
          </p:cNvSpPr>
          <p:nvPr>
            <p:ph idx="1"/>
          </p:nvPr>
        </p:nvSpPr>
        <p:spPr/>
        <p:txBody>
          <a:bodyPr/>
          <a:lstStyle/>
          <a:p>
            <a:pPr lvl="0"/>
            <a:r>
              <a:rPr/>
              <a:t>Eight prices are in dollars — with the currency column still saying HTG</a:t>
            </a:r>
          </a:p>
          <a:p>
            <a:pPr lvl="0"/>
            <a:r>
              <a:rPr/>
              <a:t>One market records maize by the marmite — a volume measure of roughly 2.7 kg, and files it in a column labelled per…</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Clean three things before plotting anything — In Python</a:t>
            </a:r>
          </a:p>
        </p:txBody>
      </p:sp>
      <p:sp>
        <p:nvSpPr>
          <p:cNvPr id="3" name="Content Placeholder 2"/>
          <p:cNvSpPr>
            <a:spLocks noGrp="1"/>
          </p:cNvSpPr>
          <p:nvPr>
            <p:ph idx="1"/>
          </p:nvPr>
        </p:nvSpPr>
        <p:spPr/>
        <p:txBody>
          <a:bodyPr/>
          <a:lstStyle/>
          <a:p>
            <a:pPr lvl="0" indent="0">
              <a:buNone/>
            </a:pPr>
            <a:r>
              <a:rPr>
                <a:latin typeface="Courier"/>
              </a:rPr>
              <a:t>by_market </a:t>
            </a:r>
            <a:r>
              <a:rPr>
                <a:solidFill>
                  <a:srgbClr val="666666"/>
                </a:solidFill>
                <a:latin typeface="Courier"/>
              </a:rPr>
              <a:t>=</a:t>
            </a:r>
            <a:r>
              <a:rPr>
                <a:latin typeface="Courier"/>
              </a:rPr>
              <a:t> prices[prices[</a:t>
            </a:r>
            <a:r>
              <a:rPr>
                <a:solidFill>
                  <a:srgbClr val="4070A0"/>
                </a:solidFill>
                <a:latin typeface="Courier"/>
              </a:rPr>
              <a:t>"commodity"</a:t>
            </a:r>
            <a:r>
              <a:rPr>
                <a:latin typeface="Courier"/>
              </a:rPr>
              <a:t>] </a:t>
            </a:r>
            <a:r>
              <a:rPr>
                <a:solidFill>
                  <a:srgbClr val="666666"/>
                </a:solidFill>
                <a:latin typeface="Courier"/>
              </a:rPr>
              <a:t>==</a:t>
            </a:r>
            <a:r>
              <a:rPr>
                <a:latin typeface="Courier"/>
              </a:rPr>
              <a:t> </a:t>
            </a:r>
            <a:r>
              <a:rPr>
                <a:solidFill>
                  <a:srgbClr val="4070A0"/>
                </a:solidFill>
                <a:latin typeface="Courier"/>
              </a:rPr>
              <a:t>"maize"</a:t>
            </a:r>
            <a:r>
              <a:rPr>
                <a:latin typeface="Courier"/>
              </a:rPr>
              <a:t>].groupby(</a:t>
            </a:r>
            <a:r>
              <a:rPr>
                <a:solidFill>
                  <a:srgbClr val="4070A0"/>
                </a:solidFill>
                <a:latin typeface="Courier"/>
              </a:rPr>
              <a:t>"market_id"</a:t>
            </a:r>
            <a:r>
              <a:rPr>
                <a:latin typeface="Courier"/>
              </a:rPr>
              <a:t>)[</a:t>
            </a:r>
            <a:r>
              <a:rPr>
                <a:solidFill>
                  <a:srgbClr val="4070A0"/>
                </a:solidFill>
                <a:latin typeface="Courier"/>
              </a:rPr>
              <a:t>"price_htg"</a:t>
            </a:r>
            <a:r>
              <a:rPr>
                <a:latin typeface="Courier"/>
              </a:rPr>
              <a:t>].median()</a:t>
            </a:r>
            <a:br/>
            <a:r>
              <a:rPr>
                <a:solidFill>
                  <a:srgbClr val="008000"/>
                </a:solidFill>
                <a:latin typeface="Courier"/>
              </a:rPr>
              <a:t>print</a:t>
            </a:r>
            <a:r>
              <a:rPr>
                <a:latin typeface="Courier"/>
              </a:rPr>
              <a:t>(by_market.</a:t>
            </a:r>
            <a:r>
              <a:rPr>
                <a:solidFill>
                  <a:srgbClr val="008000"/>
                </a:solidFill>
                <a:latin typeface="Courier"/>
              </a:rPr>
              <a:t>round</a:t>
            </a:r>
            <a:r>
              <a:rPr>
                <a:latin typeface="Courier"/>
              </a:rPr>
              <a:t>(</a:t>
            </a:r>
            <a:r>
              <a:rPr>
                <a:solidFill>
                  <a:srgbClr val="40A070"/>
                </a:solidFill>
                <a:latin typeface="Courier"/>
              </a:rPr>
              <a:t>1</a:t>
            </a:r>
            <a:r>
              <a:rPr>
                <a:latin typeface="Courier"/>
              </a:rPr>
              <a:t>).sort_values())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Clean three things before plotting anything — In R</a:t>
            </a:r>
          </a:p>
        </p:txBody>
      </p:sp>
      <p:sp>
        <p:nvSpPr>
          <p:cNvPr id="3" name="Content Placeholder 2"/>
          <p:cNvSpPr>
            <a:spLocks noGrp="1"/>
          </p:cNvSpPr>
          <p:nvPr>
            <p:ph idx="1"/>
          </p:nvPr>
        </p:nvSpPr>
        <p:spPr/>
        <p:txBody>
          <a:bodyPr/>
          <a:lstStyle/>
          <a:p>
            <a:pPr lvl="0" indent="0">
              <a:buNone/>
            </a:pPr>
            <a:r>
              <a:rPr>
                <a:latin typeface="Courier"/>
              </a:rPr>
              <a:t>prices </a:t>
            </a:r>
            <a:r>
              <a:rPr>
                <a:solidFill>
                  <a:srgbClr val="4070A0"/>
                </a:solidFill>
                <a:latin typeface="Courier"/>
              </a:rPr>
              <a:t>|&gt;</a:t>
            </a:r>
            <a:r>
              <a:rPr>
                <a:latin typeface="Courier"/>
              </a:rPr>
              <a:t> </a:t>
            </a:r>
            <a:r>
              <a:rPr>
                <a:solidFill>
                  <a:srgbClr val="06287E"/>
                </a:solidFill>
                <a:latin typeface="Courier"/>
              </a:rPr>
              <a:t>filter</a:t>
            </a:r>
            <a:r>
              <a:rPr>
                <a:latin typeface="Courier"/>
              </a:rPr>
              <a:t>(commodity </a:t>
            </a:r>
            <a:r>
              <a:rPr>
                <a:solidFill>
                  <a:srgbClr val="4070A0"/>
                </a:solidFill>
                <a:latin typeface="Courier"/>
              </a:rPr>
              <a:t>==</a:t>
            </a:r>
            <a:r>
              <a:rPr>
                <a:latin typeface="Courier"/>
              </a:rPr>
              <a:t> </a:t>
            </a:r>
            <a:r>
              <a:rPr>
                <a:solidFill>
                  <a:srgbClr val="4070A0"/>
                </a:solidFill>
                <a:latin typeface="Courier"/>
              </a:rPr>
              <a:t>"maize"</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median =</a:t>
            </a:r>
            <a:r>
              <a:rPr>
                <a:latin typeface="Courier"/>
              </a:rPr>
              <a:t> </a:t>
            </a:r>
            <a:r>
              <a:rPr>
                <a:solidFill>
                  <a:srgbClr val="06287E"/>
                </a:solidFill>
                <a:latin typeface="Courier"/>
              </a:rPr>
              <a:t>median</a:t>
            </a:r>
            <a:r>
              <a:rPr>
                <a:latin typeface="Courier"/>
              </a:rPr>
              <a:t>(price_htg), </a:t>
            </a:r>
            <a:r>
              <a:rPr>
                <a:solidFill>
                  <a:srgbClr val="7D9029"/>
                </a:solidFill>
                <a:latin typeface="Courier"/>
              </a:rPr>
              <a:t>.by =</a:t>
            </a:r>
            <a:r>
              <a:rPr>
                <a:latin typeface="Courier"/>
              </a:rPr>
              <a:t> market_id) </a:t>
            </a:r>
            <a:r>
              <a:rPr>
                <a:solidFill>
                  <a:srgbClr val="4070A0"/>
                </a:solidFill>
                <a:latin typeface="Courier"/>
              </a:rPr>
              <a:t>|&gt;</a:t>
            </a:r>
            <a:r>
              <a:rPr>
                <a:latin typeface="Courier"/>
              </a:rPr>
              <a:t> </a:t>
            </a:r>
            <a:r>
              <a:rPr>
                <a:solidFill>
                  <a:srgbClr val="06287E"/>
                </a:solidFill>
                <a:latin typeface="Courier"/>
              </a:rPr>
              <a:t>arrange</a:t>
            </a:r>
            <a:r>
              <a:rPr>
                <a:latin typeface="Courier"/>
              </a:rPr>
              <a:t>(median)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Clean three things before plotting anything</a:t>
            </a:r>
          </a:p>
        </p:txBody>
      </p:sp>
      <p:sp>
        <p:nvSpPr>
          <p:cNvPr id="3" name="Content Placeholder 2"/>
          <p:cNvSpPr>
            <a:spLocks noGrp="1"/>
          </p:cNvSpPr>
          <p:nvPr>
            <p:ph idx="1"/>
          </p:nvPr>
        </p:nvSpPr>
        <p:spPr/>
        <p:txBody>
          <a:bodyPr/>
          <a:lstStyle/>
          <a:p>
            <a:pPr lvl="0"/>
            <a:r>
              <a:rPr/>
              <a:t>The unit error is invisible in one market and obvious across twelve — That is the general rule for a unit slip: it…</a:t>
            </a:r>
          </a:p>
          <a:p>
            <a:pPr lvl="0"/>
            <a:r>
              <a:rPr/>
              <a:t>Thirteen observations rest on a single trader quote — They are not errors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seasonal cycle — In Python</a:t>
            </a:r>
          </a:p>
        </p:txBody>
      </p:sp>
      <p:sp>
        <p:nvSpPr>
          <p:cNvPr id="3" name="Content Placeholder 2"/>
          <p:cNvSpPr>
            <a:spLocks noGrp="1"/>
          </p:cNvSpPr>
          <p:nvPr>
            <p:ph idx="1"/>
          </p:nvPr>
        </p:nvSpPr>
        <p:spPr/>
        <p:txBody>
          <a:bodyPr/>
          <a:lstStyle/>
          <a:p>
            <a:pPr lvl="0" indent="0">
              <a:buNone/>
            </a:pPr>
            <a:r>
              <a:rPr>
                <a:latin typeface="Courier"/>
              </a:rPr>
              <a:t>clean </a:t>
            </a:r>
            <a:r>
              <a:rPr>
                <a:solidFill>
                  <a:srgbClr val="666666"/>
                </a:solidFill>
                <a:latin typeface="Courier"/>
              </a:rPr>
              <a:t>=</a:t>
            </a:r>
            <a:r>
              <a:rPr>
                <a:latin typeface="Courier"/>
              </a:rPr>
              <a:t> prices[</a:t>
            </a:r>
            <a:r>
              <a:rPr>
                <a:solidFill>
                  <a:srgbClr val="666666"/>
                </a:solidFill>
                <a:latin typeface="Courier"/>
              </a:rPr>
              <a:t>~</a:t>
            </a:r>
            <a:r>
              <a:rPr>
                <a:latin typeface="Courier"/>
              </a:rPr>
              <a:t>dollars </a:t>
            </a:r>
            <a:r>
              <a:rPr>
                <a:solidFill>
                  <a:srgbClr val="666666"/>
                </a:solidFill>
                <a:latin typeface="Courier"/>
              </a:rPr>
              <a:t>&amp;</a:t>
            </a:r>
            <a:r>
              <a:rPr>
                <a:latin typeface="Courier"/>
              </a:rPr>
              <a:t> </a:t>
            </a:r>
            <a:r>
              <a:rPr>
                <a:solidFill>
                  <a:srgbClr val="666666"/>
                </a:solidFill>
                <a:latin typeface="Courier"/>
              </a:rPr>
              <a:t>~</a:t>
            </a:r>
            <a:r>
              <a:rPr>
                <a:latin typeface="Courier"/>
              </a:rPr>
              <a:t>marmite]</a:t>
            </a:r>
            <a:br/>
            <a:r>
              <a:rPr>
                <a:latin typeface="Courier"/>
              </a:rPr>
              <a:t>maize </a:t>
            </a:r>
            <a:r>
              <a:rPr>
                <a:solidFill>
                  <a:srgbClr val="666666"/>
                </a:solidFill>
                <a:latin typeface="Courier"/>
              </a:rPr>
              <a:t>=</a:t>
            </a:r>
            <a:r>
              <a:rPr>
                <a:latin typeface="Courier"/>
              </a:rPr>
              <a:t> clean[clean[</a:t>
            </a:r>
            <a:r>
              <a:rPr>
                <a:solidFill>
                  <a:srgbClr val="4070A0"/>
                </a:solidFill>
                <a:latin typeface="Courier"/>
              </a:rPr>
              <a:t>"commodity"</a:t>
            </a:r>
            <a:r>
              <a:rPr>
                <a:latin typeface="Courier"/>
              </a:rPr>
              <a:t>] </a:t>
            </a:r>
            <a:r>
              <a:rPr>
                <a:solidFill>
                  <a:srgbClr val="666666"/>
                </a:solidFill>
                <a:latin typeface="Courier"/>
              </a:rPr>
              <a:t>==</a:t>
            </a:r>
            <a:r>
              <a:rPr>
                <a:latin typeface="Courier"/>
              </a:rPr>
              <a:t> </a:t>
            </a:r>
            <a:r>
              <a:rPr>
                <a:solidFill>
                  <a:srgbClr val="4070A0"/>
                </a:solidFill>
                <a:latin typeface="Courier"/>
              </a:rPr>
              <a:t>"maize"</a:t>
            </a:r>
            <a:r>
              <a:rPr>
                <a:latin typeface="Courier"/>
              </a:rPr>
              <a:t>]</a:t>
            </a:r>
            <a:br/>
            <a:r>
              <a:rPr>
                <a:latin typeface="Courier"/>
              </a:rPr>
              <a:t>series </a:t>
            </a:r>
            <a:r>
              <a:rPr>
                <a:solidFill>
                  <a:srgbClr val="666666"/>
                </a:solidFill>
                <a:latin typeface="Courier"/>
              </a:rPr>
              <a:t>=</a:t>
            </a:r>
            <a:r>
              <a:rPr>
                <a:latin typeface="Courier"/>
              </a:rPr>
              <a:t> maize.groupby(</a:t>
            </a:r>
            <a:r>
              <a:rPr>
                <a:solidFill>
                  <a:srgbClr val="4070A0"/>
                </a:solidFill>
                <a:latin typeface="Courier"/>
              </a:rPr>
              <a:t>"period"</a:t>
            </a:r>
            <a:r>
              <a:rPr>
                <a:latin typeface="Courier"/>
              </a:rPr>
              <a:t>)[</a:t>
            </a:r>
            <a:r>
              <a:rPr>
                <a:solidFill>
                  <a:srgbClr val="4070A0"/>
                </a:solidFill>
                <a:latin typeface="Courier"/>
              </a:rPr>
              <a:t>"price_htg"</a:t>
            </a:r>
            <a:r>
              <a:rPr>
                <a:latin typeface="Courier"/>
              </a:rPr>
              <a:t>].median()</a:t>
            </a:r>
            <a:br/>
            <a:r>
              <a:rPr>
                <a:solidFill>
                  <a:srgbClr val="008000"/>
                </a:solidFill>
                <a:latin typeface="Courier"/>
              </a:rPr>
              <a:t>print</a:t>
            </a:r>
            <a:r>
              <a:rPr>
                <a:latin typeface="Courier"/>
              </a:rPr>
              <a:t>(series.</a:t>
            </a:r>
            <a:r>
              <a:rPr>
                <a:solidFill>
                  <a:srgbClr val="008000"/>
                </a:solidFill>
                <a:latin typeface="Courier"/>
              </a:rPr>
              <a:t>round</a:t>
            </a:r>
            <a:r>
              <a:rPr>
                <a:latin typeface="Courier"/>
              </a:rPr>
              <a:t>(</a:t>
            </a:r>
            <a:r>
              <a:rPr>
                <a:solidFill>
                  <a:srgbClr val="40A070"/>
                </a:solidFill>
                <a:latin typeface="Courier"/>
              </a:rPr>
              <a:t>0</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seasonal cycle — In R</a:t>
            </a:r>
          </a:p>
        </p:txBody>
      </p:sp>
      <p:sp>
        <p:nvSpPr>
          <p:cNvPr id="3" name="Content Placeholder 2"/>
          <p:cNvSpPr>
            <a:spLocks noGrp="1"/>
          </p:cNvSpPr>
          <p:nvPr>
            <p:ph idx="1"/>
          </p:nvPr>
        </p:nvSpPr>
        <p:spPr/>
        <p:txBody>
          <a:bodyPr/>
          <a:lstStyle/>
          <a:p>
            <a:pPr lvl="0" indent="0">
              <a:buNone/>
            </a:pPr>
            <a:r>
              <a:rPr>
                <a:latin typeface="Courier"/>
              </a:rPr>
              <a:t>prices </a:t>
            </a:r>
            <a:r>
              <a:rPr>
                <a:solidFill>
                  <a:srgbClr val="4070A0"/>
                </a:solidFill>
                <a:latin typeface="Courier"/>
              </a:rPr>
              <a:t>|&gt;</a:t>
            </a:r>
            <a:br/>
            <a:r>
              <a:rPr>
                <a:latin typeface="Courier"/>
              </a:rPr>
              <a:t>  </a:t>
            </a:r>
            <a:r>
              <a:rPr>
                <a:solidFill>
                  <a:srgbClr val="06287E"/>
                </a:solidFill>
                <a:latin typeface="Courier"/>
              </a:rPr>
              <a:t>filter</a:t>
            </a:r>
            <a:r>
              <a:rPr>
                <a:latin typeface="Courier"/>
              </a:rPr>
              <a:t>(commodity </a:t>
            </a:r>
            <a:r>
              <a:rPr>
                <a:solidFill>
                  <a:srgbClr val="4070A0"/>
                </a:solidFill>
                <a:latin typeface="Courier"/>
              </a:rPr>
              <a:t>==</a:t>
            </a:r>
            <a:r>
              <a:rPr>
                <a:latin typeface="Courier"/>
              </a:rPr>
              <a:t> </a:t>
            </a:r>
            <a:r>
              <a:rPr>
                <a:solidFill>
                  <a:srgbClr val="4070A0"/>
                </a:solidFill>
                <a:latin typeface="Courier"/>
              </a:rPr>
              <a:t>"maize"</a:t>
            </a:r>
            <a:r>
              <a:rPr>
                <a:latin typeface="Courier"/>
              </a:rPr>
              <a:t>, price_htg </a:t>
            </a:r>
            <a:r>
              <a:rPr>
                <a:solidFill>
                  <a:srgbClr val="4070A0"/>
                </a:solidFill>
                <a:latin typeface="Courier"/>
              </a:rPr>
              <a:t>&gt;=</a:t>
            </a:r>
            <a:r>
              <a:rPr>
                <a:latin typeface="Courier"/>
              </a:rPr>
              <a:t> </a:t>
            </a:r>
            <a:r>
              <a:rPr>
                <a:solidFill>
                  <a:srgbClr val="40A070"/>
                </a:solidFill>
                <a:latin typeface="Courier"/>
              </a:rPr>
              <a:t>10</a:t>
            </a:r>
            <a:r>
              <a:rPr>
                <a:latin typeface="Courier"/>
              </a:rPr>
              <a:t>, market_id </a:t>
            </a:r>
            <a:r>
              <a:rPr>
                <a:solidFill>
                  <a:srgbClr val="4070A0"/>
                </a:solidFill>
                <a:latin typeface="Courier"/>
              </a:rPr>
              <a:t>!=</a:t>
            </a:r>
            <a:r>
              <a:rPr>
                <a:latin typeface="Courier"/>
              </a:rPr>
              <a:t> </a:t>
            </a:r>
            <a:r>
              <a:rPr>
                <a:solidFill>
                  <a:srgbClr val="4070A0"/>
                </a:solidFill>
                <a:latin typeface="Courier"/>
              </a:rPr>
              <a:t>"MK005"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median =</a:t>
            </a:r>
            <a:r>
              <a:rPr>
                <a:latin typeface="Courier"/>
              </a:rPr>
              <a:t> </a:t>
            </a:r>
            <a:r>
              <a:rPr>
                <a:solidFill>
                  <a:srgbClr val="06287E"/>
                </a:solidFill>
                <a:latin typeface="Courier"/>
              </a:rPr>
              <a:t>median</a:t>
            </a:r>
            <a:r>
              <a:rPr>
                <a:latin typeface="Courier"/>
              </a:rPr>
              <a:t>(price_htg), </a:t>
            </a:r>
            <a:r>
              <a:rPr>
                <a:solidFill>
                  <a:srgbClr val="7D9029"/>
                </a:solidFill>
                <a:latin typeface="Courier"/>
              </a:rPr>
              <a:t>.by =</a:t>
            </a:r>
            <a:r>
              <a:rPr>
                <a:latin typeface="Courier"/>
              </a:rPr>
              <a:t> period) </a:t>
            </a:r>
            <a:r>
              <a:rPr>
                <a:solidFill>
                  <a:srgbClr val="4070A0"/>
                </a:solidFill>
                <a:latin typeface="Courier"/>
              </a:rPr>
              <a:t>|&gt;</a:t>
            </a:r>
            <a:r>
              <a:rPr>
                <a:latin typeface="Courier"/>
              </a:rPr>
              <a:t> </a:t>
            </a:r>
            <a:r>
              <a:rPr>
                <a:solidFill>
                  <a:srgbClr val="06287E"/>
                </a:solidFill>
                <a:latin typeface="Courier"/>
              </a:rPr>
              <a:t>arrange</a:t>
            </a:r>
            <a:r>
              <a:rPr>
                <a:latin typeface="Courier"/>
              </a:rPr>
              <a:t>(period)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seasonal cycle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Month</a:t>
                      </a:r>
                    </a:p>
                  </a:txBody>
                  <a:tcPr/>
                </a:tc>
                <a:tc>
                  <a:txBody>
                    <a:bodyPr/>
                    <a:lstStyle/>
                    <a:p>
                      <a:pPr lvl="0" indent="0" marL="0">
                        <a:buNone/>
                      </a:pPr>
                      <a:r>
                        <a:rPr/>
                        <a:t>2023</a:t>
                      </a:r>
                    </a:p>
                  </a:txBody>
                  <a:tcPr/>
                </a:tc>
                <a:tc>
                  <a:txBody>
                    <a:bodyPr/>
                    <a:lstStyle/>
                    <a:p>
                      <a:pPr lvl="0" indent="0" marL="0">
                        <a:buNone/>
                      </a:pPr>
                      <a:r>
                        <a:rPr/>
                        <a:t>2024</a:t>
                      </a:r>
                    </a:p>
                  </a:txBody>
                  <a:tcPr/>
                </a:tc>
              </a:tr>
              <a:tr h="0">
                <a:tc>
                  <a:txBody>
                    <a:bodyPr/>
                    <a:lstStyle/>
                    <a:p>
                      <a:pPr lvl="0" indent="0" marL="0">
                        <a:buNone/>
                      </a:pPr>
                      <a:r>
                        <a:rPr/>
                        <a:t>January</a:t>
                      </a:r>
                    </a:p>
                  </a:txBody>
                </a:tc>
                <a:tc>
                  <a:txBody>
                    <a:bodyPr/>
                    <a:lstStyle/>
                    <a:p>
                      <a:pPr lvl="0" indent="0" marL="0">
                        <a:buNone/>
                      </a:pPr>
                      <a:r>
                        <a:rPr/>
                        <a:t>66</a:t>
                      </a:r>
                    </a:p>
                  </a:txBody>
                </a:tc>
                <a:tc>
                  <a:txBody>
                    <a:bodyPr/>
                    <a:lstStyle/>
                    <a:p>
                      <a:pPr lvl="0" indent="0" marL="0">
                        <a:buNone/>
                      </a:pPr>
                      <a:r>
                        <a:rPr/>
                        <a:t>70</a:t>
                      </a:r>
                    </a:p>
                  </a:txBody>
                </a:tc>
              </a:tr>
              <a:tr h="0">
                <a:tc>
                  <a:txBody>
                    <a:bodyPr/>
                    <a:lstStyle/>
                    <a:p>
                      <a:pPr lvl="0" indent="0" marL="0">
                        <a:buNone/>
                      </a:pPr>
                      <a:r>
                        <a:rPr/>
                        <a:t>April</a:t>
                      </a:r>
                    </a:p>
                  </a:txBody>
                </a:tc>
                <a:tc>
                  <a:txBody>
                    <a:bodyPr/>
                    <a:lstStyle/>
                    <a:p>
                      <a:pPr lvl="0" indent="0" marL="0">
                        <a:buNone/>
                      </a:pPr>
                      <a:r>
                        <a:rPr/>
                        <a:t>97</a:t>
                      </a:r>
                    </a:p>
                  </a:txBody>
                </a:tc>
                <a:tc>
                  <a:txBody>
                    <a:bodyPr/>
                    <a:lstStyle/>
                    <a:p>
                      <a:pPr lvl="0" indent="0" marL="0">
                        <a:buNone/>
                      </a:pPr>
                      <a:r>
                        <a:rPr/>
                        <a:t>110</a:t>
                      </a:r>
                    </a:p>
                  </a:txBody>
                </a:tc>
              </a:tr>
              <a:tr h="0">
                <a:tc>
                  <a:txBody>
                    <a:bodyPr/>
                    <a:lstStyle/>
                    <a:p>
                      <a:pPr lvl="0" indent="0" marL="0">
                        <a:buNone/>
                      </a:pPr>
                      <a:r>
                        <a:rPr b="1"/>
                        <a:t>July (lean peak)</a:t>
                      </a:r>
                    </a:p>
                  </a:txBody>
                </a:tc>
                <a:tc>
                  <a:txBody>
                    <a:bodyPr/>
                    <a:lstStyle/>
                    <a:p>
                      <a:pPr lvl="0" indent="0" marL="0">
                        <a:buNone/>
                      </a:pPr>
                      <a:r>
                        <a:rPr b="1"/>
                        <a:t>130</a:t>
                      </a:r>
                    </a:p>
                  </a:txBody>
                </a:tc>
                <a:tc>
                  <a:txBody>
                    <a:bodyPr/>
                    <a:lstStyle/>
                    <a:p>
                      <a:pPr lvl="0" indent="0" marL="0">
                        <a:buNone/>
                      </a:pPr>
                      <a:r>
                        <a:rPr b="1"/>
                        <a:t>159</a:t>
                      </a:r>
                    </a:p>
                  </a:txBody>
                </a:tc>
              </a:tr>
              <a:tr h="0">
                <a:tc>
                  <a:txBody>
                    <a:bodyPr/>
                    <a:lstStyle/>
                    <a:p>
                      <a:pPr lvl="0" indent="0" marL="0">
                        <a:buNone/>
                      </a:pPr>
                      <a:r>
                        <a:rPr/>
                        <a:t>October</a:t>
                      </a:r>
                    </a:p>
                  </a:txBody>
                </a:tc>
                <a:tc>
                  <a:txBody>
                    <a:bodyPr/>
                    <a:lstStyle/>
                    <a:p>
                      <a:pPr lvl="0" indent="0" marL="0">
                        <a:buNone/>
                      </a:pPr>
                      <a:r>
                        <a:rPr/>
                        <a:t>92</a:t>
                      </a:r>
                    </a:p>
                  </a:txBody>
                </a:tc>
                <a:tc>
                  <a:txBody>
                    <a:bodyPr/>
                    <a:lstStyle/>
                    <a:p>
                      <a:pPr lvl="0" indent="0" marL="0">
                        <a:buNone/>
                      </a:pPr>
                      <a:r>
                        <a:rPr/>
                        <a:t>104</a:t>
                      </a:r>
                    </a:p>
                  </a:txBody>
                </a:tc>
              </a:tr>
              <a:tr h="0">
                <a:tc>
                  <a:txBody>
                    <a:bodyPr/>
                    <a:lstStyle/>
                    <a:p>
                      <a:pPr lvl="0" indent="0" marL="0">
                        <a:buNone/>
                      </a:pPr>
                      <a:r>
                        <a:rPr b="1"/>
                        <a:t>December (harvest)</a:t>
                      </a:r>
                    </a:p>
                  </a:txBody>
                </a:tc>
                <a:tc>
                  <a:txBody>
                    <a:bodyPr/>
                    <a:lstStyle/>
                    <a:p>
                      <a:pPr lvl="0" indent="0" marL="0">
                        <a:buNone/>
                      </a:pPr>
                      <a:r>
                        <a:rPr b="1"/>
                        <a:t>75</a:t>
                      </a:r>
                    </a:p>
                  </a:txBody>
                </a:tc>
                <a:tc>
                  <a:txBody>
                    <a:bodyPr/>
                    <a:lstStyle/>
                    <a:p>
                      <a:pPr lvl="0" indent="0" marL="0">
                        <a:buNone/>
                      </a:pPr>
                      <a:r>
                        <a:rPr b="1"/>
                        <a:t>81</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seasonal cycle</a:t>
            </a:r>
          </a:p>
        </p:txBody>
      </p:sp>
      <p:sp>
        <p:nvSpPr>
          <p:cNvPr id="3" name="Content Placeholder 2"/>
          <p:cNvSpPr>
            <a:spLocks noGrp="1"/>
          </p:cNvSpPr>
          <p:nvPr>
            <p:ph idx="1"/>
          </p:nvPr>
        </p:nvSpPr>
        <p:spPr/>
        <p:txBody>
          <a:bodyPr/>
          <a:lstStyle/>
          <a:p>
            <a:pPr lvl="0"/>
            <a:r>
              <a:rPr/>
              <a:t>Maize costs 74% more at the July peak than at the December harvest in 2023, and 96% more in 2024 — That is the size of…</a:t>
            </a:r>
          </a:p>
          <a:p>
            <a:pPr lvl="0"/>
            <a:r>
              <a:rPr/>
              <a:t>The consequence for survey design is direct — A baseline in December and an endline in July would show a catastrophic…</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seasonal cycle — In Python</a:t>
            </a:r>
          </a:p>
        </p:txBody>
      </p:sp>
      <p:sp>
        <p:nvSpPr>
          <p:cNvPr id="3" name="Content Placeholder 2"/>
          <p:cNvSpPr>
            <a:spLocks noGrp="1"/>
          </p:cNvSpPr>
          <p:nvPr>
            <p:ph idx="1"/>
          </p:nvPr>
        </p:nvSpPr>
        <p:spPr/>
        <p:txBody>
          <a:bodyPr/>
          <a:lstStyle/>
          <a:p>
            <a:pPr lvl="0" indent="0">
              <a:buNone/>
            </a:pPr>
            <a:r>
              <a:rPr>
                <a:latin typeface="Courier"/>
              </a:rPr>
              <a:t>peaks </a:t>
            </a:r>
            <a:r>
              <a:rPr>
                <a:solidFill>
                  <a:srgbClr val="666666"/>
                </a:solidFill>
                <a:latin typeface="Courier"/>
              </a:rPr>
              <a:t>=</a:t>
            </a:r>
            <a:r>
              <a:rPr>
                <a:latin typeface="Courier"/>
              </a:rPr>
              <a:t> series.loc[[</a:t>
            </a:r>
            <a:r>
              <a:rPr>
                <a:solidFill>
                  <a:srgbClr val="4070A0"/>
                </a:solidFill>
                <a:latin typeface="Courier"/>
              </a:rPr>
              <a:t>"2023-07"</a:t>
            </a:r>
            <a:r>
              <a:rPr>
                <a:latin typeface="Courier"/>
              </a:rPr>
              <a:t>, </a:t>
            </a:r>
            <a:r>
              <a:rPr>
                <a:solidFill>
                  <a:srgbClr val="4070A0"/>
                </a:solidFill>
                <a:latin typeface="Courier"/>
              </a:rPr>
              <a:t>"2024-07"</a:t>
            </a:r>
            <a:r>
              <a:rPr>
                <a:latin typeface="Courier"/>
              </a:rPr>
              <a:t>]]</a:t>
            </a:r>
            <a:br/>
            <a:r>
              <a:rPr>
                <a:solidFill>
                  <a:srgbClr val="008000"/>
                </a:solidFill>
                <a:latin typeface="Courier"/>
              </a:rPr>
              <a:t>print</a:t>
            </a:r>
            <a:r>
              <a:rPr>
                <a:latin typeface="Courier"/>
              </a:rPr>
              <a:t>(</a:t>
            </a:r>
            <a:r>
              <a:rPr>
                <a:solidFill>
                  <a:srgbClr val="BB6688"/>
                </a:solidFill>
                <a:latin typeface="Courier"/>
              </a:rPr>
              <a:t>f"lean peak 2023: </a:t>
            </a:r>
            <a:r>
              <a:rPr>
                <a:solidFill>
                  <a:srgbClr val="4070A0"/>
                </a:solidFill>
                <a:latin typeface="Courier"/>
              </a:rPr>
              <a:t>{</a:t>
            </a:r>
            <a:r>
              <a:rPr>
                <a:latin typeface="Courier"/>
              </a:rPr>
              <a:t>peaks[</a:t>
            </a:r>
            <a:r>
              <a:rPr>
                <a:solidFill>
                  <a:srgbClr val="4070A0"/>
                </a:solidFill>
                <a:latin typeface="Courier"/>
              </a:rPr>
              <a:t>'2023-07'</a:t>
            </a:r>
            <a:r>
              <a:rPr>
                <a:latin typeface="Courier"/>
              </a:rPr>
              <a:t>]</a:t>
            </a:r>
            <a:r>
              <a:rPr>
                <a:solidFill>
                  <a:srgbClr val="4070A0"/>
                </a:solidFill>
                <a:latin typeface="Courier"/>
              </a:rPr>
              <a:t>:.1f}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f"lean peak 2024: </a:t>
            </a:r>
            <a:r>
              <a:rPr>
                <a:solidFill>
                  <a:srgbClr val="4070A0"/>
                </a:solidFill>
                <a:latin typeface="Courier"/>
              </a:rPr>
              <a:t>{</a:t>
            </a:r>
            <a:r>
              <a:rPr>
                <a:latin typeface="Courier"/>
              </a:rPr>
              <a:t>peaks[</a:t>
            </a:r>
            <a:r>
              <a:rPr>
                <a:solidFill>
                  <a:srgbClr val="4070A0"/>
                </a:solidFill>
                <a:latin typeface="Courier"/>
              </a:rPr>
              <a:t>'2024-07'</a:t>
            </a:r>
            <a:r>
              <a:rPr>
                <a:latin typeface="Courier"/>
              </a:rPr>
              <a:t>]</a:t>
            </a:r>
            <a:r>
              <a:rPr>
                <a:solidFill>
                  <a:srgbClr val="4070A0"/>
                </a:solidFill>
                <a:latin typeface="Courier"/>
              </a:rPr>
              <a:t>:.1f}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f"year on year: </a:t>
            </a:r>
            <a:r>
              <a:rPr>
                <a:solidFill>
                  <a:srgbClr val="4070A0"/>
                </a:solidFill>
                <a:latin typeface="Courier"/>
              </a:rPr>
              <a:t>{</a:t>
            </a:r>
            <a:r>
              <a:rPr>
                <a:latin typeface="Courier"/>
              </a:rPr>
              <a:t>peaks[</a:t>
            </a:r>
            <a:r>
              <a:rPr>
                <a:solidFill>
                  <a:srgbClr val="4070A0"/>
                </a:solidFill>
                <a:latin typeface="Courier"/>
              </a:rPr>
              <a:t>'2024-07'</a:t>
            </a:r>
            <a:r>
              <a:rPr>
                <a:latin typeface="Courier"/>
              </a:rPr>
              <a:t>] </a:t>
            </a:r>
            <a:r>
              <a:rPr>
                <a:solidFill>
                  <a:srgbClr val="666666"/>
                </a:solidFill>
                <a:latin typeface="Courier"/>
              </a:rPr>
              <a:t>/</a:t>
            </a:r>
            <a:r>
              <a:rPr>
                <a:latin typeface="Courier"/>
              </a:rPr>
              <a:t> peaks[</a:t>
            </a:r>
            <a:r>
              <a:rPr>
                <a:solidFill>
                  <a:srgbClr val="4070A0"/>
                </a:solidFill>
                <a:latin typeface="Courier"/>
              </a:rPr>
              <a:t>'2023-07'</a:t>
            </a:r>
            <a:r>
              <a:rPr>
                <a:latin typeface="Courier"/>
              </a:rPr>
              <a:t>] </a:t>
            </a:r>
            <a:r>
              <a:rPr>
                <a:solidFill>
                  <a:srgbClr val="666666"/>
                </a:solidFill>
                <a:latin typeface="Courier"/>
              </a:rPr>
              <a:t>-</a:t>
            </a:r>
            <a:r>
              <a:rPr>
                <a:latin typeface="Courier"/>
              </a:rPr>
              <a:t> </a:t>
            </a:r>
            <a:r>
              <a:rPr>
                <a:solidFill>
                  <a:srgbClr val="40A070"/>
                </a:solidFill>
                <a:latin typeface="Courier"/>
              </a:rPr>
              <a:t>1</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seasonal cycle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point in the season, one year apart. Everything else is the calendar.</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seasonal cycle</a:t>
            </a:r>
          </a:p>
        </p:txBody>
      </p:sp>
      <p:sp>
        <p:nvSpPr>
          <p:cNvPr id="3" name="Content Placeholder 2"/>
          <p:cNvSpPr>
            <a:spLocks noGrp="1"/>
          </p:cNvSpPr>
          <p:nvPr>
            <p:ph idx="1"/>
          </p:nvPr>
        </p:nvSpPr>
        <p:spPr/>
        <p:txBody>
          <a:bodyPr/>
          <a:lstStyle/>
          <a:p>
            <a:pPr lvl="0"/>
            <a:r>
              <a:rPr/>
              <a:t>130.1 against 159.3 — a 22% rise at the same point in the season — </a:t>
            </a:r>
            <a:r>
              <a:rPr i="1"/>
              <a:t>That</a:t>
            </a:r>
            <a:r>
              <a:rPr/>
              <a:t> is the deterioration, and it is a quarter of…</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panel that changed composition — In Python</a:t>
            </a:r>
          </a:p>
        </p:txBody>
      </p:sp>
      <p:sp>
        <p:nvSpPr>
          <p:cNvPr id="3" name="Content Placeholder 2"/>
          <p:cNvSpPr>
            <a:spLocks noGrp="1"/>
          </p:cNvSpPr>
          <p:nvPr>
            <p:ph idx="1"/>
          </p:nvPr>
        </p:nvSpPr>
        <p:spPr/>
        <p:txBody>
          <a:bodyPr/>
          <a:lstStyle/>
          <a:p>
            <a:pPr lvl="0" indent="0">
              <a:buNone/>
            </a:pPr>
            <a:r>
              <a:rPr>
                <a:latin typeface="Courier"/>
              </a:rPr>
              <a:t>coverage </a:t>
            </a:r>
            <a:r>
              <a:rPr>
                <a:solidFill>
                  <a:srgbClr val="666666"/>
                </a:solidFill>
                <a:latin typeface="Courier"/>
              </a:rPr>
              <a:t>=</a:t>
            </a:r>
            <a:r>
              <a:rPr>
                <a:latin typeface="Courier"/>
              </a:rPr>
              <a:t> maize.pivot_table(index</a:t>
            </a:r>
            <a:r>
              <a:rPr>
                <a:solidFill>
                  <a:srgbClr val="666666"/>
                </a:solidFill>
                <a:latin typeface="Courier"/>
              </a:rPr>
              <a:t>=</a:t>
            </a:r>
            <a:r>
              <a:rPr>
                <a:solidFill>
                  <a:srgbClr val="4070A0"/>
                </a:solidFill>
                <a:latin typeface="Courier"/>
              </a:rPr>
              <a:t>"period"</a:t>
            </a:r>
            <a:r>
              <a:rPr>
                <a:latin typeface="Courier"/>
              </a:rPr>
              <a:t>, columns</a:t>
            </a:r>
            <a:r>
              <a:rPr>
                <a:solidFill>
                  <a:srgbClr val="666666"/>
                </a:solidFill>
                <a:latin typeface="Courier"/>
              </a:rPr>
              <a:t>=</a:t>
            </a:r>
            <a:r>
              <a:rPr>
                <a:solidFill>
                  <a:srgbClr val="4070A0"/>
                </a:solidFill>
                <a:latin typeface="Courier"/>
              </a:rPr>
              <a:t>"market_id"</a:t>
            </a:r>
            <a:r>
              <a:rPr>
                <a:latin typeface="Courier"/>
              </a:rPr>
              <a:t>,</a:t>
            </a:r>
            <a:br/>
            <a:r>
              <a:rPr>
                <a:latin typeface="Courier"/>
              </a:rPr>
              <a:t>                             values</a:t>
            </a:r>
            <a:r>
              <a:rPr>
                <a:solidFill>
                  <a:srgbClr val="666666"/>
                </a:solidFill>
                <a:latin typeface="Courier"/>
              </a:rPr>
              <a:t>=</a:t>
            </a:r>
            <a:r>
              <a:rPr>
                <a:solidFill>
                  <a:srgbClr val="4070A0"/>
                </a:solidFill>
                <a:latin typeface="Courier"/>
              </a:rPr>
              <a:t>"price_htg"</a:t>
            </a:r>
            <a:r>
              <a:rPr>
                <a:latin typeface="Courier"/>
              </a:rPr>
              <a:t>, aggfunc</a:t>
            </a:r>
            <a:r>
              <a:rPr>
                <a:solidFill>
                  <a:srgbClr val="666666"/>
                </a:solidFill>
                <a:latin typeface="Courier"/>
              </a:rPr>
              <a:t>=</a:t>
            </a:r>
            <a:r>
              <a:rPr>
                <a:solidFill>
                  <a:srgbClr val="4070A0"/>
                </a:solidFill>
                <a:latin typeface="Courier"/>
              </a:rPr>
              <a:t>"size"</a:t>
            </a:r>
            <a:r>
              <a:rPr>
                <a:latin typeface="Courier"/>
              </a:rPr>
              <a:t>)</a:t>
            </a:r>
            <a:br/>
            <a:r>
              <a:rPr>
                <a:solidFill>
                  <a:srgbClr val="008000"/>
                </a:solidFill>
                <a:latin typeface="Courier"/>
              </a:rPr>
              <a:t>print</a:t>
            </a:r>
            <a:r>
              <a:rPr>
                <a:latin typeface="Courier"/>
              </a:rPr>
              <a:t>(coverage.isna().</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a:t>
            </a:r>
            <a:r>
              <a:rPr b="1">
                <a:solidFill>
                  <a:srgbClr val="007020"/>
                </a:solidFill>
                <a:latin typeface="Courier"/>
              </a:rPr>
              <a:t>lambda</a:t>
            </a:r>
            <a:r>
              <a:rPr>
                <a:latin typeface="Courier"/>
              </a:rPr>
              <a:t> s: s </a:t>
            </a:r>
            <a:r>
              <a:rPr>
                <a:solidFill>
                  <a:srgbClr val="666666"/>
                </a:solidFill>
                <a:latin typeface="Courier"/>
              </a:rPr>
              <a:t>&gt;</a:t>
            </a:r>
            <a:r>
              <a:rPr>
                <a:latin typeface="Courier"/>
              </a:rPr>
              <a:t> </a:t>
            </a:r>
            <a:r>
              <a:rPr>
                <a:solidFill>
                  <a:srgbClr val="40A070"/>
                </a:solidFill>
                <a:latin typeface="Courier"/>
              </a:rPr>
              <a:t>0</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panel that changed composition — In R</a:t>
            </a:r>
          </a:p>
        </p:txBody>
      </p:sp>
      <p:sp>
        <p:nvSpPr>
          <p:cNvPr id="3" name="Content Placeholder 2"/>
          <p:cNvSpPr>
            <a:spLocks noGrp="1"/>
          </p:cNvSpPr>
          <p:nvPr>
            <p:ph idx="1"/>
          </p:nvPr>
        </p:nvSpPr>
        <p:spPr/>
        <p:txBody>
          <a:bodyPr/>
          <a:lstStyle/>
          <a:p>
            <a:pPr lvl="0" indent="0">
              <a:buNone/>
            </a:pPr>
            <a:r>
              <a:rPr>
                <a:latin typeface="Courier"/>
              </a:rPr>
              <a:t>prices </a:t>
            </a:r>
            <a:r>
              <a:rPr>
                <a:solidFill>
                  <a:srgbClr val="4070A0"/>
                </a:solidFill>
                <a:latin typeface="Courier"/>
              </a:rPr>
              <a:t>|&gt;</a:t>
            </a:r>
            <a:r>
              <a:rPr>
                <a:latin typeface="Courier"/>
              </a:rPr>
              <a:t> </a:t>
            </a:r>
            <a:r>
              <a:rPr>
                <a:solidFill>
                  <a:srgbClr val="06287E"/>
                </a:solidFill>
                <a:latin typeface="Courier"/>
              </a:rPr>
              <a:t>filter</a:t>
            </a:r>
            <a:r>
              <a:rPr>
                <a:latin typeface="Courier"/>
              </a:rPr>
              <a:t>(commodity </a:t>
            </a:r>
            <a:r>
              <a:rPr>
                <a:solidFill>
                  <a:srgbClr val="4070A0"/>
                </a:solidFill>
                <a:latin typeface="Courier"/>
              </a:rPr>
              <a:t>==</a:t>
            </a:r>
            <a:r>
              <a:rPr>
                <a:latin typeface="Courier"/>
              </a:rPr>
              <a:t> </a:t>
            </a:r>
            <a:r>
              <a:rPr>
                <a:solidFill>
                  <a:srgbClr val="4070A0"/>
                </a:solidFill>
                <a:latin typeface="Courier"/>
              </a:rPr>
              <a:t>"maize"</a:t>
            </a:r>
            <a:r>
              <a:rPr>
                <a:latin typeface="Courier"/>
              </a:rPr>
              <a:t>) </a:t>
            </a:r>
            <a:r>
              <a:rPr>
                <a:solidFill>
                  <a:srgbClr val="4070A0"/>
                </a:solidFill>
                <a:latin typeface="Courier"/>
              </a:rPr>
              <a:t>|&gt;</a:t>
            </a:r>
            <a:r>
              <a:rPr>
                <a:latin typeface="Courier"/>
              </a:rPr>
              <a:t> </a:t>
            </a:r>
            <a:r>
              <a:rPr>
                <a:solidFill>
                  <a:srgbClr val="06287E"/>
                </a:solidFill>
                <a:latin typeface="Courier"/>
              </a:rPr>
              <a:t>count</a:t>
            </a:r>
            <a:r>
              <a:rPr>
                <a:latin typeface="Courier"/>
              </a:rPr>
              <a:t>(period, market_id) </a:t>
            </a:r>
            <a:r>
              <a:rPr>
                <a:solidFill>
                  <a:srgbClr val="4070A0"/>
                </a:solidFill>
                <a:latin typeface="Courier"/>
              </a:rPr>
              <a:t>|&gt;</a:t>
            </a:r>
            <a:br/>
            <a:r>
              <a:rPr>
                <a:latin typeface="Courier"/>
              </a:rPr>
              <a:t>  </a:t>
            </a:r>
            <a:r>
              <a:rPr>
                <a:solidFill>
                  <a:srgbClr val="06287E"/>
                </a:solidFill>
                <a:latin typeface="Courier"/>
              </a:rPr>
              <a:t>count</a:t>
            </a:r>
            <a:r>
              <a:rPr>
                <a:latin typeface="Courier"/>
              </a:rPr>
              <a:t>(period) </a:t>
            </a:r>
            <a:r>
              <a:rPr>
                <a:solidFill>
                  <a:srgbClr val="4070A0"/>
                </a:solidFill>
                <a:latin typeface="Courier"/>
              </a:rPr>
              <a:t>|&gt;</a:t>
            </a:r>
            <a:r>
              <a:rPr>
                <a:latin typeface="Courier"/>
              </a:rPr>
              <a:t> </a:t>
            </a:r>
            <a:r>
              <a:rPr>
                <a:solidFill>
                  <a:srgbClr val="06287E"/>
                </a:solidFill>
                <a:latin typeface="Courier"/>
              </a:rPr>
              <a:t>filter</a:t>
            </a:r>
            <a:r>
              <a:rPr>
                <a:latin typeface="Courier"/>
              </a:rPr>
              <a:t>(n </a:t>
            </a:r>
            <a:r>
              <a:rPr>
                <a:solidFill>
                  <a:srgbClr val="4070A0"/>
                </a:solidFill>
                <a:latin typeface="Courier"/>
              </a:rPr>
              <a:t>&lt;</a:t>
            </a:r>
            <a:r>
              <a:rPr>
                <a:latin typeface="Courier"/>
              </a:rPr>
              <a:t> </a:t>
            </a:r>
            <a:r>
              <a:rPr>
                <a:solidFill>
                  <a:srgbClr val="40A070"/>
                </a:solidFill>
                <a:latin typeface="Courier"/>
              </a:rPr>
              <a:t>11</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panel that changed composition</a:t>
            </a:r>
          </a:p>
        </p:txBody>
      </p:sp>
      <p:sp>
        <p:nvSpPr>
          <p:cNvPr id="3" name="Content Placeholder 2"/>
          <p:cNvSpPr>
            <a:spLocks noGrp="1"/>
          </p:cNvSpPr>
          <p:nvPr>
            <p:ph idx="1"/>
          </p:nvPr>
        </p:nvSpPr>
        <p:spPr/>
        <p:txBody>
          <a:bodyPr/>
          <a:lstStyle/>
          <a:p>
            <a:pPr lvl="0"/>
            <a:r>
              <a:rPr/>
              <a:t>MK001 stops reporting from June to September 2024 — when its road is cut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panel that changed composition — In Python</a:t>
            </a:r>
          </a:p>
        </p:txBody>
      </p:sp>
      <p:sp>
        <p:nvSpPr>
          <p:cNvPr id="3" name="Content Placeholder 2"/>
          <p:cNvSpPr>
            <a:spLocks noGrp="1"/>
          </p:cNvSpPr>
          <p:nvPr>
            <p:ph idx="1"/>
          </p:nvPr>
        </p:nvSpPr>
        <p:spPr/>
        <p:txBody>
          <a:bodyPr/>
          <a:lstStyle/>
          <a:p>
            <a:pPr lvl="0" indent="0">
              <a:buNone/>
            </a:pPr>
            <a:r>
              <a:rPr>
                <a:latin typeface="Courier"/>
              </a:rPr>
              <a:t>nord </a:t>
            </a:r>
            <a:r>
              <a:rPr>
                <a:solidFill>
                  <a:srgbClr val="666666"/>
                </a:solidFill>
                <a:latin typeface="Courier"/>
              </a:rPr>
              <a:t>=</a:t>
            </a:r>
            <a:r>
              <a:rPr>
                <a:latin typeface="Courier"/>
              </a:rPr>
              <a:t> maize[maize[</a:t>
            </a:r>
            <a:r>
              <a:rPr>
                <a:solidFill>
                  <a:srgbClr val="4070A0"/>
                </a:solidFill>
                <a:latin typeface="Courier"/>
              </a:rPr>
              <a:t>"district"</a:t>
            </a:r>
            <a:r>
              <a:rPr>
                <a:latin typeface="Courier"/>
              </a:rPr>
              <a:t>] </a:t>
            </a:r>
            <a:r>
              <a:rPr>
                <a:solidFill>
                  <a:srgbClr val="666666"/>
                </a:solidFill>
                <a:latin typeface="Courier"/>
              </a:rPr>
              <a:t>==</a:t>
            </a:r>
            <a:r>
              <a:rPr>
                <a:latin typeface="Courier"/>
              </a:rPr>
              <a:t> </a:t>
            </a:r>
            <a:r>
              <a:rPr>
                <a:solidFill>
                  <a:srgbClr val="4070A0"/>
                </a:solidFill>
                <a:latin typeface="Courier"/>
              </a:rPr>
              <a:t>"Nord-Ouest"</a:t>
            </a:r>
            <a:r>
              <a:rPr>
                <a:latin typeface="Courier"/>
              </a:rPr>
              <a:t>]</a:t>
            </a:r>
            <a:br/>
            <a:r>
              <a:rPr>
                <a:latin typeface="Courier"/>
              </a:rPr>
              <a:t>reported </a:t>
            </a:r>
            <a:r>
              <a:rPr>
                <a:solidFill>
                  <a:srgbClr val="666666"/>
                </a:solidFill>
                <a:latin typeface="Courier"/>
              </a:rPr>
              <a:t>=</a:t>
            </a:r>
            <a:r>
              <a:rPr>
                <a:latin typeface="Courier"/>
              </a:rPr>
              <a:t> nord.groupby(</a:t>
            </a:r>
            <a:r>
              <a:rPr>
                <a:solidFill>
                  <a:srgbClr val="4070A0"/>
                </a:solidFill>
                <a:latin typeface="Courier"/>
              </a:rPr>
              <a:t>"period"</a:t>
            </a:r>
            <a:r>
              <a:rPr>
                <a:latin typeface="Courier"/>
              </a:rPr>
              <a:t>)[</a:t>
            </a:r>
            <a:r>
              <a:rPr>
                <a:solidFill>
                  <a:srgbClr val="4070A0"/>
                </a:solidFill>
                <a:latin typeface="Courier"/>
              </a:rPr>
              <a:t>"price_htg"</a:t>
            </a:r>
            <a:r>
              <a:rPr>
                <a:latin typeface="Courier"/>
              </a:rPr>
              <a:t>].mean()</a:t>
            </a:r>
            <a:br/>
            <a:br/>
            <a:r>
              <a:rPr>
                <a:latin typeface="Courier"/>
              </a:rPr>
              <a:t>balanced </a:t>
            </a:r>
            <a:r>
              <a:rPr>
                <a:solidFill>
                  <a:srgbClr val="666666"/>
                </a:solidFill>
                <a:latin typeface="Courier"/>
              </a:rPr>
              <a:t>=</a:t>
            </a:r>
            <a:r>
              <a:rPr>
                <a:latin typeface="Courier"/>
              </a:rPr>
              <a:t> nord[nord[</a:t>
            </a:r>
            <a:r>
              <a:rPr>
                <a:solidFill>
                  <a:srgbClr val="4070A0"/>
                </a:solidFill>
                <a:latin typeface="Courier"/>
              </a:rPr>
              <a:t>"market_id"</a:t>
            </a:r>
            <a:r>
              <a:rPr>
                <a:latin typeface="Courier"/>
              </a:rPr>
              <a:t>] </a:t>
            </a:r>
            <a:r>
              <a:rPr>
                <a:solidFill>
                  <a:srgbClr val="666666"/>
                </a:solidFill>
                <a:latin typeface="Courier"/>
              </a:rPr>
              <a:t>!=</a:t>
            </a:r>
            <a:r>
              <a:rPr>
                <a:latin typeface="Courier"/>
              </a:rPr>
              <a:t> </a:t>
            </a:r>
            <a:r>
              <a:rPr>
                <a:solidFill>
                  <a:srgbClr val="4070A0"/>
                </a:solidFill>
                <a:latin typeface="Courier"/>
              </a:rPr>
              <a:t>"MK001"</a:t>
            </a:r>
            <a:r>
              <a:rPr>
                <a:latin typeface="Courier"/>
              </a:rPr>
              <a:t>].groupby(</a:t>
            </a:r>
            <a:r>
              <a:rPr>
                <a:solidFill>
                  <a:srgbClr val="4070A0"/>
                </a:solidFill>
                <a:latin typeface="Courier"/>
              </a:rPr>
              <a:t>"period"</a:t>
            </a:r>
            <a:r>
              <a:rPr>
                <a:latin typeface="Courier"/>
              </a:rPr>
              <a:t>)[</a:t>
            </a:r>
            <a:r>
              <a:rPr>
                <a:solidFill>
                  <a:srgbClr val="4070A0"/>
                </a:solidFill>
                <a:latin typeface="Courier"/>
              </a:rPr>
              <a:t>"price_htg"</a:t>
            </a:r>
            <a:r>
              <a:rPr>
                <a:latin typeface="Courier"/>
              </a:rPr>
              <a:t>].mean()</a:t>
            </a:r>
            <a:br/>
            <a:r>
              <a:rPr>
                <a:solidFill>
                  <a:srgbClr val="008000"/>
                </a:solidFill>
                <a:latin typeface="Courier"/>
              </a:rPr>
              <a:t>print</a:t>
            </a:r>
            <a:r>
              <a:rPr>
                <a:latin typeface="Courier"/>
              </a:rPr>
              <a:t>(pd.DataFrame({</a:t>
            </a:r>
            <a:r>
              <a:rPr>
                <a:solidFill>
                  <a:srgbClr val="4070A0"/>
                </a:solidFill>
                <a:latin typeface="Courier"/>
              </a:rPr>
              <a:t>"reported"</a:t>
            </a:r>
            <a:r>
              <a:rPr>
                <a:latin typeface="Courier"/>
              </a:rPr>
              <a:t>: reported, </a:t>
            </a:r>
            <a:r>
              <a:rPr>
                <a:solidFill>
                  <a:srgbClr val="4070A0"/>
                </a:solidFill>
                <a:latin typeface="Courier"/>
              </a:rPr>
              <a:t>"balanced"</a:t>
            </a:r>
            <a:r>
              <a:rPr>
                <a:latin typeface="Courier"/>
              </a:rPr>
              <a:t>: balanced}).</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latin typeface="Courier"/>
              </a:rPr>
              <a:t>      .loc[</a:t>
            </a:r>
            <a:r>
              <a:rPr>
                <a:solidFill>
                  <a:srgbClr val="4070A0"/>
                </a:solidFill>
                <a:latin typeface="Courier"/>
              </a:rPr>
              <a:t>"2024-04"</a:t>
            </a:r>
            <a:r>
              <a:rPr>
                <a:latin typeface="Courier"/>
              </a:rPr>
              <a:t>:</a:t>
            </a:r>
            <a:r>
              <a:rPr>
                <a:solidFill>
                  <a:srgbClr val="4070A0"/>
                </a:solidFill>
                <a:latin typeface="Courier"/>
              </a:rPr>
              <a:t>"2024-10"</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panel that changed composition — In R</a:t>
            </a:r>
          </a:p>
        </p:txBody>
      </p:sp>
      <p:sp>
        <p:nvSpPr>
          <p:cNvPr id="3" name="Content Placeholder 2"/>
          <p:cNvSpPr>
            <a:spLocks noGrp="1"/>
          </p:cNvSpPr>
          <p:nvPr>
            <p:ph idx="1"/>
          </p:nvPr>
        </p:nvSpPr>
        <p:spPr/>
        <p:txBody>
          <a:bodyPr/>
          <a:lstStyle/>
          <a:p>
            <a:pPr lvl="0" indent="0">
              <a:buNone/>
            </a:pPr>
            <a:r>
              <a:rPr>
                <a:latin typeface="Courier"/>
              </a:rPr>
              <a:t>prices </a:t>
            </a:r>
            <a:r>
              <a:rPr>
                <a:solidFill>
                  <a:srgbClr val="4070A0"/>
                </a:solidFill>
                <a:latin typeface="Courier"/>
              </a:rPr>
              <a:t>|&gt;</a:t>
            </a:r>
            <a:br/>
            <a:r>
              <a:rPr>
                <a:latin typeface="Courier"/>
              </a:rPr>
              <a:t>  </a:t>
            </a:r>
            <a:r>
              <a:rPr>
                <a:solidFill>
                  <a:srgbClr val="06287E"/>
                </a:solidFill>
                <a:latin typeface="Courier"/>
              </a:rPr>
              <a:t>filter</a:t>
            </a:r>
            <a:r>
              <a:rPr>
                <a:latin typeface="Courier"/>
              </a:rPr>
              <a:t>(commodity </a:t>
            </a:r>
            <a:r>
              <a:rPr>
                <a:solidFill>
                  <a:srgbClr val="4070A0"/>
                </a:solidFill>
                <a:latin typeface="Courier"/>
              </a:rPr>
              <a:t>==</a:t>
            </a:r>
            <a:r>
              <a:rPr>
                <a:latin typeface="Courier"/>
              </a:rPr>
              <a:t> </a:t>
            </a:r>
            <a:r>
              <a:rPr>
                <a:solidFill>
                  <a:srgbClr val="4070A0"/>
                </a:solidFill>
                <a:latin typeface="Courier"/>
              </a:rPr>
              <a:t>"maize"</a:t>
            </a:r>
            <a:r>
              <a:rPr>
                <a:latin typeface="Courier"/>
              </a:rPr>
              <a:t>, district </a:t>
            </a:r>
            <a:r>
              <a:rPr>
                <a:solidFill>
                  <a:srgbClr val="4070A0"/>
                </a:solidFill>
                <a:latin typeface="Courier"/>
              </a:rPr>
              <a:t>==</a:t>
            </a:r>
            <a:r>
              <a:rPr>
                <a:latin typeface="Courier"/>
              </a:rPr>
              <a:t> </a:t>
            </a:r>
            <a:r>
              <a:rPr>
                <a:solidFill>
                  <a:srgbClr val="4070A0"/>
                </a:solidFill>
                <a:latin typeface="Courier"/>
              </a:rPr>
              <a:t>"Nord-Ouest"</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reported =</a:t>
            </a:r>
            <a:r>
              <a:rPr>
                <a:latin typeface="Courier"/>
              </a:rPr>
              <a:t> </a:t>
            </a:r>
            <a:r>
              <a:rPr>
                <a:solidFill>
                  <a:srgbClr val="06287E"/>
                </a:solidFill>
                <a:latin typeface="Courier"/>
              </a:rPr>
              <a:t>mean</a:t>
            </a:r>
            <a:r>
              <a:rPr>
                <a:latin typeface="Courier"/>
              </a:rPr>
              <a:t>(price_htg), </a:t>
            </a:r>
            <a:r>
              <a:rPr>
                <a:solidFill>
                  <a:srgbClr val="7D9029"/>
                </a:solidFill>
                <a:latin typeface="Courier"/>
              </a:rPr>
              <a:t>.by =</a:t>
            </a:r>
            <a:r>
              <a:rPr>
                <a:latin typeface="Courier"/>
              </a:rPr>
              <a:t> period)</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panel that changed composition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Month</a:t>
                      </a:r>
                    </a:p>
                  </a:txBody>
                  <a:tcPr/>
                </a:tc>
                <a:tc>
                  <a:txBody>
                    <a:bodyPr/>
                    <a:lstStyle/>
                    <a:p>
                      <a:pPr lvl="0" indent="0" marL="0">
                        <a:buNone/>
                      </a:pPr>
                      <a:r>
                        <a:rPr/>
                        <a:t>Whoever reported</a:t>
                      </a:r>
                    </a:p>
                  </a:txBody>
                  <a:tcPr/>
                </a:tc>
                <a:tc>
                  <a:txBody>
                    <a:bodyPr/>
                    <a:lstStyle/>
                    <a:p>
                      <a:pPr lvl="0" indent="0" marL="0">
                        <a:buNone/>
                      </a:pPr>
                      <a:r>
                        <a:rPr/>
                        <a:t>The two that reported every month</a:t>
                      </a:r>
                    </a:p>
                  </a:txBody>
                  <a:tcPr/>
                </a:tc>
              </a:tr>
              <a:tr h="0">
                <a:tc>
                  <a:txBody>
                    <a:bodyPr/>
                    <a:lstStyle/>
                    <a:p>
                      <a:pPr lvl="0" indent="0" marL="0">
                        <a:buNone/>
                      </a:pPr>
                      <a:r>
                        <a:rPr/>
                        <a:t>May 2024</a:t>
                      </a:r>
                    </a:p>
                  </a:txBody>
                </a:tc>
                <a:tc>
                  <a:txBody>
                    <a:bodyPr/>
                    <a:lstStyle/>
                    <a:p>
                      <a:pPr lvl="0" indent="0" marL="0">
                        <a:buNone/>
                      </a:pPr>
                      <a:r>
                        <a:rPr/>
                        <a:t>147.0</a:t>
                      </a:r>
                    </a:p>
                  </a:txBody>
                </a:tc>
                <a:tc>
                  <a:txBody>
                    <a:bodyPr/>
                    <a:lstStyle/>
                    <a:p>
                      <a:pPr lvl="0" indent="0" marL="0">
                        <a:buNone/>
                      </a:pPr>
                      <a:r>
                        <a:rPr/>
                        <a:t>123.2</a:t>
                      </a:r>
                    </a:p>
                  </a:txBody>
                </a:tc>
              </a:tr>
              <a:tr h="0">
                <a:tc>
                  <a:txBody>
                    <a:bodyPr/>
                    <a:lstStyle/>
                    <a:p>
                      <a:pPr lvl="0" indent="0" marL="0">
                        <a:buNone/>
                      </a:pPr>
                      <a:r>
                        <a:rPr/>
                        <a:t>June 2024</a:t>
                      </a:r>
                    </a:p>
                  </a:txBody>
                </a:tc>
                <a:tc>
                  <a:txBody>
                    <a:bodyPr/>
                    <a:lstStyle/>
                    <a:p>
                      <a:pPr lvl="0" indent="0" marL="0">
                        <a:buNone/>
                      </a:pPr>
                      <a:r>
                        <a:rPr/>
                        <a:t>172.1</a:t>
                      </a:r>
                    </a:p>
                  </a:txBody>
                </a:tc>
                <a:tc>
                  <a:txBody>
                    <a:bodyPr/>
                    <a:lstStyle/>
                    <a:p>
                      <a:pPr lvl="0" indent="0" marL="0">
                        <a:buNone/>
                      </a:pPr>
                      <a:r>
                        <a:rPr/>
                        <a:t>172.1</a:t>
                      </a:r>
                    </a:p>
                  </a:txBody>
                </a:tc>
              </a:tr>
              <a:tr h="0">
                <a:tc>
                  <a:txBody>
                    <a:bodyPr/>
                    <a:lstStyle/>
                    <a:p>
                      <a:pPr lvl="0" indent="0" marL="0">
                        <a:buNone/>
                      </a:pPr>
                      <a:r>
                        <a:rPr b="1"/>
                        <a:t>May to June</a:t>
                      </a:r>
                    </a:p>
                  </a:txBody>
                </a:tc>
                <a:tc>
                  <a:txBody>
                    <a:bodyPr/>
                    <a:lstStyle/>
                    <a:p>
                      <a:pPr lvl="0" indent="0" marL="0">
                        <a:buNone/>
                      </a:pPr>
                      <a:r>
                        <a:rPr b="1"/>
                        <a:t>+17%</a:t>
                      </a:r>
                    </a:p>
                  </a:txBody>
                </a:tc>
                <a:tc>
                  <a:txBody>
                    <a:bodyPr/>
                    <a:lstStyle/>
                    <a:p>
                      <a:pPr lvl="0" indent="0" marL="0">
                        <a:buNone/>
                      </a:pPr>
                      <a:r>
                        <a:rPr b="1"/>
                        <a:t>+40%</a:t>
                      </a:r>
                    </a:p>
                  </a:txBody>
                </a:tc>
              </a:tr>
            </a:tbl>
          </a:graphicData>
        </a:graphic>
      </p:graphicFrame>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panel that changed composition</a:t>
            </a:r>
          </a:p>
        </p:txBody>
      </p:sp>
      <p:sp>
        <p:nvSpPr>
          <p:cNvPr id="3" name="Content Placeholder 2"/>
          <p:cNvSpPr>
            <a:spLocks noGrp="1"/>
          </p:cNvSpPr>
          <p:nvPr>
            <p:ph idx="1"/>
          </p:nvPr>
        </p:nvSpPr>
        <p:spPr/>
        <p:txBody>
          <a:bodyPr/>
          <a:lstStyle/>
          <a:p>
            <a:pPr lvl="0"/>
            <a:r>
              <a:rPr/>
              <a:t>The reported series understates the lean-season rise by more than half — and every number in it is a correct mean of…</a:t>
            </a:r>
          </a:p>
          <a:p>
            <a:pPr lvl="0"/>
            <a:r>
              <a:rPr/>
              <a:t>Use a balanced panel — only the markets present in every month you are comparing — or chain month-on-month changes…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series with its panel — Example</a:t>
            </a:r>
          </a:p>
        </p:txBody>
      </p:sp>
      <p:sp>
        <p:nvSpPr>
          <p:cNvPr id="3" name="Content Placeholder 2"/>
          <p:cNvSpPr>
            <a:spLocks noGrp="1"/>
          </p:cNvSpPr>
          <p:nvPr>
            <p:ph idx="1"/>
          </p:nvPr>
        </p:nvSpPr>
        <p:spPr/>
        <p:txBody>
          <a:bodyPr/>
          <a:lstStyle/>
          <a:p>
            <a:pPr lvl="0" indent="0">
              <a:buNone/>
            </a:pPr>
            <a:r>
              <a:rPr>
                <a:latin typeface="Courier"/>
              </a:rPr>
              <a:t>Maize price, gourdes per kg, median across markets
  2023 harvest (Dec)        75      2024 harvest (Dec)       81
  2023 lean peak (Jul)     130      2024 lean peak (Jul)    159
  Seasonal swing          +74%      Seasonal swing         +96%
  Year on year at the lean peak: +22%
  Balanced panel of 10 markets throughout. MK001 (Nord-Ouest) did not
  report June to September 2024 and is excluded from all periods; MK005
  records maize by the marmite and is excluded from maize.
  8 dollar-denominated entries converted at 132 HTG; 13 single-quote
  observations retained and flagged.</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A price says what food cost.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https://data-analysis.cassion.dev/courses/food-security-ipc/fs-05-price-series-and-seasonality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calendar is bigger than the programme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Median maize is 75 gourdes at the December harvest and 130 at the July peak. Compare two survey rounds taken at different points in that cycle and you have measured the calendar — and one district’s panel changed composition exactly when it mattered.</vt:lpwstr>
  </property>
</Properties>
</file>