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day’s casual labour bought 4.82 kg of maize at the 2023 harvest and 2.48 kg at the 2024 lean peak. A goat bought 69.4 kg and then 26.7. Neither the wage series nor the goat series shows that, because it is a ratio.</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Maize at 159 gourdes a kilogram tells you nothing about whether anyone can buy it. That question needs the other side of the transaction: what the household has to sell, or to earn, in order to buy. Terms of trade are that ratio, expressed in the units the household thinks in.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daily wage rose 10% over two years, from 361 to 396 gourdes. Read on its own, that is stability, perhaps mild improvement. A day’s work bought 4.82 kg of maize at the 2023 harvest and 2.48 kg at the 2024 lean peak — a 49% fall in purchasing power while the wage went up.</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single most useful ratio in a food security analysis of a labour-dependent population, and it takes two columns and a division.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Worse, because the goat price moves the wrong way. Livestock prices </a:t>
            </a:r>
            <a:r>
              <a:rPr i="1"/>
              <a:t>fall</a:t>
            </a:r>
            <a:r>
              <a:rPr/>
              <a:t> during the lean season: everyone is selling at once, the animals are in poor condition, and buyers know both. So a pastoral or agro-pastoral household faces rising cereal prices and falling livestock prices at the same moment.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goat price fell 18%. The goat’s purchasing power fell 62%. A herder who sold one goat for 69 kg of maize in December 2023 needed to sell two and a half goats for the same maize at the 2024 peak — which is exactly the mechanism by which a herd disappears in one bad year. Neither series shows that. The maize series shows a price rise; the goat series shows a modest price fall; only the ratio shows a collapse.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Compute the ratio that matches the livelihood you are analysing. A wage-to- cereal figure describes nothing about a household living on remittances, and the survey’s </a:t>
            </a:r>
            <a:r>
              <a:rPr>
                <a:latin typeface="Courier"/>
              </a:rPr>
              <a:t>main_livelihood</a:t>
            </a:r>
            <a:r>
              <a:rPr/>
              <a:t> column is what tells you which ratio belongs to which group and how many people are in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Terms of trade are not a welfare measure. They say how much food a unit of income or of assets buys. They say nothing about how many units the household has, and a household with no goats is unaffected by a goat-to-maize collapse and may be worse off than one that has them. The denominator has to be the staple people actually eat. Rice is imported here and moves with the exchange rate rather than the harvest; maize is local and moves with the season. A terms-of-trade series built on rice would show a much flatter picture and would be describing a different household.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what turns a market table into an analysis. The ratio matters in proportion to how many households live on that side of it, and that number comes from the household survey rather than from the price file.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now have four household indicators and two market ratios, from two independent sources, all pointing at the same lean season. The last unit is what an IPC analysis does with them — and why the answer is a table rather than a formula.</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food-security-ipc/fs-06-terms-of-tra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goat that lost 62% of its value while its price fell 18%</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day’s casual labour bought 4.82 kg of maize at the 2023 harvest and 2.48 kg at the 2024 lean peak. A goat bought 69.4 kg and then 26.7. Neither the wage series nor the goat series shows that, because it is a ratio.</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price is a number about a market, not about a household</a:t>
            </a:r>
          </a:p>
          <a:p>
            <a:pPr lvl="0"/>
            <a:r>
              <a:rPr/>
              <a:t>What the wage series alone would have told you</a:t>
            </a:r>
          </a:p>
          <a:p>
            <a:pPr lvl="0"/>
            <a:r>
              <a:rPr/>
              <a:t>What the goat series alone would have told you</a:t>
            </a:r>
          </a:p>
          <a:p>
            <a:pPr lvl="0"/>
            <a:r>
              <a:rPr/>
              <a:t>The three ratios worth computing</a:t>
            </a:r>
          </a:p>
          <a:p>
            <a:pPr lvl="0"/>
            <a:r>
              <a:rPr/>
              <a:t>Two warnings</a:t>
            </a:r>
          </a:p>
          <a:p>
            <a:pPr lvl="0"/>
            <a:r>
              <a:rPr/>
              <a:t>Report the ratio, not just the prices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price is a number about a market, not about a household</a:t>
            </a:r>
          </a:p>
        </p:txBody>
      </p:sp>
      <p:sp>
        <p:nvSpPr>
          <p:cNvPr id="3" name="Content Placeholder 2"/>
          <p:cNvSpPr>
            <a:spLocks noGrp="1"/>
          </p:cNvSpPr>
          <p:nvPr>
            <p:ph idx="1"/>
          </p:nvPr>
        </p:nvSpPr>
        <p:spPr/>
        <p:txBody>
          <a:bodyPr/>
          <a:lstStyle/>
          <a:p>
            <a:pPr lvl="0"/>
            <a:r>
              <a:rPr/>
              <a:t>Terms of trade are that ratio — expressed in the units the household thinks in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price is a number about a market, not about a household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prices </a:t>
            </a:r>
            <a:r>
              <a:rPr>
                <a:solidFill>
                  <a:srgbClr val="666666"/>
                </a:solidFill>
                <a:latin typeface="Courier"/>
              </a:rPr>
              <a:t>=</a:t>
            </a:r>
            <a:r>
              <a:rPr>
                <a:latin typeface="Courier"/>
              </a:rPr>
              <a:t> pd.read_csv(</a:t>
            </a:r>
            <a:r>
              <a:rPr>
                <a:solidFill>
                  <a:srgbClr val="4070A0"/>
                </a:solidFill>
                <a:latin typeface="Courier"/>
              </a:rPr>
              <a:t>"market-prices-2024.v1.csv"</a:t>
            </a:r>
            <a:r>
              <a:rPr>
                <a:latin typeface="Courier"/>
              </a:rPr>
              <a:t>)</a:t>
            </a:r>
            <a:br/>
            <a:r>
              <a:rPr>
                <a:latin typeface="Courier"/>
              </a:rPr>
              <a:t>clean </a:t>
            </a:r>
            <a:r>
              <a:rPr>
                <a:solidFill>
                  <a:srgbClr val="666666"/>
                </a:solidFill>
                <a:latin typeface="Courier"/>
              </a:rPr>
              <a:t>=</a:t>
            </a:r>
            <a:r>
              <a:rPr>
                <a:latin typeface="Courier"/>
              </a:rPr>
              <a:t> prices[(prices[</a:t>
            </a:r>
            <a:r>
              <a:rPr>
                <a:solidFill>
                  <a:srgbClr val="4070A0"/>
                </a:solidFill>
                <a:latin typeface="Courier"/>
              </a:rPr>
              <a:t>"price_htg"</a:t>
            </a:r>
            <a:r>
              <a:rPr>
                <a:latin typeface="Courier"/>
              </a:rPr>
              <a:t>] </a:t>
            </a:r>
            <a:r>
              <a:rPr>
                <a:solidFill>
                  <a:srgbClr val="666666"/>
                </a:solidFill>
                <a:latin typeface="Courier"/>
              </a:rPr>
              <a:t>&gt;=</a:t>
            </a:r>
            <a:r>
              <a:rPr>
                <a:latin typeface="Courier"/>
              </a:rPr>
              <a:t> </a:t>
            </a:r>
            <a:r>
              <a:rPr>
                <a:solidFill>
                  <a:srgbClr val="40A070"/>
                </a:solidFill>
                <a:latin typeface="Courier"/>
              </a:rPr>
              <a:t>10</a:t>
            </a:r>
            <a:r>
              <a:rPr>
                <a:latin typeface="Courier"/>
              </a:rPr>
              <a:t>) </a:t>
            </a:r>
            <a:r>
              <a:rPr>
                <a:solidFill>
                  <a:srgbClr val="666666"/>
                </a:solidFill>
                <a:latin typeface="Courier"/>
              </a:rPr>
              <a:t>&amp;</a:t>
            </a:r>
            <a:br/>
            <a:r>
              <a:rPr>
                <a:latin typeface="Courier"/>
              </a:rPr>
              <a:t>               </a:t>
            </a:r>
            <a:r>
              <a:rPr>
                <a:solidFill>
                  <a:srgbClr val="666666"/>
                </a:solidFill>
                <a:latin typeface="Courier"/>
              </a:rPr>
              <a:t>~</a:t>
            </a:r>
            <a:r>
              <a:rPr>
                <a:latin typeface="Courier"/>
              </a:rPr>
              <a:t>((prices[</a:t>
            </a:r>
            <a:r>
              <a:rPr>
                <a:solidFill>
                  <a:srgbClr val="4070A0"/>
                </a:solidFill>
                <a:latin typeface="Courier"/>
              </a:rPr>
              <a:t>"commodity"</a:t>
            </a:r>
            <a:r>
              <a:rPr>
                <a:latin typeface="Courier"/>
              </a:rPr>
              <a:t>] </a:t>
            </a:r>
            <a:r>
              <a:rPr>
                <a:solidFill>
                  <a:srgbClr val="666666"/>
                </a:solidFill>
                <a:latin typeface="Courier"/>
              </a:rPr>
              <a:t>==</a:t>
            </a:r>
            <a:r>
              <a:rPr>
                <a:latin typeface="Courier"/>
              </a:rPr>
              <a:t> </a:t>
            </a:r>
            <a:r>
              <a:rPr>
                <a:solidFill>
                  <a:srgbClr val="4070A0"/>
                </a:solidFill>
                <a:latin typeface="Courier"/>
              </a:rPr>
              <a:t>"maize"</a:t>
            </a:r>
            <a:r>
              <a:rPr>
                <a:latin typeface="Courier"/>
              </a:rPr>
              <a:t>) </a:t>
            </a:r>
            <a:r>
              <a:rPr>
                <a:solidFill>
                  <a:srgbClr val="666666"/>
                </a:solidFill>
                <a:latin typeface="Courier"/>
              </a:rPr>
              <a:t>&amp;</a:t>
            </a:r>
            <a:br/>
            <a:r>
              <a:rPr>
                <a:latin typeface="Courier"/>
              </a:rPr>
              <a:t>                 (prices[</a:t>
            </a:r>
            <a:r>
              <a:rPr>
                <a:solidFill>
                  <a:srgbClr val="4070A0"/>
                </a:solidFill>
                <a:latin typeface="Courier"/>
              </a:rPr>
              <a:t>"market_id"</a:t>
            </a:r>
            <a:r>
              <a:rPr>
                <a:latin typeface="Courier"/>
              </a:rPr>
              <a:t>] </a:t>
            </a:r>
            <a:r>
              <a:rPr>
                <a:solidFill>
                  <a:srgbClr val="666666"/>
                </a:solidFill>
                <a:latin typeface="Courier"/>
              </a:rPr>
              <a:t>==</a:t>
            </a:r>
            <a:r>
              <a:rPr>
                <a:latin typeface="Courier"/>
              </a:rPr>
              <a:t> </a:t>
            </a:r>
            <a:r>
              <a:rPr>
                <a:solidFill>
                  <a:srgbClr val="4070A0"/>
                </a:solidFill>
                <a:latin typeface="Courier"/>
              </a:rPr>
              <a:t>"MK005"</a:t>
            </a:r>
            <a:r>
              <a:rPr>
                <a:latin typeface="Courier"/>
              </a:rPr>
              <a:t>))]</a:t>
            </a:r>
            <a:br/>
            <a:br/>
            <a:r>
              <a:rPr>
                <a:latin typeface="Courier"/>
              </a:rPr>
              <a:t>series </a:t>
            </a:r>
            <a:r>
              <a:rPr>
                <a:solidFill>
                  <a:srgbClr val="666666"/>
                </a:solidFill>
                <a:latin typeface="Courier"/>
              </a:rPr>
              <a:t>=</a:t>
            </a:r>
            <a:r>
              <a:rPr>
                <a:latin typeface="Courier"/>
              </a:rPr>
              <a:t> clean.pivot_table(index</a:t>
            </a:r>
            <a:r>
              <a:rPr>
                <a:solidFill>
                  <a:srgbClr val="666666"/>
                </a:solidFill>
                <a:latin typeface="Courier"/>
              </a:rPr>
              <a:t>=</a:t>
            </a:r>
            <a:r>
              <a:rPr>
                <a:solidFill>
                  <a:srgbClr val="4070A0"/>
                </a:solidFill>
                <a:latin typeface="Courier"/>
              </a:rPr>
              <a:t>"period"</a:t>
            </a:r>
            <a:r>
              <a:rPr>
                <a:latin typeface="Courier"/>
              </a:rPr>
              <a:t>, columns</a:t>
            </a:r>
            <a:r>
              <a:rPr>
                <a:solidFill>
                  <a:srgbClr val="666666"/>
                </a:solidFill>
                <a:latin typeface="Courier"/>
              </a:rPr>
              <a:t>=</a:t>
            </a:r>
            <a:r>
              <a:rPr>
                <a:solidFill>
                  <a:srgbClr val="4070A0"/>
                </a:solidFill>
                <a:latin typeface="Courier"/>
              </a:rPr>
              <a:t>"commodity"</a:t>
            </a:r>
            <a:r>
              <a:rPr>
                <a:latin typeface="Courier"/>
              </a:rPr>
              <a:t>,</a:t>
            </a:r>
            <a:br/>
            <a:r>
              <a:rPr>
                <a:latin typeface="Courier"/>
              </a:rPr>
              <a:t>                           values</a:t>
            </a:r>
            <a:r>
              <a:rPr>
                <a:solidFill>
                  <a:srgbClr val="666666"/>
                </a:solidFill>
                <a:latin typeface="Courier"/>
              </a:rPr>
              <a:t>=</a:t>
            </a:r>
            <a:r>
              <a:rPr>
                <a:solidFill>
                  <a:srgbClr val="4070A0"/>
                </a:solidFill>
                <a:latin typeface="Courier"/>
              </a:rPr>
              <a:t>"price_htg"</a:t>
            </a:r>
            <a:r>
              <a:rPr>
                <a:latin typeface="Courier"/>
              </a:rPr>
              <a:t>, aggfunc</a:t>
            </a:r>
            <a:r>
              <a:rPr>
                <a:solidFill>
                  <a:srgbClr val="666666"/>
                </a:solidFill>
                <a:latin typeface="Courier"/>
              </a:rPr>
              <a:t>=</a:t>
            </a:r>
            <a:r>
              <a:rPr>
                <a:solidFill>
                  <a:srgbClr val="4070A0"/>
                </a:solidFill>
                <a:latin typeface="Courier"/>
              </a:rPr>
              <a:t>"median"</a:t>
            </a:r>
            <a:r>
              <a:rPr>
                <a:latin typeface="Courier"/>
              </a:rPr>
              <a:t>)</a:t>
            </a:r>
            <a:br/>
            <a:br/>
            <a:r>
              <a:rPr>
                <a:latin typeface="Courier"/>
              </a:rPr>
              <a:t>series[</a:t>
            </a:r>
            <a:r>
              <a:rPr>
                <a:solidFill>
                  <a:srgbClr val="4070A0"/>
                </a:solidFill>
                <a:latin typeface="Courier"/>
              </a:rPr>
              <a:t>"wage_to_maize"</a:t>
            </a:r>
            <a:r>
              <a:rPr>
                <a:latin typeface="Courier"/>
              </a:rPr>
              <a:t>] </a:t>
            </a:r>
            <a:r>
              <a:rPr>
                <a:solidFill>
                  <a:srgbClr val="666666"/>
                </a:solidFill>
                <a:latin typeface="Courier"/>
              </a:rPr>
              <a:t>=</a:t>
            </a:r>
            <a:r>
              <a:rPr>
                <a:latin typeface="Courier"/>
              </a:rPr>
              <a:t> series[</a:t>
            </a:r>
            <a:r>
              <a:rPr>
                <a:solidFill>
                  <a:srgbClr val="4070A0"/>
                </a:solidFill>
                <a:latin typeface="Courier"/>
              </a:rPr>
              <a:t>"daily-wage-casual-labour"</a:t>
            </a:r>
            <a:r>
              <a:rPr>
                <a:latin typeface="Courier"/>
              </a:rPr>
              <a:t>] </a:t>
            </a:r>
            <a:r>
              <a:rPr>
                <a:solidFill>
                  <a:srgbClr val="666666"/>
                </a:solidFill>
                <a:latin typeface="Courier"/>
              </a:rPr>
              <a:t>/</a:t>
            </a:r>
            <a:r>
              <a:rPr>
                <a:latin typeface="Courier"/>
              </a:rPr>
              <a:t> series[</a:t>
            </a:r>
            <a:r>
              <a:rPr>
                <a:solidFill>
                  <a:srgbClr val="4070A0"/>
                </a:solidFill>
                <a:latin typeface="Courier"/>
              </a:rPr>
              <a:t>"maize"</a:t>
            </a:r>
            <a:r>
              <a:rPr>
                <a:latin typeface="Courier"/>
              </a:rPr>
              <a:t>]</a:t>
            </a:r>
            <a:br/>
            <a:r>
              <a:rPr>
                <a:latin typeface="Courier"/>
              </a:rPr>
              <a:t>series[</a:t>
            </a:r>
            <a:r>
              <a:rPr>
                <a:solidFill>
                  <a:srgbClr val="4070A0"/>
                </a:solidFill>
                <a:latin typeface="Courier"/>
              </a:rPr>
              <a:t>"goat_to_maize"</a:t>
            </a:r>
            <a:r>
              <a:rPr>
                <a:latin typeface="Courier"/>
              </a:rPr>
              <a:t>] </a:t>
            </a:r>
            <a:r>
              <a:rPr>
                <a:solidFill>
                  <a:srgbClr val="666666"/>
                </a:solidFill>
                <a:latin typeface="Courier"/>
              </a:rPr>
              <a:t>=</a:t>
            </a:r>
            <a:r>
              <a:rPr>
                <a:latin typeface="Courier"/>
              </a:rPr>
              <a:t> series[</a:t>
            </a:r>
            <a:r>
              <a:rPr>
                <a:solidFill>
                  <a:srgbClr val="4070A0"/>
                </a:solidFill>
                <a:latin typeface="Courier"/>
              </a:rPr>
              <a:t>"goat"</a:t>
            </a:r>
            <a:r>
              <a:rPr>
                <a:latin typeface="Courier"/>
              </a:rPr>
              <a:t>] </a:t>
            </a:r>
            <a:r>
              <a:rPr>
                <a:solidFill>
                  <a:srgbClr val="666666"/>
                </a:solidFill>
                <a:latin typeface="Courier"/>
              </a:rPr>
              <a:t>/</a:t>
            </a:r>
            <a:r>
              <a:rPr>
                <a:latin typeface="Courier"/>
              </a:rPr>
              <a:t> series[</a:t>
            </a:r>
            <a:r>
              <a:rPr>
                <a:solidFill>
                  <a:srgbClr val="4070A0"/>
                </a:solidFill>
                <a:latin typeface="Courier"/>
              </a:rPr>
              <a:t>"maize"</a:t>
            </a:r>
            <a:r>
              <a:rPr>
                <a:latin typeface="Courier"/>
              </a:rPr>
              <a:t>]</a:t>
            </a:r>
            <a:br/>
            <a:r>
              <a:rPr>
                <a:solidFill>
                  <a:srgbClr val="008000"/>
                </a:solidFill>
                <a:latin typeface="Courier"/>
              </a:rPr>
              <a:t>print</a:t>
            </a:r>
            <a:r>
              <a:rPr>
                <a:latin typeface="Courier"/>
              </a:rPr>
              <a:t>(series[[</a:t>
            </a:r>
            <a:r>
              <a:rPr>
                <a:solidFill>
                  <a:srgbClr val="4070A0"/>
                </a:solidFill>
                <a:latin typeface="Courier"/>
              </a:rPr>
              <a:t>"maize"</a:t>
            </a:r>
            <a:r>
              <a:rPr>
                <a:latin typeface="Courier"/>
              </a:rPr>
              <a:t>, </a:t>
            </a:r>
            <a:r>
              <a:rPr>
                <a:solidFill>
                  <a:srgbClr val="4070A0"/>
                </a:solidFill>
                <a:latin typeface="Courier"/>
              </a:rPr>
              <a:t>"daily-wage-casual-labour"</a:t>
            </a:r>
            <a:r>
              <a:rPr>
                <a:latin typeface="Courier"/>
              </a:rPr>
              <a:t>, </a:t>
            </a:r>
            <a:r>
              <a:rPr>
                <a:solidFill>
                  <a:srgbClr val="4070A0"/>
                </a:solidFill>
                <a:latin typeface="Courier"/>
              </a:rPr>
              <a:t>"goat"</a:t>
            </a:r>
            <a:r>
              <a:rPr>
                <a:latin typeface="Courier"/>
              </a:rPr>
              <a:t>,</a:t>
            </a:r>
            <a:br/>
            <a:r>
              <a:rPr>
                <a:latin typeface="Courier"/>
              </a:rPr>
              <a:t>              </a:t>
            </a:r>
            <a:r>
              <a:rPr>
                <a:solidFill>
                  <a:srgbClr val="4070A0"/>
                </a:solidFill>
                <a:latin typeface="Courier"/>
              </a:rPr>
              <a:t>"wage_to_maize"</a:t>
            </a:r>
            <a:r>
              <a:rPr>
                <a:latin typeface="Courier"/>
              </a:rPr>
              <a:t>, </a:t>
            </a:r>
            <a:r>
              <a:rPr>
                <a:solidFill>
                  <a:srgbClr val="4070A0"/>
                </a:solidFill>
                <a:latin typeface="Courier"/>
              </a:rPr>
              <a:t>"goat_to_maize"</a:t>
            </a:r>
            <a:r>
              <a:rPr>
                <a:latin typeface="Courier"/>
              </a:rPr>
              <a:t>]].</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price is a number about a market, not about a household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prices </a:t>
            </a:r>
            <a:r>
              <a:rPr>
                <a:solidFill>
                  <a:srgbClr val="4070A0"/>
                </a:solidFill>
                <a:latin typeface="Courier"/>
              </a:rPr>
              <a:t>|&gt;</a:t>
            </a:r>
            <a:br/>
            <a:r>
              <a:rPr>
                <a:latin typeface="Courier"/>
              </a:rPr>
              <a:t>  </a:t>
            </a:r>
            <a:r>
              <a:rPr>
                <a:solidFill>
                  <a:srgbClr val="06287E"/>
                </a:solidFill>
                <a:latin typeface="Courier"/>
              </a:rPr>
              <a:t>filter</a:t>
            </a:r>
            <a:r>
              <a:rPr>
                <a:latin typeface="Courier"/>
              </a:rPr>
              <a:t>(price_htg </a:t>
            </a:r>
            <a:r>
              <a:rPr>
                <a:solidFill>
                  <a:srgbClr val="4070A0"/>
                </a:solidFill>
                <a:latin typeface="Courier"/>
              </a:rPr>
              <a:t>&gt;=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a:t>
            </a:r>
            <a:r>
              <a:rPr>
                <a:solidFill>
                  <a:srgbClr val="4070A0"/>
                </a:solidFill>
                <a:latin typeface="Courier"/>
              </a:rPr>
              <a:t>&amp;</a:t>
            </a:r>
            <a:r>
              <a:rPr>
                <a:latin typeface="Courier"/>
              </a:rPr>
              <a:t> market_id </a:t>
            </a:r>
            <a:r>
              <a:rPr>
                <a:solidFill>
                  <a:srgbClr val="4070A0"/>
                </a:solidFill>
                <a:latin typeface="Courier"/>
              </a:rPr>
              <a:t>==</a:t>
            </a:r>
            <a:r>
              <a:rPr>
                <a:latin typeface="Courier"/>
              </a:rPr>
              <a:t> </a:t>
            </a:r>
            <a:r>
              <a:rPr>
                <a:solidFill>
                  <a:srgbClr val="4070A0"/>
                </a:solidFill>
                <a:latin typeface="Courier"/>
              </a:rPr>
              <a:t>"MK005"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price =</a:t>
            </a:r>
            <a:r>
              <a:rPr>
                <a:latin typeface="Courier"/>
              </a:rPr>
              <a:t> </a:t>
            </a:r>
            <a:r>
              <a:rPr>
                <a:solidFill>
                  <a:srgbClr val="06287E"/>
                </a:solidFill>
                <a:latin typeface="Courier"/>
              </a:rPr>
              <a:t>median</a:t>
            </a:r>
            <a:r>
              <a:rPr>
                <a:latin typeface="Courier"/>
              </a:rPr>
              <a:t>(price_htg), </a:t>
            </a:r>
            <a:r>
              <a:rPr>
                <a:solidFill>
                  <a:srgbClr val="7D9029"/>
                </a:solidFill>
                <a:latin typeface="Courier"/>
              </a:rPr>
              <a:t>.by =</a:t>
            </a:r>
            <a:r>
              <a:rPr>
                <a:latin typeface="Courier"/>
              </a:rPr>
              <a:t> </a:t>
            </a:r>
            <a:r>
              <a:rPr>
                <a:solidFill>
                  <a:srgbClr val="06287E"/>
                </a:solidFill>
                <a:latin typeface="Courier"/>
              </a:rPr>
              <a:t>c</a:t>
            </a:r>
            <a:r>
              <a:rPr>
                <a:latin typeface="Courier"/>
              </a:rPr>
              <a:t>(period, commodity))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commodity, </a:t>
            </a:r>
            <a:r>
              <a:rPr>
                <a:solidFill>
                  <a:srgbClr val="7D9029"/>
                </a:solidFill>
                <a:latin typeface="Courier"/>
              </a:rPr>
              <a:t>values_from =</a:t>
            </a:r>
            <a:r>
              <a:rPr>
                <a:latin typeface="Courier"/>
              </a:rPr>
              <a:t> price)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wage_to_maize =</a:t>
            </a:r>
            <a:r>
              <a:rPr>
                <a:latin typeface="Courier"/>
              </a:rPr>
              <a:t> </a:t>
            </a:r>
            <a:r>
              <a:rPr>
                <a:solidFill>
                  <a:srgbClr val="4070A0"/>
                </a:solidFill>
                <a:latin typeface="Courier"/>
              </a:rPr>
              <a:t>`</a:t>
            </a:r>
            <a:r>
              <a:rPr>
                <a:solidFill>
                  <a:srgbClr val="7D9029"/>
                </a:solidFill>
                <a:latin typeface="Courier"/>
              </a:rPr>
              <a:t>daily-wage-casual-labour</a:t>
            </a:r>
            <a:r>
              <a:rPr>
                <a:solidFill>
                  <a:srgbClr val="4070A0"/>
                </a:solidFill>
                <a:latin typeface="Courier"/>
              </a:rPr>
              <a:t>`</a:t>
            </a:r>
            <a:r>
              <a:rPr>
                <a:latin typeface="Courier"/>
              </a:rPr>
              <a:t> </a:t>
            </a:r>
            <a:r>
              <a:rPr>
                <a:solidFill>
                  <a:srgbClr val="4070A0"/>
                </a:solidFill>
                <a:latin typeface="Courier"/>
              </a:rPr>
              <a:t>/</a:t>
            </a:r>
            <a:r>
              <a:rPr>
                <a:latin typeface="Courier"/>
              </a:rPr>
              <a:t> maize,</a:t>
            </a:r>
            <a:br/>
            <a:r>
              <a:rPr>
                <a:latin typeface="Courier"/>
              </a:rPr>
              <a:t>         </a:t>
            </a:r>
            <a:r>
              <a:rPr>
                <a:solidFill>
                  <a:srgbClr val="7D9029"/>
                </a:solidFill>
                <a:latin typeface="Courier"/>
              </a:rPr>
              <a:t>goat_to_maize =</a:t>
            </a:r>
            <a:r>
              <a:rPr>
                <a:latin typeface="Courier"/>
              </a:rPr>
              <a:t> goat </a:t>
            </a:r>
            <a:r>
              <a:rPr>
                <a:solidFill>
                  <a:srgbClr val="4070A0"/>
                </a:solidFill>
                <a:latin typeface="Courier"/>
              </a:rPr>
              <a:t>/</a:t>
            </a:r>
            <a:r>
              <a:rPr>
                <a:latin typeface="Courier"/>
              </a:rPr>
              <a:t> maize)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price is a number about a market, not about a household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Month</a:t>
                      </a:r>
                    </a:p>
                  </a:txBody>
                  <a:tcPr/>
                </a:tc>
                <a:tc>
                  <a:txBody>
                    <a:bodyPr/>
                    <a:lstStyle/>
                    <a:p>
                      <a:pPr lvl="0" indent="0" marL="0">
                        <a:buNone/>
                      </a:pPr>
                      <a:r>
                        <a:rPr/>
                        <a:t>Maize</a:t>
                      </a:r>
                    </a:p>
                  </a:txBody>
                  <a:tcPr/>
                </a:tc>
                <a:tc>
                  <a:txBody>
                    <a:bodyPr/>
                    <a:lstStyle/>
                    <a:p>
                      <a:pPr lvl="0" indent="0" marL="0">
                        <a:buNone/>
                      </a:pPr>
                      <a:r>
                        <a:rPr/>
                        <a:t>Wage</a:t>
                      </a:r>
                    </a:p>
                  </a:txBody>
                  <a:tcPr/>
                </a:tc>
                <a:tc>
                  <a:txBody>
                    <a:bodyPr/>
                    <a:lstStyle/>
                    <a:p>
                      <a:pPr lvl="0" indent="0" marL="0">
                        <a:buNone/>
                      </a:pPr>
                      <a:r>
                        <a:rPr/>
                        <a:t>Goat</a:t>
                      </a:r>
                    </a:p>
                  </a:txBody>
                  <a:tcPr/>
                </a:tc>
                <a:tc>
                  <a:txBody>
                    <a:bodyPr/>
                    <a:lstStyle/>
                    <a:p>
                      <a:pPr lvl="0" indent="0" marL="0">
                        <a:buNone/>
                      </a:pPr>
                      <a:r>
                        <a:rPr b="1"/>
                        <a:t>Wage → kg maize</a:t>
                      </a:r>
                    </a:p>
                  </a:txBody>
                  <a:tcPr/>
                </a:tc>
                <a:tc>
                  <a:txBody>
                    <a:bodyPr/>
                    <a:lstStyle/>
                    <a:p>
                      <a:pPr lvl="0" indent="0" marL="0">
                        <a:buNone/>
                      </a:pPr>
                      <a:r>
                        <a:rPr b="1"/>
                        <a:t>Goat → kg maize</a:t>
                      </a:r>
                    </a:p>
                  </a:txBody>
                  <a:tcPr/>
                </a:tc>
              </a:tr>
              <a:tr h="0">
                <a:tc>
                  <a:txBody>
                    <a:bodyPr/>
                    <a:lstStyle/>
                    <a:p>
                      <a:pPr lvl="0" indent="0" marL="0">
                        <a:buNone/>
                      </a:pPr>
                      <a:r>
                        <a:rPr/>
                        <a:t>Dec 2023</a:t>
                      </a:r>
                    </a:p>
                  </a:txBody>
                </a:tc>
                <a:tc>
                  <a:txBody>
                    <a:bodyPr/>
                    <a:lstStyle/>
                    <a:p>
                      <a:pPr lvl="0" indent="0" marL="0">
                        <a:buNone/>
                      </a:pPr>
                      <a:r>
                        <a:rPr/>
                        <a:t>74.9</a:t>
                      </a:r>
                    </a:p>
                  </a:txBody>
                </a:tc>
                <a:tc>
                  <a:txBody>
                    <a:bodyPr/>
                    <a:lstStyle/>
                    <a:p>
                      <a:pPr lvl="0" indent="0" marL="0">
                        <a:buNone/>
                      </a:pPr>
                      <a:r>
                        <a:rPr/>
                        <a:t>361.3</a:t>
                      </a:r>
                    </a:p>
                  </a:txBody>
                </a:tc>
                <a:tc>
                  <a:txBody>
                    <a:bodyPr/>
                    <a:lstStyle/>
                    <a:p>
                      <a:pPr lvl="0" indent="0" marL="0">
                        <a:buNone/>
                      </a:pPr>
                      <a:r>
                        <a:rPr/>
                        <a:t>5,195</a:t>
                      </a:r>
                    </a:p>
                  </a:txBody>
                </a:tc>
                <a:tc>
                  <a:txBody>
                    <a:bodyPr/>
                    <a:lstStyle/>
                    <a:p>
                      <a:pPr lvl="0" indent="0" marL="0">
                        <a:buNone/>
                      </a:pPr>
                      <a:r>
                        <a:rPr b="1"/>
                        <a:t>4.82</a:t>
                      </a:r>
                    </a:p>
                  </a:txBody>
                </a:tc>
                <a:tc>
                  <a:txBody>
                    <a:bodyPr/>
                    <a:lstStyle/>
                    <a:p>
                      <a:pPr lvl="0" indent="0" marL="0">
                        <a:buNone/>
                      </a:pPr>
                      <a:r>
                        <a:rPr b="1"/>
                        <a:t>69.4</a:t>
                      </a:r>
                    </a:p>
                  </a:txBody>
                </a:tc>
              </a:tr>
              <a:tr h="0">
                <a:tc>
                  <a:txBody>
                    <a:bodyPr/>
                    <a:lstStyle/>
                    <a:p>
                      <a:pPr lvl="0" indent="0" marL="0">
                        <a:buNone/>
                      </a:pPr>
                      <a:r>
                        <a:rPr/>
                        <a:t>Jul 2023</a:t>
                      </a:r>
                    </a:p>
                  </a:txBody>
                </a:tc>
                <a:tc>
                  <a:txBody>
                    <a:bodyPr/>
                    <a:lstStyle/>
                    <a:p>
                      <a:pPr lvl="0" indent="0" marL="0">
                        <a:buNone/>
                      </a:pPr>
                      <a:r>
                        <a:rPr/>
                        <a:t>130.1</a:t>
                      </a:r>
                    </a:p>
                  </a:txBody>
                </a:tc>
                <a:tc>
                  <a:txBody>
                    <a:bodyPr/>
                    <a:lstStyle/>
                    <a:p>
                      <a:pPr lvl="0" indent="0" marL="0">
                        <a:buNone/>
                      </a:pPr>
                      <a:r>
                        <a:rPr/>
                        <a:t>368.9</a:t>
                      </a:r>
                    </a:p>
                  </a:txBody>
                </a:tc>
                <a:tc>
                  <a:txBody>
                    <a:bodyPr/>
                    <a:lstStyle/>
                    <a:p>
                      <a:pPr lvl="0" indent="0" marL="0">
                        <a:buNone/>
                      </a:pPr>
                      <a:r>
                        <a:rPr/>
                        <a:t>4,332</a:t>
                      </a:r>
                    </a:p>
                  </a:txBody>
                </a:tc>
                <a:tc>
                  <a:txBody>
                    <a:bodyPr/>
                    <a:lstStyle/>
                    <a:p>
                      <a:pPr lvl="0" indent="0" marL="0">
                        <a:buNone/>
                      </a:pPr>
                      <a:r>
                        <a:rPr/>
                        <a:t>2.84</a:t>
                      </a:r>
                    </a:p>
                  </a:txBody>
                </a:tc>
                <a:tc>
                  <a:txBody>
                    <a:bodyPr/>
                    <a:lstStyle/>
                    <a:p>
                      <a:pPr lvl="0" indent="0" marL="0">
                        <a:buNone/>
                      </a:pPr>
                      <a:r>
                        <a:rPr/>
                        <a:t>33.3</a:t>
                      </a:r>
                    </a:p>
                  </a:txBody>
                </a:tc>
              </a:tr>
              <a:tr h="0">
                <a:tc>
                  <a:txBody>
                    <a:bodyPr/>
                    <a:lstStyle/>
                    <a:p>
                      <a:pPr lvl="0" indent="0" marL="0">
                        <a:buNone/>
                      </a:pPr>
                      <a:r>
                        <a:rPr/>
                        <a:t>Dec 2024</a:t>
                      </a:r>
                    </a:p>
                  </a:txBody>
                </a:tc>
                <a:tc>
                  <a:txBody>
                    <a:bodyPr/>
                    <a:lstStyle/>
                    <a:p>
                      <a:pPr lvl="0" indent="0" marL="0">
                        <a:buNone/>
                      </a:pPr>
                      <a:r>
                        <a:rPr/>
                        <a:t>81.4</a:t>
                      </a:r>
                    </a:p>
                  </a:txBody>
                </a:tc>
                <a:tc>
                  <a:txBody>
                    <a:bodyPr/>
                    <a:lstStyle/>
                    <a:p>
                      <a:pPr lvl="0" indent="0" marL="0">
                        <a:buNone/>
                      </a:pPr>
                      <a:r>
                        <a:rPr/>
                        <a:t>388.5</a:t>
                      </a:r>
                    </a:p>
                  </a:txBody>
                </a:tc>
                <a:tc>
                  <a:txBody>
                    <a:bodyPr/>
                    <a:lstStyle/>
                    <a:p>
                      <a:pPr lvl="0" indent="0" marL="0">
                        <a:buNone/>
                      </a:pPr>
                      <a:r>
                        <a:rPr/>
                        <a:t>5,900</a:t>
                      </a:r>
                    </a:p>
                  </a:txBody>
                </a:tc>
                <a:tc>
                  <a:txBody>
                    <a:bodyPr/>
                    <a:lstStyle/>
                    <a:p>
                      <a:pPr lvl="0" indent="0" marL="0">
                        <a:buNone/>
                      </a:pPr>
                      <a:r>
                        <a:rPr/>
                        <a:t>4.77</a:t>
                      </a:r>
                    </a:p>
                  </a:txBody>
                </a:tc>
                <a:tc>
                  <a:txBody>
                    <a:bodyPr/>
                    <a:lstStyle/>
                    <a:p>
                      <a:pPr lvl="0" indent="0" marL="0">
                        <a:buNone/>
                      </a:pPr>
                      <a:r>
                        <a:rPr/>
                        <a:t>72.5</a:t>
                      </a:r>
                    </a:p>
                  </a:txBody>
                </a:tc>
              </a:tr>
              <a:tr h="0">
                <a:tc>
                  <a:txBody>
                    <a:bodyPr/>
                    <a:lstStyle/>
                    <a:p>
                      <a:pPr lvl="0" indent="0" marL="0">
                        <a:buNone/>
                      </a:pPr>
                      <a:r>
                        <a:rPr b="1"/>
                        <a:t>Jul 2024</a:t>
                      </a:r>
                    </a:p>
                  </a:txBody>
                </a:tc>
                <a:tc>
                  <a:txBody>
                    <a:bodyPr/>
                    <a:lstStyle/>
                    <a:p>
                      <a:pPr lvl="0" indent="0" marL="0">
                        <a:buNone/>
                      </a:pPr>
                      <a:r>
                        <a:rPr/>
                        <a:t>159.3</a:t>
                      </a:r>
                    </a:p>
                  </a:txBody>
                </a:tc>
                <a:tc>
                  <a:txBody>
                    <a:bodyPr/>
                    <a:lstStyle/>
                    <a:p>
                      <a:pPr lvl="0" indent="0" marL="0">
                        <a:buNone/>
                      </a:pPr>
                      <a:r>
                        <a:rPr/>
                        <a:t>395.6</a:t>
                      </a:r>
                    </a:p>
                  </a:txBody>
                </a:tc>
                <a:tc>
                  <a:txBody>
                    <a:bodyPr/>
                    <a:lstStyle/>
                    <a:p>
                      <a:pPr lvl="0" indent="0" marL="0">
                        <a:buNone/>
                      </a:pPr>
                      <a:r>
                        <a:rPr/>
                        <a:t>4,254</a:t>
                      </a:r>
                    </a:p>
                  </a:txBody>
                </a:tc>
                <a:tc>
                  <a:txBody>
                    <a:bodyPr/>
                    <a:lstStyle/>
                    <a:p>
                      <a:pPr lvl="0" indent="0" marL="0">
                        <a:buNone/>
                      </a:pPr>
                      <a:r>
                        <a:rPr b="1"/>
                        <a:t>2.48</a:t>
                      </a:r>
                    </a:p>
                  </a:txBody>
                </a:tc>
                <a:tc>
                  <a:txBody>
                    <a:bodyPr/>
                    <a:lstStyle/>
                    <a:p>
                      <a:pPr lvl="0" indent="0" marL="0">
                        <a:buNone/>
                      </a:pPr>
                      <a:r>
                        <a:rPr b="1"/>
                        <a:t>26.7</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wage series alone would have told you</a:t>
            </a:r>
          </a:p>
        </p:txBody>
      </p:sp>
      <p:sp>
        <p:nvSpPr>
          <p:cNvPr id="3" name="Content Placeholder 2"/>
          <p:cNvSpPr>
            <a:spLocks noGrp="1"/>
          </p:cNvSpPr>
          <p:nvPr>
            <p:ph idx="1"/>
          </p:nvPr>
        </p:nvSpPr>
        <p:spPr/>
        <p:txBody>
          <a:bodyPr/>
          <a:lstStyle/>
          <a:p>
            <a:pPr lvl="0"/>
            <a:r>
              <a:rPr/>
              <a:t>The daily wage rose 10% over two years — from 361 to 396 gourdes</a:t>
            </a:r>
          </a:p>
          <a:p>
            <a:pPr lvl="0"/>
            <a:r>
              <a:rPr/>
              <a:t>A day’s work bought 4.82 kg of maize at the 2023 harvest and 2.48 kg at the 2024 lean peak — a 49% fall in purchasing…</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wage series alone would have told you — In Python</a:t>
            </a:r>
          </a:p>
        </p:txBody>
      </p:sp>
      <p:sp>
        <p:nvSpPr>
          <p:cNvPr id="3" name="Content Placeholder 2"/>
          <p:cNvSpPr>
            <a:spLocks noGrp="1"/>
          </p:cNvSpPr>
          <p:nvPr>
            <p:ph idx="1"/>
          </p:nvPr>
        </p:nvSpPr>
        <p:spPr/>
        <p:txBody>
          <a:bodyPr/>
          <a:lstStyle/>
          <a:p>
            <a:pPr lvl="0" indent="0">
              <a:buNone/>
            </a:pPr>
            <a:r>
              <a:rPr>
                <a:latin typeface="Courier"/>
              </a:rPr>
              <a:t>wage </a:t>
            </a:r>
            <a:r>
              <a:rPr>
                <a:solidFill>
                  <a:srgbClr val="666666"/>
                </a:solidFill>
                <a:latin typeface="Courier"/>
              </a:rPr>
              <a:t>=</a:t>
            </a:r>
            <a:r>
              <a:rPr>
                <a:latin typeface="Courier"/>
              </a:rPr>
              <a:t> series[</a:t>
            </a:r>
            <a:r>
              <a:rPr>
                <a:solidFill>
                  <a:srgbClr val="4070A0"/>
                </a:solidFill>
                <a:latin typeface="Courier"/>
              </a:rPr>
              <a:t>"wage_to_maize"</a:t>
            </a:r>
            <a:r>
              <a:rPr>
                <a:latin typeface="Courier"/>
              </a:rPr>
              <a:t>]</a:t>
            </a:r>
            <a:br/>
            <a:r>
              <a:rPr>
                <a:solidFill>
                  <a:srgbClr val="008000"/>
                </a:solidFill>
                <a:latin typeface="Courier"/>
              </a:rPr>
              <a:t>print</a:t>
            </a:r>
            <a:r>
              <a:rPr>
                <a:latin typeface="Courier"/>
              </a:rPr>
              <a:t>(</a:t>
            </a:r>
            <a:r>
              <a:rPr>
                <a:solidFill>
                  <a:srgbClr val="BB6688"/>
                </a:solidFill>
                <a:latin typeface="Courier"/>
              </a:rPr>
              <a:t>f"wage rose </a:t>
            </a:r>
            <a:r>
              <a:rPr>
                <a:solidFill>
                  <a:srgbClr val="4070A0"/>
                </a:solidFill>
                <a:latin typeface="Courier"/>
              </a:rPr>
              <a:t>{</a:t>
            </a:r>
            <a:r>
              <a:rPr>
                <a:latin typeface="Courier"/>
              </a:rPr>
              <a:t>series[</a:t>
            </a:r>
            <a:r>
              <a:rPr>
                <a:solidFill>
                  <a:srgbClr val="4070A0"/>
                </a:solidFill>
                <a:latin typeface="Courier"/>
              </a:rPr>
              <a:t>'daily-wage-casual-labour'</a:t>
            </a:r>
            <a:r>
              <a:rPr>
                <a:latin typeface="Courier"/>
              </a:rPr>
              <a:t>][</a:t>
            </a:r>
            <a:r>
              <a:rPr>
                <a:solidFill>
                  <a:srgbClr val="4070A0"/>
                </a:solidFill>
                <a:latin typeface="Courier"/>
              </a:rPr>
              <a:t>'2024-07'</a:t>
            </a:r>
            <a:r>
              <a:rPr>
                <a:latin typeface="Courier"/>
              </a:rPr>
              <a:t>] </a:t>
            </a:r>
            <a:r>
              <a:rPr>
                <a:solidFill>
                  <a:srgbClr val="666666"/>
                </a:solidFill>
                <a:latin typeface="Courier"/>
              </a:rPr>
              <a:t>/</a:t>
            </a:r>
            <a:r>
              <a:rPr>
                <a:latin typeface="Courier"/>
              </a:rPr>
              <a:t> series[</a:t>
            </a:r>
            <a:r>
              <a:rPr>
                <a:solidFill>
                  <a:srgbClr val="4070A0"/>
                </a:solidFill>
                <a:latin typeface="Courier"/>
              </a:rPr>
              <a:t>'daily-wage-casual-labour'</a:t>
            </a:r>
            <a:r>
              <a:rPr>
                <a:latin typeface="Courier"/>
              </a:rPr>
              <a:t>][</a:t>
            </a:r>
            <a:r>
              <a:rPr>
                <a:solidFill>
                  <a:srgbClr val="4070A0"/>
                </a:solidFill>
                <a:latin typeface="Courier"/>
              </a:rPr>
              <a:t>'2023-12'</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f"purchasing power fell </a:t>
            </a:r>
            <a:r>
              <a:rPr>
                <a:solidFill>
                  <a:srgbClr val="4070A0"/>
                </a:solidFill>
                <a:latin typeface="Courier"/>
              </a:rPr>
              <a:t>{</a:t>
            </a:r>
            <a:r>
              <a:rPr>
                <a:latin typeface="Courier"/>
              </a:rPr>
              <a:t>wage[</a:t>
            </a:r>
            <a:r>
              <a:rPr>
                <a:solidFill>
                  <a:srgbClr val="4070A0"/>
                </a:solidFill>
                <a:latin typeface="Courier"/>
              </a:rPr>
              <a:t>'2024-07'</a:t>
            </a:r>
            <a:r>
              <a:rPr>
                <a:latin typeface="Courier"/>
              </a:rPr>
              <a:t>] </a:t>
            </a:r>
            <a:r>
              <a:rPr>
                <a:solidFill>
                  <a:srgbClr val="666666"/>
                </a:solidFill>
                <a:latin typeface="Courier"/>
              </a:rPr>
              <a:t>/</a:t>
            </a:r>
            <a:r>
              <a:rPr>
                <a:latin typeface="Courier"/>
              </a:rPr>
              <a:t> wage[</a:t>
            </a:r>
            <a:r>
              <a:rPr>
                <a:solidFill>
                  <a:srgbClr val="4070A0"/>
                </a:solidFill>
                <a:latin typeface="Courier"/>
              </a:rPr>
              <a:t>'2023-12'</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wage series alone would have told you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number goes up, the other goes down, and they are the same households.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wage series alone would have told you</a:t>
            </a:r>
          </a:p>
        </p:txBody>
      </p:sp>
      <p:sp>
        <p:nvSpPr>
          <p:cNvPr id="3" name="Content Placeholder 2"/>
          <p:cNvSpPr>
            <a:spLocks noGrp="1"/>
          </p:cNvSpPr>
          <p:nvPr>
            <p:ph idx="1"/>
          </p:nvPr>
        </p:nvSpPr>
        <p:spPr/>
        <p:txBody>
          <a:bodyPr/>
          <a:lstStyle/>
          <a:p>
            <a:pPr lvl="0"/>
            <a:r>
              <a:rPr/>
              <a:t>This is the single most useful ratio in a food security analysis of a labour-dependent population — and it takes two…</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goat series alone would have told you — In Python</a:t>
            </a:r>
          </a:p>
        </p:txBody>
      </p:sp>
      <p:sp>
        <p:nvSpPr>
          <p:cNvPr id="3" name="Content Placeholder 2"/>
          <p:cNvSpPr>
            <a:spLocks noGrp="1"/>
          </p:cNvSpPr>
          <p:nvPr>
            <p:ph idx="1"/>
          </p:nvPr>
        </p:nvSpPr>
        <p:spPr/>
        <p:txBody>
          <a:bodyPr/>
          <a:lstStyle/>
          <a:p>
            <a:pPr lvl="0" indent="0">
              <a:buNone/>
            </a:pPr>
            <a:r>
              <a:rPr>
                <a:latin typeface="Courier"/>
              </a:rPr>
              <a:t>goat </a:t>
            </a:r>
            <a:r>
              <a:rPr>
                <a:solidFill>
                  <a:srgbClr val="666666"/>
                </a:solidFill>
                <a:latin typeface="Courier"/>
              </a:rPr>
              <a:t>=</a:t>
            </a:r>
            <a:r>
              <a:rPr>
                <a:latin typeface="Courier"/>
              </a:rPr>
              <a:t> series[</a:t>
            </a:r>
            <a:r>
              <a:rPr>
                <a:solidFill>
                  <a:srgbClr val="4070A0"/>
                </a:solidFill>
                <a:latin typeface="Courier"/>
              </a:rPr>
              <a:t>"goat_to_maize"</a:t>
            </a:r>
            <a:r>
              <a:rPr>
                <a:latin typeface="Courier"/>
              </a:rPr>
              <a:t>]</a:t>
            </a:r>
            <a:br/>
            <a:r>
              <a:rPr>
                <a:solidFill>
                  <a:srgbClr val="008000"/>
                </a:solidFill>
                <a:latin typeface="Courier"/>
              </a:rPr>
              <a:t>print</a:t>
            </a:r>
            <a:r>
              <a:rPr>
                <a:latin typeface="Courier"/>
              </a:rPr>
              <a:t>(</a:t>
            </a:r>
            <a:r>
              <a:rPr>
                <a:solidFill>
                  <a:srgbClr val="BB6688"/>
                </a:solidFill>
                <a:latin typeface="Courier"/>
              </a:rPr>
              <a:t>f"goat price change: "</a:t>
            </a:r>
            <a:br/>
            <a:r>
              <a:rPr>
                <a:latin typeface="Courier"/>
              </a:rPr>
              <a:t>      </a:t>
            </a:r>
            <a:r>
              <a:rPr>
                <a:solidFill>
                  <a:srgbClr val="BB6688"/>
                </a:solidFill>
                <a:latin typeface="Courier"/>
              </a:rPr>
              <a:t>f"</a:t>
            </a:r>
            <a:r>
              <a:rPr>
                <a:solidFill>
                  <a:srgbClr val="4070A0"/>
                </a:solidFill>
                <a:latin typeface="Courier"/>
              </a:rPr>
              <a:t>{</a:t>
            </a:r>
            <a:r>
              <a:rPr>
                <a:latin typeface="Courier"/>
              </a:rPr>
              <a:t>series[</a:t>
            </a:r>
            <a:r>
              <a:rPr>
                <a:solidFill>
                  <a:srgbClr val="4070A0"/>
                </a:solidFill>
                <a:latin typeface="Courier"/>
              </a:rPr>
              <a:t>'goat'</a:t>
            </a:r>
            <a:r>
              <a:rPr>
                <a:latin typeface="Courier"/>
              </a:rPr>
              <a:t>][</a:t>
            </a:r>
            <a:r>
              <a:rPr>
                <a:solidFill>
                  <a:srgbClr val="4070A0"/>
                </a:solidFill>
                <a:latin typeface="Courier"/>
              </a:rPr>
              <a:t>'2024-07'</a:t>
            </a:r>
            <a:r>
              <a:rPr>
                <a:latin typeface="Courier"/>
              </a:rPr>
              <a:t>] </a:t>
            </a:r>
            <a:r>
              <a:rPr>
                <a:solidFill>
                  <a:srgbClr val="666666"/>
                </a:solidFill>
                <a:latin typeface="Courier"/>
              </a:rPr>
              <a:t>/</a:t>
            </a:r>
            <a:r>
              <a:rPr>
                <a:latin typeface="Courier"/>
              </a:rPr>
              <a:t> series[</a:t>
            </a:r>
            <a:r>
              <a:rPr>
                <a:solidFill>
                  <a:srgbClr val="4070A0"/>
                </a:solidFill>
                <a:latin typeface="Courier"/>
              </a:rPr>
              <a:t>'goat'</a:t>
            </a:r>
            <a:r>
              <a:rPr>
                <a:latin typeface="Courier"/>
              </a:rPr>
              <a:t>][</a:t>
            </a:r>
            <a:r>
              <a:rPr>
                <a:solidFill>
                  <a:srgbClr val="4070A0"/>
                </a:solidFill>
                <a:latin typeface="Courier"/>
              </a:rPr>
              <a:t>'2023-12'</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f"goat terms of trade: </a:t>
            </a:r>
            <a:r>
              <a:rPr>
                <a:solidFill>
                  <a:srgbClr val="4070A0"/>
                </a:solidFill>
                <a:latin typeface="Courier"/>
              </a:rPr>
              <a:t>{</a:t>
            </a:r>
            <a:r>
              <a:rPr>
                <a:latin typeface="Courier"/>
              </a:rPr>
              <a:t>goat[</a:t>
            </a:r>
            <a:r>
              <a:rPr>
                <a:solidFill>
                  <a:srgbClr val="4070A0"/>
                </a:solidFill>
                <a:latin typeface="Courier"/>
              </a:rPr>
              <a:t>'2024-07'</a:t>
            </a:r>
            <a:r>
              <a:rPr>
                <a:latin typeface="Courier"/>
              </a:rPr>
              <a:t>] </a:t>
            </a:r>
            <a:r>
              <a:rPr>
                <a:solidFill>
                  <a:srgbClr val="666666"/>
                </a:solidFill>
                <a:latin typeface="Courier"/>
              </a:rPr>
              <a:t>/</a:t>
            </a:r>
            <a:r>
              <a:rPr>
                <a:latin typeface="Courier"/>
              </a:rPr>
              <a:t> goat[</a:t>
            </a:r>
            <a:r>
              <a:rPr>
                <a:solidFill>
                  <a:srgbClr val="4070A0"/>
                </a:solidFill>
                <a:latin typeface="Courier"/>
              </a:rPr>
              <a:t>'2023-12'</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goat series alone would have told you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-18% and -62%. The second is the one the household experiences.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goat series alone would have told you</a:t>
            </a:r>
          </a:p>
        </p:txBody>
      </p:sp>
      <p:sp>
        <p:nvSpPr>
          <p:cNvPr id="3" name="Content Placeholder 2"/>
          <p:cNvSpPr>
            <a:spLocks noGrp="1"/>
          </p:cNvSpPr>
          <p:nvPr>
            <p:ph idx="1"/>
          </p:nvPr>
        </p:nvSpPr>
        <p:spPr/>
        <p:txBody>
          <a:bodyPr/>
          <a:lstStyle/>
          <a:p>
            <a:pPr lvl="0"/>
            <a:r>
              <a:rPr/>
              <a:t>The goat price fell 18%. The goat’s purchasing power fell 62% — A herder who sold one goat for 69 kg of maize in…</a:t>
            </a:r>
          </a:p>
          <a:p>
            <a:pPr lvl="0"/>
            <a:r>
              <a:rPr/>
              <a:t>Neither series shows that — The maize series shows a price rise; the goat series shows a modest price fall; only the…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ratios worth computing</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Ratio</a:t>
                      </a:r>
                    </a:p>
                  </a:txBody>
                  <a:tcPr/>
                </a:tc>
                <a:tc>
                  <a:txBody>
                    <a:bodyPr/>
                    <a:lstStyle/>
                    <a:p>
                      <a:pPr lvl="0" indent="0" marL="0">
                        <a:buNone/>
                      </a:pPr>
                      <a:r>
                        <a:rPr/>
                        <a:t>Whose access it describes</a:t>
                      </a:r>
                    </a:p>
                  </a:txBody>
                  <a:tcPr/>
                </a:tc>
                <a:tc>
                  <a:txBody>
                    <a:bodyPr/>
                    <a:lstStyle/>
                    <a:p>
                      <a:pPr lvl="0" indent="0" marL="0">
                        <a:buNone/>
                      </a:pPr>
                      <a:r>
                        <a:rPr/>
                        <a:t>Read it against</a:t>
                      </a:r>
                    </a:p>
                  </a:txBody>
                  <a:tcPr/>
                </a:tc>
              </a:tr>
              <a:tr h="0">
                <a:tc>
                  <a:txBody>
                    <a:bodyPr/>
                    <a:lstStyle/>
                    <a:p>
                      <a:pPr lvl="0" indent="0" marL="0">
                        <a:buNone/>
                      </a:pPr>
                      <a:r>
                        <a:rPr b="1"/>
                        <a:t>Wage to staple</a:t>
                      </a:r>
                    </a:p>
                  </a:txBody>
                </a:tc>
                <a:tc>
                  <a:txBody>
                    <a:bodyPr/>
                    <a:lstStyle/>
                    <a:p>
                      <a:pPr lvl="0" indent="0" marL="0">
                        <a:buNone/>
                      </a:pPr>
                      <a:r>
                        <a:rPr/>
                        <a:t>Casual labourers, 26.7% of these households</a:t>
                      </a:r>
                    </a:p>
                  </a:txBody>
                </a:tc>
                <a:tc>
                  <a:txBody>
                    <a:bodyPr/>
                    <a:lstStyle/>
                    <a:p>
                      <a:pPr lvl="0" indent="0" marL="0">
                        <a:buNone/>
                      </a:pPr>
                      <a:r>
                        <a:rPr/>
                        <a:t>Kilograms per day worked</a:t>
                      </a:r>
                    </a:p>
                  </a:txBody>
                </a:tc>
              </a:tr>
              <a:tr h="0">
                <a:tc>
                  <a:txBody>
                    <a:bodyPr/>
                    <a:lstStyle/>
                    <a:p>
                      <a:pPr lvl="0" indent="0" marL="0">
                        <a:buNone/>
                      </a:pPr>
                      <a:r>
                        <a:rPr b="1"/>
                        <a:t>Livestock to staple</a:t>
                      </a:r>
                    </a:p>
                  </a:txBody>
                </a:tc>
                <a:tc>
                  <a:txBody>
                    <a:bodyPr/>
                    <a:lstStyle/>
                    <a:p>
                      <a:pPr lvl="0" indent="0" marL="0">
                        <a:buNone/>
                      </a:pPr>
                      <a:r>
                        <a:rPr/>
                        <a:t>Livestock-dependent households, 7.8% here</a:t>
                      </a:r>
                    </a:p>
                  </a:txBody>
                </a:tc>
                <a:tc>
                  <a:txBody>
                    <a:bodyPr/>
                    <a:lstStyle/>
                    <a:p>
                      <a:pPr lvl="0" indent="0" marL="0">
                        <a:buNone/>
                      </a:pPr>
                      <a:r>
                        <a:rPr/>
                        <a:t>Kilograms per animal</a:t>
                      </a:r>
                    </a:p>
                  </a:txBody>
                </a:tc>
              </a:tr>
              <a:tr h="0">
                <a:tc>
                  <a:txBody>
                    <a:bodyPr/>
                    <a:lstStyle/>
                    <a:p>
                      <a:pPr lvl="0" indent="0" marL="0">
                        <a:buNone/>
                      </a:pPr>
                      <a:r>
                        <a:rPr b="1"/>
                        <a:t>Cash-crop to staple</a:t>
                      </a:r>
                    </a:p>
                  </a:txBody>
                </a:tc>
                <a:tc>
                  <a:txBody>
                    <a:bodyPr/>
                    <a:lstStyle/>
                    <a:p>
                      <a:pPr lvl="0" indent="0" marL="0">
                        <a:buNone/>
                      </a:pPr>
                      <a:r>
                        <a:rPr/>
                        <a:t>Farmers selling one crop and buying another, 29.5% subsistence here</a:t>
                      </a:r>
                    </a:p>
                  </a:txBody>
                </a:tc>
                <a:tc>
                  <a:txBody>
                    <a:bodyPr/>
                    <a:lstStyle/>
                    <a:p>
                      <a:pPr lvl="0" indent="0" marL="0">
                        <a:buNone/>
                      </a:pPr>
                      <a:r>
                        <a:rPr/>
                        <a:t>Kilograms per kilogram</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ratios worth computing — In Python</a:t>
            </a:r>
          </a:p>
        </p:txBody>
      </p:sp>
      <p:sp>
        <p:nvSpPr>
          <p:cNvPr id="3" name="Content Placeholder 2"/>
          <p:cNvSpPr>
            <a:spLocks noGrp="1"/>
          </p:cNvSpPr>
          <p:nvPr>
            <p:ph idx="1"/>
          </p:nvPr>
        </p:nvSpPr>
        <p:spPr/>
        <p:txBody>
          <a:bodyPr/>
          <a:lstStyle/>
          <a:p>
            <a:pPr lvl="0" indent="0">
              <a:buNone/>
            </a:pPr>
            <a:r>
              <a:rPr>
                <a:latin typeface="Courier"/>
              </a:rPr>
              <a:t>livelihoods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r>
              <a:rPr>
                <a:solidFill>
                  <a:srgbClr val="4070A0"/>
                </a:solidFill>
                <a:latin typeface="Courier"/>
              </a:rPr>
              <a:t>"main_livelihood"</a:t>
            </a:r>
            <a:r>
              <a:rPr>
                <a:latin typeface="Courier"/>
              </a:rPr>
              <a:t>]</a:t>
            </a:r>
            <a:br/>
            <a:r>
              <a:rPr>
                <a:solidFill>
                  <a:srgbClr val="008000"/>
                </a:solidFill>
                <a:latin typeface="Courier"/>
              </a:rPr>
              <a:t>print</a:t>
            </a:r>
            <a:r>
              <a:rPr>
                <a:latin typeface="Courier"/>
              </a:rPr>
              <a:t>(livelihoods.value_counts(normalize</a:t>
            </a:r>
            <a:r>
              <a:rPr>
                <a:solidFill>
                  <a:srgbClr val="666666"/>
                </a:solidFill>
                <a:latin typeface="Courier"/>
              </a:rPr>
              <a:t>=</a:t>
            </a:r>
            <a:r>
              <a:rPr>
                <a:solidFill>
                  <a:srgbClr val="19177C"/>
                </a:solidFill>
                <a:latin typeface="Courier"/>
              </a:rPr>
              <a:t>True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ratios worth computing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(main_livelihood)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4070A0"/>
                </a:solidFill>
                <a:latin typeface="Courier"/>
              </a:rPr>
              <a:t>|&gt;</a:t>
            </a:r>
            <a:r>
              <a:rPr>
                <a:latin typeface="Courier"/>
              </a:rPr>
              <a:t> </a:t>
            </a:r>
            <a:r>
              <a:rPr>
                <a:solidFill>
                  <a:srgbClr val="06287E"/>
                </a:solidFill>
                <a:latin typeface="Courier"/>
              </a:rPr>
              <a:t>arrange</a:t>
            </a:r>
            <a:r>
              <a:rPr>
                <a:latin typeface="Courier"/>
              </a:rPr>
              <a:t>(</a:t>
            </a:r>
            <a:r>
              <a:rPr>
                <a:solidFill>
                  <a:srgbClr val="4070A0"/>
                </a:solidFill>
                <a:latin typeface="Courier"/>
              </a:rPr>
              <a:t>-</a:t>
            </a:r>
            <a:r>
              <a:rPr>
                <a:latin typeface="Courier"/>
              </a:rPr>
              <a:t>share)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ratios worth computing</a:t>
            </a:r>
          </a:p>
        </p:txBody>
      </p:sp>
      <p:sp>
        <p:nvSpPr>
          <p:cNvPr id="3" name="Content Placeholder 2"/>
          <p:cNvSpPr>
            <a:spLocks noGrp="1"/>
          </p:cNvSpPr>
          <p:nvPr>
            <p:ph idx="1"/>
          </p:nvPr>
        </p:nvSpPr>
        <p:spPr/>
        <p:txBody>
          <a:bodyPr/>
          <a:lstStyle/>
          <a:p>
            <a:pPr lvl="0"/>
            <a:r>
              <a:rPr/>
              <a:t>Compute the ratio that matches the livelihood you are analysing — A wage-to- cereal figure describes nothing about 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warnings</a:t>
            </a:r>
          </a:p>
        </p:txBody>
      </p:sp>
      <p:sp>
        <p:nvSpPr>
          <p:cNvPr id="3" name="Content Placeholder 2"/>
          <p:cNvSpPr>
            <a:spLocks noGrp="1"/>
          </p:cNvSpPr>
          <p:nvPr>
            <p:ph idx="1"/>
          </p:nvPr>
        </p:nvSpPr>
        <p:spPr/>
        <p:txBody>
          <a:bodyPr/>
          <a:lstStyle/>
          <a:p>
            <a:pPr lvl="0"/>
            <a:r>
              <a:rPr/>
              <a:t>Terms of trade are not a welfare measure — They say how much food a unit of income or of assets buys</a:t>
            </a:r>
          </a:p>
          <a:p>
            <a:pPr lvl="0"/>
            <a:r>
              <a:rPr/>
              <a:t>The denominator has to be the staple people actually eat — Rice is imported here and moves with the exchange rate…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warnings — In Python</a:t>
            </a:r>
          </a:p>
        </p:txBody>
      </p:sp>
      <p:sp>
        <p:nvSpPr>
          <p:cNvPr id="3" name="Content Placeholder 2"/>
          <p:cNvSpPr>
            <a:spLocks noGrp="1"/>
          </p:cNvSpPr>
          <p:nvPr>
            <p:ph idx="1"/>
          </p:nvPr>
        </p:nvSpPr>
        <p:spPr/>
        <p:txBody>
          <a:bodyPr/>
          <a:lstStyle/>
          <a:p>
            <a:pPr lvl="0" indent="0">
              <a:buNone/>
            </a:pPr>
            <a:r>
              <a:rPr>
                <a:latin typeface="Courier"/>
              </a:rPr>
              <a:t>series[</a:t>
            </a:r>
            <a:r>
              <a:rPr>
                <a:solidFill>
                  <a:srgbClr val="4070A0"/>
                </a:solidFill>
                <a:latin typeface="Courier"/>
              </a:rPr>
              <a:t>"wage_to_rice"</a:t>
            </a:r>
            <a:r>
              <a:rPr>
                <a:latin typeface="Courier"/>
              </a:rPr>
              <a:t>] </a:t>
            </a:r>
            <a:r>
              <a:rPr>
                <a:solidFill>
                  <a:srgbClr val="666666"/>
                </a:solidFill>
                <a:latin typeface="Courier"/>
              </a:rPr>
              <a:t>=</a:t>
            </a:r>
            <a:r>
              <a:rPr>
                <a:latin typeface="Courier"/>
              </a:rPr>
              <a:t> (series[</a:t>
            </a:r>
            <a:r>
              <a:rPr>
                <a:solidFill>
                  <a:srgbClr val="4070A0"/>
                </a:solidFill>
                <a:latin typeface="Courier"/>
              </a:rPr>
              <a:t>"daily-wage-casual-labour"</a:t>
            </a:r>
            <a:r>
              <a:rPr>
                <a:latin typeface="Courier"/>
              </a:rPr>
              <a:t>]</a:t>
            </a:r>
            <a:br/>
            <a:r>
              <a:rPr>
                <a:latin typeface="Courier"/>
              </a:rPr>
              <a:t>                          </a:t>
            </a:r>
            <a:r>
              <a:rPr>
                <a:solidFill>
                  <a:srgbClr val="666666"/>
                </a:solidFill>
                <a:latin typeface="Courier"/>
              </a:rPr>
              <a:t>/</a:t>
            </a:r>
            <a:r>
              <a:rPr>
                <a:latin typeface="Courier"/>
              </a:rPr>
              <a:t> series[</a:t>
            </a:r>
            <a:r>
              <a:rPr>
                <a:solidFill>
                  <a:srgbClr val="4070A0"/>
                </a:solidFill>
                <a:latin typeface="Courier"/>
              </a:rPr>
              <a:t>"rice-imported"</a:t>
            </a:r>
            <a:r>
              <a:rPr>
                <a:latin typeface="Courier"/>
              </a:rPr>
              <a:t>])</a:t>
            </a:r>
            <a:br/>
            <a:r>
              <a:rPr>
                <a:solidFill>
                  <a:srgbClr val="008000"/>
                </a:solidFill>
                <a:latin typeface="Courier"/>
              </a:rPr>
              <a:t>print</a:t>
            </a:r>
            <a:r>
              <a:rPr>
                <a:latin typeface="Courier"/>
              </a:rPr>
              <a:t>(series[[</a:t>
            </a:r>
            <a:r>
              <a:rPr>
                <a:solidFill>
                  <a:srgbClr val="4070A0"/>
                </a:solidFill>
                <a:latin typeface="Courier"/>
              </a:rPr>
              <a:t>"wage_to_maize"</a:t>
            </a:r>
            <a:r>
              <a:rPr>
                <a:latin typeface="Courier"/>
              </a:rPr>
              <a:t>, </a:t>
            </a:r>
            <a:r>
              <a:rPr>
                <a:solidFill>
                  <a:srgbClr val="4070A0"/>
                </a:solidFill>
                <a:latin typeface="Courier"/>
              </a:rPr>
              <a:t>"wage_to_rice"</a:t>
            </a:r>
            <a:r>
              <a:rPr>
                <a:latin typeface="Courier"/>
              </a:rPr>
              <a:t>]].loc[</a:t>
            </a:r>
            <a:br/>
            <a:r>
              <a:rPr>
                <a:latin typeface="Courier"/>
              </a:rPr>
              <a:t>    [</a:t>
            </a:r>
            <a:r>
              <a:rPr>
                <a:solidFill>
                  <a:srgbClr val="4070A0"/>
                </a:solidFill>
                <a:latin typeface="Courier"/>
              </a:rPr>
              <a:t>"2023-12"</a:t>
            </a:r>
            <a:r>
              <a:rPr>
                <a:latin typeface="Courier"/>
              </a:rPr>
              <a:t>, </a:t>
            </a:r>
            <a:r>
              <a:rPr>
                <a:solidFill>
                  <a:srgbClr val="4070A0"/>
                </a:solidFill>
                <a:latin typeface="Courier"/>
              </a:rPr>
              <a:t>"2023-07"</a:t>
            </a:r>
            <a:r>
              <a:rPr>
                <a:latin typeface="Courier"/>
              </a:rPr>
              <a:t>, </a:t>
            </a:r>
            <a:r>
              <a:rPr>
                <a:solidFill>
                  <a:srgbClr val="4070A0"/>
                </a:solidFill>
                <a:latin typeface="Courier"/>
              </a:rPr>
              <a:t>"2024-12"</a:t>
            </a:r>
            <a:r>
              <a:rPr>
                <a:latin typeface="Courier"/>
              </a:rPr>
              <a:t>, </a:t>
            </a:r>
            <a:r>
              <a:rPr>
                <a:solidFill>
                  <a:srgbClr val="4070A0"/>
                </a:solidFill>
                <a:latin typeface="Courier"/>
              </a:rPr>
              <a:t>"2024-07"</a:t>
            </a:r>
            <a:r>
              <a:rPr>
                <a:latin typeface="Courier"/>
              </a:rPr>
              <a:t>]].</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warnings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staples, two stories. Say which one the population eats.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ratio, not just the prices — Example</a:t>
            </a:r>
          </a:p>
        </p:txBody>
      </p:sp>
      <p:sp>
        <p:nvSpPr>
          <p:cNvPr id="3" name="Content Placeholder 2"/>
          <p:cNvSpPr>
            <a:spLocks noGrp="1"/>
          </p:cNvSpPr>
          <p:nvPr>
            <p:ph idx="1"/>
          </p:nvPr>
        </p:nvSpPr>
        <p:spPr/>
        <p:txBody>
          <a:bodyPr/>
          <a:lstStyle/>
          <a:p>
            <a:pPr lvl="0" indent="0">
              <a:buNone/>
            </a:pPr>
            <a:r>
              <a:rPr>
                <a:latin typeface="Courier"/>
              </a:rPr>
              <a:t>Terms of trade, median across a balanced panel of 10 markets
                          Dec 2023   Jul 2024   Change
  Maize, HTG/kg               74.9      159.3    +113%
  Casual wage, HTG/day       361.3      395.6     +10%
  Goat, HTG/head           5,195.1    4,254.4     -18%
  Wage buys, kg maize          4.82       2.48     -49%
  Goat buys, kg maize          69.4       26.7     -62%
  Terms of trade are computed on maize, the local staple. On imported rice
  the wage ratio falls 29% over the same period rather than 49%. 34.5% of
  surveyed households depend on casual labour or livestock as their main
  livelihood; a further 29.5% on subsistence farming.</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ratio, not just the prices</a:t>
            </a:r>
          </a:p>
        </p:txBody>
      </p:sp>
      <p:sp>
        <p:nvSpPr>
          <p:cNvPr id="3" name="Content Placeholder 2"/>
          <p:cNvSpPr>
            <a:spLocks noGrp="1"/>
          </p:cNvSpPr>
          <p:nvPr>
            <p:ph idx="1"/>
          </p:nvPr>
        </p:nvSpPr>
        <p:spPr/>
        <p:txBody>
          <a:bodyPr/>
          <a:lstStyle/>
          <a:p>
            <a:pPr lvl="0"/>
            <a:r>
              <a:rPr/>
              <a:t>The last line is what turns a market table into an analysis — The ratio matters in proportion to how many households…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now have four household indicators and two market ratios, from two independent sources, all pointing at the same lean season.</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https://data-analysis.cassion.dev/courses/food-security-ipc/fs-06-terms-of-trade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goat that lost 62% of its value while its price fell 18%</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A day’s casual labour bought 4.82 kg of maize at the 2023 harvest and 2.48 kg at the 2024 lean peak. A goat bought 69.4 kg and then 26.7. Neither the wage series nor the goat series shows that, because it is a ratio.</vt:lpwstr>
  </property>
</Properties>
</file>