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journée de travail journalier achetait 4,82 kg de maïs à la récolte 2023 et 2,48 kg au pic de soudure 2024. Une chèvre en achetait 69,4 puis 26,7. Ni la série des salaires ni celle des caprins ne le montre, parce que c’est un rapport.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maïs à 159 gourdes le kilogramme ne dit rien de la capacité de quiconque à en acheter. Cette question exige l’autre côté de la transaction : ce que le ménage a à vendre, ou à gagner, pour acheter. Les termes de l’échange sont ce rapport, exprimé dans les unités dans lesquelles le ménage raisonne.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salaire journalier a augmenté de 10 % en deux ans, de 361 à 396 gourdes. Lu seul, c’est de la stabilité, peut-être une légère amélioration. Une journée de travail achetait 4,82 kg de maïs à la récolte 2023 et 2,48 kg au pic de soudure 2024 — une chute de 49 % du pouvoir d’achat pendant que le salaire montait.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rapport le plus utile d’une analyse de sécurité alimentaire portant sur une population dépendante du travail journalier, et il tient en deux colonnes et une division.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Pire, parce que le prix de la chèvre bouge dans le mauvais sens. Les prix du bétail </a:t>
            </a:r>
            <a:r>
              <a:rPr i="1"/>
              <a:t>baissent</a:t>
            </a:r>
            <a:r>
              <a:rPr/>
              <a:t> en saison de soudure : tout le monde vend en même temps, les animaux sont en mauvais état, et les acheteurs le savent. Un ménage pastoral ou agropastoral fait donc face à des céréales qui montent et à un bétail qui baisse au même moment.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prix de la chèvre a baissé de 18 %. Son pouvoir d’achat a baissé de 62 %. Un éleveur qui vendait une chèvre pour 69 kg de maïs en décembre 2023 devait en vendre deux et demie pour le même maïs au pic 2024 — c’est exactement le mécanisme par lequel un troupeau disparaît en une mauvaise année. Aucune des deux séries ne le montre. Celle du maïs montre une hausse de prix ; celle des caprins une baisse modeste ; seul le rapport montre un effondrement.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Calculez le rapport qui correspond au moyen d’existence analysé. Un chiffre salaire-céréale ne décrit rien d’un ménage vivant de transferts, et la colonne </a:t>
            </a:r>
            <a:r>
              <a:rPr>
                <a:latin typeface="Courier"/>
              </a:rPr>
              <a:t>main_livelihood</a:t>
            </a:r>
            <a:r>
              <a:rPr/>
              <a:t> de l’enquête est ce qui dit quel rapport revient à quel groupe et combien de personnes il représente.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termes de l’échange ne sont pas une mesure de bien-être. Ils disent combien de nourriture achète une unité de revenu ou d’actif. Ils ne disent rien du nombre d’unités dont dispose le ménage, et un ménage sans chèvres est indifférent à un effondrement chèvre-maïs tout en pouvant être plus mal loti qu’un ménage qui en a. Le dénominateur doit être la denrée que les gens mangent réellement. Le riz est importé ici et suit le taux de change plutôt que la récolte ; le maïs est local et suit la saison. Une série de termes de l’échange bâtie sur le riz montrerait un tableau bien plus plat et décrirait un autre ménage.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 qui transforme un tableau de marché en analyse. Le rapport compte à proportion du nombre de ménages qui vivent de ce côté-là, et ce nombre vient de l’enquête ménage et non du fichier de prix.</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maintenant de quatre indicateurs de ménage et de deux rapports de marché, issus de deux sources indépendantes, tous pointant vers la même saison de soudure. La dernière unité porte sur ce qu’une analyse IPC en fait — et sur pourquoi la réponse est un tableau et non une formule.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6-terms-of-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chèvre qui a perdu 62 % de sa valeur pendant que son prix baissait de 18 %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journée de travail journalier achetait 4,82 kg de maïs à la récolte 2023 et 2,48 kg au pic de soudure 2024. Une chèvre en achetait 69,4 puis 26,7. Ni la série des salaires ni celle des caprins ne le montre, parce que c’est un rapport.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prix est un nombre sur un marché, non sur un ménage</a:t>
            </a:r>
          </a:p>
          <a:p>
            <a:pPr lvl="0"/>
            <a:r>
              <a:rPr/>
              <a:t>Ce que la série des salaires aurait dit seule</a:t>
            </a:r>
          </a:p>
          <a:p>
            <a:pPr lvl="0"/>
            <a:r>
              <a:rPr/>
              <a:t>Ce que la série des caprins aurait dit seule</a:t>
            </a:r>
          </a:p>
          <a:p>
            <a:pPr lvl="0"/>
            <a:r>
              <a:rPr/>
              <a:t>Les trois rapports qui valent d’être calculés</a:t>
            </a:r>
          </a:p>
          <a:p>
            <a:pPr lvl="0"/>
            <a:r>
              <a:rPr/>
              <a:t>Deux mises en garde</a:t>
            </a:r>
          </a:p>
          <a:p>
            <a:pPr lvl="0"/>
            <a:r>
              <a:rPr/>
              <a:t>Rapportez le rapport, non les seuls prix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prix est un nombre sur un marché, non sur un ménage</a:t>
            </a:r>
          </a:p>
        </p:txBody>
      </p:sp>
      <p:sp>
        <p:nvSpPr>
          <p:cNvPr id="3" name="Content Placeholder 2"/>
          <p:cNvSpPr>
            <a:spLocks noGrp="1"/>
          </p:cNvSpPr>
          <p:nvPr>
            <p:ph idx="1"/>
          </p:nvPr>
        </p:nvSpPr>
        <p:spPr/>
        <p:txBody>
          <a:bodyPr/>
          <a:lstStyle/>
          <a:p>
            <a:pPr lvl="0"/>
            <a:r>
              <a:rPr/>
              <a:t>Les termes de l’échange sont ce rapport — exprimé dans les unités dans lesquelles le ménage raisonne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prix est un nombre sur un marché, non sur un ménage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latin typeface="Courier"/>
              </a:rPr>
              <a:t>clean </a:t>
            </a:r>
            <a:r>
              <a:rPr>
                <a:solidFill>
                  <a:srgbClr val="666666"/>
                </a:solidFill>
                <a:latin typeface="Courier"/>
              </a:rPr>
              <a:t>=</a:t>
            </a:r>
            <a:r>
              <a:rPr>
                <a:latin typeface="Courier"/>
              </a:rPr>
              <a:t> prices[(prices[</a:t>
            </a:r>
            <a:r>
              <a:rPr>
                <a:solidFill>
                  <a:srgbClr val="4070A0"/>
                </a:solidFill>
                <a:latin typeface="Courier"/>
              </a:rPr>
              <a:t>"price_htg"</a:t>
            </a:r>
            <a:r>
              <a:rPr>
                <a:latin typeface="Courier"/>
              </a:rPr>
              <a:t>] </a:t>
            </a:r>
            <a:r>
              <a:rPr>
                <a:solidFill>
                  <a:srgbClr val="666666"/>
                </a:solidFill>
                <a:latin typeface="Courier"/>
              </a:rPr>
              <a:t>&gt;=</a:t>
            </a:r>
            <a:r>
              <a:rPr>
                <a:latin typeface="Courier"/>
              </a:rPr>
              <a:t> </a:t>
            </a:r>
            <a:r>
              <a:rPr>
                <a:solidFill>
                  <a:srgbClr val="40A070"/>
                </a:solidFill>
                <a:latin typeface="Courier"/>
              </a:rPr>
              <a:t>10</a:t>
            </a:r>
            <a:r>
              <a:rPr>
                <a:latin typeface="Courier"/>
              </a:rPr>
              <a:t>) </a:t>
            </a:r>
            <a:r>
              <a:rPr>
                <a:solidFill>
                  <a:srgbClr val="666666"/>
                </a:solidFill>
                <a:latin typeface="Courier"/>
              </a:rPr>
              <a:t>&amp;</a:t>
            </a:r>
            <a:br/>
            <a:r>
              <a:rPr>
                <a:latin typeface="Courier"/>
              </a:rPr>
              <a:t>               </a:t>
            </a:r>
            <a:r>
              <a:rPr>
                <a:solidFill>
                  <a:srgbClr val="666666"/>
                </a:solidFill>
                <a:latin typeface="Courier"/>
              </a:rPr>
              <a:t>~</a:t>
            </a:r>
            <a:r>
              <a:rPr>
                <a:latin typeface="Courier"/>
              </a:rPr>
              <a:t>((prices[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 </a:t>
            </a:r>
            <a:r>
              <a:rPr>
                <a:solidFill>
                  <a:srgbClr val="666666"/>
                </a:solidFill>
                <a:latin typeface="Courier"/>
              </a:rPr>
              <a:t>&amp;</a:t>
            </a:r>
            <a:br/>
            <a:r>
              <a:rPr>
                <a:latin typeface="Courier"/>
              </a:rPr>
              <a:t>                 (prices[</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"MK005"</a:t>
            </a:r>
            <a:r>
              <a:rPr>
                <a:latin typeface="Courier"/>
              </a:rPr>
              <a:t>))]</a:t>
            </a:r>
            <a:br/>
            <a:br/>
            <a:r>
              <a:rPr>
                <a:latin typeface="Courier"/>
              </a:rPr>
              <a:t>series </a:t>
            </a:r>
            <a:r>
              <a:rPr>
                <a:solidFill>
                  <a:srgbClr val="666666"/>
                </a:solidFill>
                <a:latin typeface="Courier"/>
              </a:rPr>
              <a:t>=</a:t>
            </a:r>
            <a:r>
              <a:rPr>
                <a:latin typeface="Courier"/>
              </a:rPr>
              <a:t> clean.pivot_table(index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"commodity"</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"median"</a:t>
            </a:r>
            <a:r>
              <a:rPr>
                <a:latin typeface="Courier"/>
              </a:rPr>
              <a:t>)</a:t>
            </a:r>
            <a:br/>
            <a:br/>
            <a:r>
              <a:rPr>
                <a:latin typeface="Courier"/>
              </a:rPr>
              <a:t>series[</a:t>
            </a:r>
            <a:r>
              <a:rPr>
                <a:solidFill>
                  <a:srgbClr val="4070A0"/>
                </a:solidFill>
                <a:latin typeface="Courier"/>
              </a:rPr>
              <a:t>"wage_to_maize"</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 </a:t>
            </a:r>
            <a:r>
              <a:rPr>
                <a:solidFill>
                  <a:srgbClr val="666666"/>
                </a:solidFill>
                <a:latin typeface="Courier"/>
              </a:rPr>
              <a:t>/</a:t>
            </a:r>
            <a:r>
              <a:rPr>
                <a:latin typeface="Courier"/>
              </a:rPr>
              <a:t> series[</a:t>
            </a:r>
            <a:r>
              <a:rPr>
                <a:solidFill>
                  <a:srgbClr val="4070A0"/>
                </a:solidFill>
                <a:latin typeface="Courier"/>
              </a:rPr>
              <a:t>"maize"</a:t>
            </a:r>
            <a:r>
              <a:rPr>
                <a:latin typeface="Courier"/>
              </a:rPr>
              <a:t>]</a:t>
            </a:r>
            <a:br/>
            <a:r>
              <a:rPr>
                <a:latin typeface="Courier"/>
              </a:rPr>
              <a:t>series[</a:t>
            </a:r>
            <a:r>
              <a:rPr>
                <a:solidFill>
                  <a:srgbClr val="4070A0"/>
                </a:solidFill>
                <a:latin typeface="Courier"/>
              </a:rPr>
              <a:t>"goat_to_maize"</a:t>
            </a:r>
            <a:r>
              <a:rPr>
                <a:latin typeface="Courier"/>
              </a:rPr>
              <a:t>] </a:t>
            </a:r>
            <a:r>
              <a:rPr>
                <a:solidFill>
                  <a:srgbClr val="666666"/>
                </a:solidFill>
                <a:latin typeface="Courier"/>
              </a:rPr>
              <a:t>=</a:t>
            </a:r>
            <a:r>
              <a:rPr>
                <a:latin typeface="Courier"/>
              </a:rPr>
              <a:t> series[</a:t>
            </a:r>
            <a:r>
              <a:rPr>
                <a:solidFill>
                  <a:srgbClr val="4070A0"/>
                </a:solidFill>
                <a:latin typeface="Courier"/>
              </a:rPr>
              <a:t>"goat"</a:t>
            </a:r>
            <a:r>
              <a:rPr>
                <a:latin typeface="Courier"/>
              </a:rPr>
              <a:t>] </a:t>
            </a:r>
            <a:r>
              <a:rPr>
                <a:solidFill>
                  <a:srgbClr val="666666"/>
                </a:solidFill>
                <a:latin typeface="Courier"/>
              </a:rPr>
              <a:t>/</a:t>
            </a:r>
            <a:r>
              <a:rPr>
                <a:latin typeface="Courier"/>
              </a:rPr>
              <a:t> series[</a:t>
            </a:r>
            <a:r>
              <a:rPr>
                <a:solidFill>
                  <a:srgbClr val="4070A0"/>
                </a:solidFill>
                <a:latin typeface="Courier"/>
              </a:rPr>
              <a:t>"maize"</a:t>
            </a:r>
            <a:r>
              <a:rPr>
                <a:latin typeface="Courier"/>
              </a:rPr>
              <a:t>]</a:t>
            </a:r>
            <a:br/>
            <a:r>
              <a:rPr>
                <a:solidFill>
                  <a:srgbClr val="008000"/>
                </a:solidFill>
                <a:latin typeface="Courier"/>
              </a:rPr>
              <a:t>print</a:t>
            </a:r>
            <a:r>
              <a:rPr>
                <a:latin typeface="Courier"/>
              </a:rPr>
              <a:t>(series[[</a:t>
            </a:r>
            <a:r>
              <a:rPr>
                <a:solidFill>
                  <a:srgbClr val="4070A0"/>
                </a:solidFill>
                <a:latin typeface="Courier"/>
              </a:rPr>
              <a:t>"maize"</a:t>
            </a:r>
            <a:r>
              <a:rPr>
                <a:latin typeface="Courier"/>
              </a:rPr>
              <a:t>, </a:t>
            </a:r>
            <a:r>
              <a:rPr>
                <a:solidFill>
                  <a:srgbClr val="4070A0"/>
                </a:solidFill>
                <a:latin typeface="Courier"/>
              </a:rPr>
              <a:t>"daily-wage-casual-labour"</a:t>
            </a:r>
            <a:r>
              <a:rPr>
                <a:latin typeface="Courier"/>
              </a:rPr>
              <a:t>, </a:t>
            </a:r>
            <a:r>
              <a:rPr>
                <a:solidFill>
                  <a:srgbClr val="4070A0"/>
                </a:solidFill>
                <a:latin typeface="Courier"/>
              </a:rPr>
              <a:t>"goat"</a:t>
            </a:r>
            <a:r>
              <a:rPr>
                <a:latin typeface="Courier"/>
              </a:rPr>
              <a:t>,</a:t>
            </a:r>
            <a:br/>
            <a:r>
              <a:rPr>
                <a:latin typeface="Courier"/>
              </a:rPr>
              <a:t>              </a:t>
            </a:r>
            <a:r>
              <a:rPr>
                <a:solidFill>
                  <a:srgbClr val="4070A0"/>
                </a:solidFill>
                <a:latin typeface="Courier"/>
              </a:rPr>
              <a:t>"wage_to_maize"</a:t>
            </a:r>
            <a:r>
              <a:rPr>
                <a:latin typeface="Courier"/>
              </a:rPr>
              <a:t>, </a:t>
            </a:r>
            <a:r>
              <a:rPr>
                <a:solidFill>
                  <a:srgbClr val="4070A0"/>
                </a:solidFill>
                <a:latin typeface="Courier"/>
              </a:rPr>
              <a:t>"goat_to_maize"</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prix est un nombre sur un marché, non sur un ménage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(price_htg </a:t>
            </a:r>
            <a:r>
              <a:rPr>
                <a:solidFill>
                  <a:srgbClr val="4070A0"/>
                </a:solidFill>
                <a:latin typeface="Courier"/>
              </a:rPr>
              <a:t>&gt;=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&amp;</a:t>
            </a:r>
            <a:r>
              <a:rPr>
                <a:latin typeface="Courier"/>
              </a:rPr>
              <a:t> market_id </a:t>
            </a:r>
            <a:r>
              <a:rPr>
                <a:solidFill>
                  <a:srgbClr val="4070A0"/>
                </a:solidFill>
                <a:latin typeface="Courier"/>
              </a:rPr>
              <a:t>==</a:t>
            </a:r>
            <a:r>
              <a:rPr>
                <a:latin typeface="Courier"/>
              </a:rPr>
              <a:t> </a:t>
            </a:r>
            <a:r>
              <a:rPr>
                <a:solidFill>
                  <a:srgbClr val="4070A0"/>
                </a:solidFill>
                <a:latin typeface="Courier"/>
              </a:rPr>
              <a:t>"MK005"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price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a:t>
            </a:r>
            <a:r>
              <a:rPr>
                <a:solidFill>
                  <a:srgbClr val="06287E"/>
                </a:solidFill>
                <a:latin typeface="Courier"/>
              </a:rPr>
              <a:t>c</a:t>
            </a:r>
            <a:r>
              <a:rPr>
                <a:latin typeface="Courier"/>
              </a:rPr>
              <a:t>(period, commodity))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commodity, </a:t>
            </a:r>
            <a:r>
              <a:rPr>
                <a:solidFill>
                  <a:srgbClr val="7D9029"/>
                </a:solidFill>
                <a:latin typeface="Courier"/>
              </a:rPr>
              <a:t>values_from =</a:t>
            </a:r>
            <a:r>
              <a:rPr>
                <a:latin typeface="Courier"/>
              </a:rPr>
              <a:t> price)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wage_to_maize =</a:t>
            </a:r>
            <a:r>
              <a:rPr>
                <a:latin typeface="Courier"/>
              </a:rPr>
              <a:t> </a:t>
            </a:r>
            <a:r>
              <a:rPr>
                <a:solidFill>
                  <a:srgbClr val="4070A0"/>
                </a:solidFill>
                <a:latin typeface="Courier"/>
              </a:rPr>
              <a:t>`</a:t>
            </a:r>
            <a:r>
              <a:rPr>
                <a:solidFill>
                  <a:srgbClr val="7D9029"/>
                </a:solidFill>
                <a:latin typeface="Courier"/>
              </a:rPr>
              <a:t>daily-wage-casual-labour</a:t>
            </a:r>
            <a:r>
              <a:rPr>
                <a:solidFill>
                  <a:srgbClr val="4070A0"/>
                </a:solidFill>
                <a:latin typeface="Courier"/>
              </a:rPr>
              <a:t>`</a:t>
            </a:r>
            <a:r>
              <a:rPr>
                <a:latin typeface="Courier"/>
              </a:rPr>
              <a:t> </a:t>
            </a:r>
            <a:r>
              <a:rPr>
                <a:solidFill>
                  <a:srgbClr val="4070A0"/>
                </a:solidFill>
                <a:latin typeface="Courier"/>
              </a:rPr>
              <a:t>/</a:t>
            </a:r>
            <a:r>
              <a:rPr>
                <a:latin typeface="Courier"/>
              </a:rPr>
              <a:t> maize,</a:t>
            </a:r>
            <a:br/>
            <a:r>
              <a:rPr>
                <a:latin typeface="Courier"/>
              </a:rPr>
              <a:t>         </a:t>
            </a:r>
            <a:r>
              <a:rPr>
                <a:solidFill>
                  <a:srgbClr val="7D9029"/>
                </a:solidFill>
                <a:latin typeface="Courier"/>
              </a:rPr>
              <a:t>goat_to_maize =</a:t>
            </a:r>
            <a:r>
              <a:rPr>
                <a:latin typeface="Courier"/>
              </a:rPr>
              <a:t> goat </a:t>
            </a:r>
            <a:r>
              <a:rPr>
                <a:solidFill>
                  <a:srgbClr val="4070A0"/>
                </a:solidFill>
                <a:latin typeface="Courier"/>
              </a:rPr>
              <a:t>/</a:t>
            </a:r>
            <a:r>
              <a:rPr>
                <a:latin typeface="Courier"/>
              </a:rPr>
              <a:t> maize)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prix est un nombre sur un marché, non sur un ménage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Mois</a:t>
                      </a:r>
                    </a:p>
                  </a:txBody>
                  <a:tcPr/>
                </a:tc>
                <a:tc>
                  <a:txBody>
                    <a:bodyPr/>
                    <a:lstStyle/>
                    <a:p>
                      <a:pPr lvl="0" indent="0" marL="0">
                        <a:buNone/>
                      </a:pPr>
                      <a:r>
                        <a:rPr/>
                        <a:t>Maïs</a:t>
                      </a:r>
                    </a:p>
                  </a:txBody>
                  <a:tcPr/>
                </a:tc>
                <a:tc>
                  <a:txBody>
                    <a:bodyPr/>
                    <a:lstStyle/>
                    <a:p>
                      <a:pPr lvl="0" indent="0" marL="0">
                        <a:buNone/>
                      </a:pPr>
                      <a:r>
                        <a:rPr/>
                        <a:t>Salaire</a:t>
                      </a:r>
                    </a:p>
                  </a:txBody>
                  <a:tcPr/>
                </a:tc>
                <a:tc>
                  <a:txBody>
                    <a:bodyPr/>
                    <a:lstStyle/>
                    <a:p>
                      <a:pPr lvl="0" indent="0" marL="0">
                        <a:buNone/>
                      </a:pPr>
                      <a:r>
                        <a:rPr/>
                        <a:t>Chèvre</a:t>
                      </a:r>
                    </a:p>
                  </a:txBody>
                  <a:tcPr/>
                </a:tc>
                <a:tc>
                  <a:txBody>
                    <a:bodyPr/>
                    <a:lstStyle/>
                    <a:p>
                      <a:pPr lvl="0" indent="0" marL="0">
                        <a:buNone/>
                      </a:pPr>
                      <a:r>
                        <a:rPr b="1"/>
                        <a:t>Salaire → kg maïs</a:t>
                      </a:r>
                    </a:p>
                  </a:txBody>
                  <a:tcPr/>
                </a:tc>
                <a:tc>
                  <a:txBody>
                    <a:bodyPr/>
                    <a:lstStyle/>
                    <a:p>
                      <a:pPr lvl="0" indent="0" marL="0">
                        <a:buNone/>
                      </a:pPr>
                      <a:r>
                        <a:rPr b="1"/>
                        <a:t>Chèvre → kg maïs</a:t>
                      </a:r>
                    </a:p>
                  </a:txBody>
                  <a:tcPr/>
                </a:tc>
              </a:tr>
              <a:tr h="0">
                <a:tc>
                  <a:txBody>
                    <a:bodyPr/>
                    <a:lstStyle/>
                    <a:p>
                      <a:pPr lvl="0" indent="0" marL="0">
                        <a:buNone/>
                      </a:pPr>
                      <a:r>
                        <a:rPr/>
                        <a:t>Déc. 2023</a:t>
                      </a:r>
                    </a:p>
                  </a:txBody>
                </a:tc>
                <a:tc>
                  <a:txBody>
                    <a:bodyPr/>
                    <a:lstStyle/>
                    <a:p>
                      <a:pPr lvl="0" indent="0" marL="0">
                        <a:buNone/>
                      </a:pPr>
                      <a:r>
                        <a:rPr/>
                        <a:t>74,9</a:t>
                      </a:r>
                    </a:p>
                  </a:txBody>
                </a:tc>
                <a:tc>
                  <a:txBody>
                    <a:bodyPr/>
                    <a:lstStyle/>
                    <a:p>
                      <a:pPr lvl="0" indent="0" marL="0">
                        <a:buNone/>
                      </a:pPr>
                      <a:r>
                        <a:rPr/>
                        <a:t>361,3</a:t>
                      </a:r>
                    </a:p>
                  </a:txBody>
                </a:tc>
                <a:tc>
                  <a:txBody>
                    <a:bodyPr/>
                    <a:lstStyle/>
                    <a:p>
                      <a:pPr lvl="0" indent="0" marL="0">
                        <a:buNone/>
                      </a:pPr>
                      <a:r>
                        <a:rPr/>
                        <a:t>5 195</a:t>
                      </a:r>
                    </a:p>
                  </a:txBody>
                </a:tc>
                <a:tc>
                  <a:txBody>
                    <a:bodyPr/>
                    <a:lstStyle/>
                    <a:p>
                      <a:pPr lvl="0" indent="0" marL="0">
                        <a:buNone/>
                      </a:pPr>
                      <a:r>
                        <a:rPr b="1"/>
                        <a:t>4,82</a:t>
                      </a:r>
                    </a:p>
                  </a:txBody>
                </a:tc>
                <a:tc>
                  <a:txBody>
                    <a:bodyPr/>
                    <a:lstStyle/>
                    <a:p>
                      <a:pPr lvl="0" indent="0" marL="0">
                        <a:buNone/>
                      </a:pPr>
                      <a:r>
                        <a:rPr b="1"/>
                        <a:t>69,4</a:t>
                      </a:r>
                    </a:p>
                  </a:txBody>
                </a:tc>
              </a:tr>
              <a:tr h="0">
                <a:tc>
                  <a:txBody>
                    <a:bodyPr/>
                    <a:lstStyle/>
                    <a:p>
                      <a:pPr lvl="0" indent="0" marL="0">
                        <a:buNone/>
                      </a:pPr>
                      <a:r>
                        <a:rPr/>
                        <a:t>Juil. 2023</a:t>
                      </a:r>
                    </a:p>
                  </a:txBody>
                </a:tc>
                <a:tc>
                  <a:txBody>
                    <a:bodyPr/>
                    <a:lstStyle/>
                    <a:p>
                      <a:pPr lvl="0" indent="0" marL="0">
                        <a:buNone/>
                      </a:pPr>
                      <a:r>
                        <a:rPr/>
                        <a:t>130,1</a:t>
                      </a:r>
                    </a:p>
                  </a:txBody>
                </a:tc>
                <a:tc>
                  <a:txBody>
                    <a:bodyPr/>
                    <a:lstStyle/>
                    <a:p>
                      <a:pPr lvl="0" indent="0" marL="0">
                        <a:buNone/>
                      </a:pPr>
                      <a:r>
                        <a:rPr/>
                        <a:t>368,9</a:t>
                      </a:r>
                    </a:p>
                  </a:txBody>
                </a:tc>
                <a:tc>
                  <a:txBody>
                    <a:bodyPr/>
                    <a:lstStyle/>
                    <a:p>
                      <a:pPr lvl="0" indent="0" marL="0">
                        <a:buNone/>
                      </a:pPr>
                      <a:r>
                        <a:rPr/>
                        <a:t>4 332</a:t>
                      </a:r>
                    </a:p>
                  </a:txBody>
                </a:tc>
                <a:tc>
                  <a:txBody>
                    <a:bodyPr/>
                    <a:lstStyle/>
                    <a:p>
                      <a:pPr lvl="0" indent="0" marL="0">
                        <a:buNone/>
                      </a:pPr>
                      <a:r>
                        <a:rPr/>
                        <a:t>2,84</a:t>
                      </a:r>
                    </a:p>
                  </a:txBody>
                </a:tc>
                <a:tc>
                  <a:txBody>
                    <a:bodyPr/>
                    <a:lstStyle/>
                    <a:p>
                      <a:pPr lvl="0" indent="0" marL="0">
                        <a:buNone/>
                      </a:pPr>
                      <a:r>
                        <a:rPr/>
                        <a:t>33,3</a:t>
                      </a:r>
                    </a:p>
                  </a:txBody>
                </a:tc>
              </a:tr>
              <a:tr h="0">
                <a:tc>
                  <a:txBody>
                    <a:bodyPr/>
                    <a:lstStyle/>
                    <a:p>
                      <a:pPr lvl="0" indent="0" marL="0">
                        <a:buNone/>
                      </a:pPr>
                      <a:r>
                        <a:rPr/>
                        <a:t>Déc. 2024</a:t>
                      </a:r>
                    </a:p>
                  </a:txBody>
                </a:tc>
                <a:tc>
                  <a:txBody>
                    <a:bodyPr/>
                    <a:lstStyle/>
                    <a:p>
                      <a:pPr lvl="0" indent="0" marL="0">
                        <a:buNone/>
                      </a:pPr>
                      <a:r>
                        <a:rPr/>
                        <a:t>81,4</a:t>
                      </a:r>
                    </a:p>
                  </a:txBody>
                </a:tc>
                <a:tc>
                  <a:txBody>
                    <a:bodyPr/>
                    <a:lstStyle/>
                    <a:p>
                      <a:pPr lvl="0" indent="0" marL="0">
                        <a:buNone/>
                      </a:pPr>
                      <a:r>
                        <a:rPr/>
                        <a:t>388,5</a:t>
                      </a:r>
                    </a:p>
                  </a:txBody>
                </a:tc>
                <a:tc>
                  <a:txBody>
                    <a:bodyPr/>
                    <a:lstStyle/>
                    <a:p>
                      <a:pPr lvl="0" indent="0" marL="0">
                        <a:buNone/>
                      </a:pPr>
                      <a:r>
                        <a:rPr/>
                        <a:t>5 900</a:t>
                      </a:r>
                    </a:p>
                  </a:txBody>
                </a:tc>
                <a:tc>
                  <a:txBody>
                    <a:bodyPr/>
                    <a:lstStyle/>
                    <a:p>
                      <a:pPr lvl="0" indent="0" marL="0">
                        <a:buNone/>
                      </a:pPr>
                      <a:r>
                        <a:rPr/>
                        <a:t>4,77</a:t>
                      </a:r>
                    </a:p>
                  </a:txBody>
                </a:tc>
                <a:tc>
                  <a:txBody>
                    <a:bodyPr/>
                    <a:lstStyle/>
                    <a:p>
                      <a:pPr lvl="0" indent="0" marL="0">
                        <a:buNone/>
                      </a:pPr>
                      <a:r>
                        <a:rPr/>
                        <a:t>72,5</a:t>
                      </a:r>
                    </a:p>
                  </a:txBody>
                </a:tc>
              </a:tr>
              <a:tr h="0">
                <a:tc>
                  <a:txBody>
                    <a:bodyPr/>
                    <a:lstStyle/>
                    <a:p>
                      <a:pPr lvl="0" indent="0" marL="0">
                        <a:buNone/>
                      </a:pPr>
                      <a:r>
                        <a:rPr b="1"/>
                        <a:t>Juil. 2024</a:t>
                      </a:r>
                    </a:p>
                  </a:txBody>
                </a:tc>
                <a:tc>
                  <a:txBody>
                    <a:bodyPr/>
                    <a:lstStyle/>
                    <a:p>
                      <a:pPr lvl="0" indent="0" marL="0">
                        <a:buNone/>
                      </a:pPr>
                      <a:r>
                        <a:rPr/>
                        <a:t>159,3</a:t>
                      </a:r>
                    </a:p>
                  </a:txBody>
                </a:tc>
                <a:tc>
                  <a:txBody>
                    <a:bodyPr/>
                    <a:lstStyle/>
                    <a:p>
                      <a:pPr lvl="0" indent="0" marL="0">
                        <a:buNone/>
                      </a:pPr>
                      <a:r>
                        <a:rPr/>
                        <a:t>395,6</a:t>
                      </a:r>
                    </a:p>
                  </a:txBody>
                </a:tc>
                <a:tc>
                  <a:txBody>
                    <a:bodyPr/>
                    <a:lstStyle/>
                    <a:p>
                      <a:pPr lvl="0" indent="0" marL="0">
                        <a:buNone/>
                      </a:pPr>
                      <a:r>
                        <a:rPr/>
                        <a:t>4 254</a:t>
                      </a:r>
                    </a:p>
                  </a:txBody>
                </a:tc>
                <a:tc>
                  <a:txBody>
                    <a:bodyPr/>
                    <a:lstStyle/>
                    <a:p>
                      <a:pPr lvl="0" indent="0" marL="0">
                        <a:buNone/>
                      </a:pPr>
                      <a:r>
                        <a:rPr b="1"/>
                        <a:t>2,48</a:t>
                      </a:r>
                    </a:p>
                  </a:txBody>
                </a:tc>
                <a:tc>
                  <a:txBody>
                    <a:bodyPr/>
                    <a:lstStyle/>
                    <a:p>
                      <a:pPr lvl="0" indent="0" marL="0">
                        <a:buNone/>
                      </a:pPr>
                      <a:r>
                        <a:rPr b="1"/>
                        <a:t>26,7</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salaires aurait dit seule</a:t>
            </a:r>
          </a:p>
        </p:txBody>
      </p:sp>
      <p:sp>
        <p:nvSpPr>
          <p:cNvPr id="3" name="Content Placeholder 2"/>
          <p:cNvSpPr>
            <a:spLocks noGrp="1"/>
          </p:cNvSpPr>
          <p:nvPr>
            <p:ph idx="1"/>
          </p:nvPr>
        </p:nvSpPr>
        <p:spPr/>
        <p:txBody>
          <a:bodyPr/>
          <a:lstStyle/>
          <a:p>
            <a:pPr lvl="0"/>
            <a:r>
              <a:rPr/>
              <a:t>Le salaire journalier a augmenté de 10 % en deux ans — de 361 à 396 gourdes</a:t>
            </a:r>
          </a:p>
          <a:p>
            <a:pPr lvl="0"/>
            <a:r>
              <a:rPr/>
              <a:t>Une journée de travail achetait 4,82 kg de maïs à la récolte 2023 et 2,48 kg au pic de soudure 2024 — une chute de 49 %…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salaires aurait dit seule — En Python</a:t>
            </a:r>
          </a:p>
        </p:txBody>
      </p:sp>
      <p:sp>
        <p:nvSpPr>
          <p:cNvPr id="3" name="Content Placeholder 2"/>
          <p:cNvSpPr>
            <a:spLocks noGrp="1"/>
          </p:cNvSpPr>
          <p:nvPr>
            <p:ph idx="1"/>
          </p:nvPr>
        </p:nvSpPr>
        <p:spPr/>
        <p:txBody>
          <a:bodyPr/>
          <a:lstStyle/>
          <a:p>
            <a:pPr lvl="0" indent="0">
              <a:buNone/>
            </a:pPr>
            <a:r>
              <a:rPr>
                <a:latin typeface="Courier"/>
              </a:rPr>
              <a:t>wage </a:t>
            </a:r>
            <a:r>
              <a:rPr>
                <a:solidFill>
                  <a:srgbClr val="666666"/>
                </a:solidFill>
                <a:latin typeface="Courier"/>
              </a:rPr>
              <a:t>=</a:t>
            </a:r>
            <a:r>
              <a:rPr>
                <a:latin typeface="Courier"/>
              </a:rPr>
              <a:t> series[</a:t>
            </a:r>
            <a:r>
              <a:rPr>
                <a:solidFill>
                  <a:srgbClr val="4070A0"/>
                </a:solidFill>
                <a:latin typeface="Courier"/>
              </a:rPr>
              <a:t>"wage_to_maize"</a:t>
            </a:r>
            <a:r>
              <a:rPr>
                <a:latin typeface="Courier"/>
              </a:rPr>
              <a:t>]</a:t>
            </a:r>
            <a:br/>
            <a:r>
              <a:rPr>
                <a:solidFill>
                  <a:srgbClr val="008000"/>
                </a:solidFill>
                <a:latin typeface="Courier"/>
              </a:rPr>
              <a:t>print</a:t>
            </a:r>
            <a:r>
              <a:rPr>
                <a:latin typeface="Courier"/>
              </a:rPr>
              <a:t>(</a:t>
            </a:r>
            <a:r>
              <a:rPr>
                <a:solidFill>
                  <a:srgbClr val="BB6688"/>
                </a:solidFill>
                <a:latin typeface="Courier"/>
              </a:rPr>
              <a:t>f"wage rose </a:t>
            </a:r>
            <a:r>
              <a:rPr>
                <a:solidFill>
                  <a:srgbClr val="4070A0"/>
                </a:solidFill>
                <a:latin typeface="Courier"/>
              </a:rPr>
              <a:t>{</a:t>
            </a:r>
            <a:r>
              <a:rPr>
                <a:latin typeface="Courier"/>
              </a:rPr>
              <a:t>series[</a:t>
            </a:r>
            <a:r>
              <a:rPr>
                <a:solidFill>
                  <a:srgbClr val="4070A0"/>
                </a:solidFill>
                <a:latin typeface="Courier"/>
              </a:rPr>
              <a:t>'daily-wage-casual-labour'</a:t>
            </a:r>
            <a:r>
              <a:rPr>
                <a:latin typeface="Courier"/>
              </a:rPr>
              <a:t>][</a:t>
            </a:r>
            <a:r>
              <a:rPr>
                <a:solidFill>
                  <a:srgbClr val="4070A0"/>
                </a:solidFill>
                <a:latin typeface="Courier"/>
              </a:rPr>
              <a:t>'2024-07'</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f"purchasing power fell </a:t>
            </a:r>
            <a:r>
              <a:rPr>
                <a:solidFill>
                  <a:srgbClr val="4070A0"/>
                </a:solidFill>
                <a:latin typeface="Courier"/>
              </a:rPr>
              <a:t>{</a:t>
            </a:r>
            <a:r>
              <a:rPr>
                <a:latin typeface="Courier"/>
              </a:rPr>
              <a:t>wage[</a:t>
            </a:r>
            <a:r>
              <a:rPr>
                <a:solidFill>
                  <a:srgbClr val="4070A0"/>
                </a:solidFill>
                <a:latin typeface="Courier"/>
              </a:rPr>
              <a:t>'2024-07'</a:t>
            </a:r>
            <a:r>
              <a:rPr>
                <a:latin typeface="Courier"/>
              </a:rPr>
              <a:t>] </a:t>
            </a:r>
            <a:r>
              <a:rPr>
                <a:solidFill>
                  <a:srgbClr val="666666"/>
                </a:solidFill>
                <a:latin typeface="Courier"/>
              </a:rPr>
              <a:t>/</a:t>
            </a:r>
            <a:r>
              <a:rPr>
                <a:latin typeface="Courier"/>
              </a:rPr>
              <a:t> wage[</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salaires aurait dit seule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number goes up, the other goes down, and they are the same households.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salaires aurait dit seule</a:t>
            </a:r>
          </a:p>
        </p:txBody>
      </p:sp>
      <p:sp>
        <p:nvSpPr>
          <p:cNvPr id="3" name="Content Placeholder 2"/>
          <p:cNvSpPr>
            <a:spLocks noGrp="1"/>
          </p:cNvSpPr>
          <p:nvPr>
            <p:ph idx="1"/>
          </p:nvPr>
        </p:nvSpPr>
        <p:spPr/>
        <p:txBody>
          <a:bodyPr/>
          <a:lstStyle/>
          <a:p>
            <a:pPr lvl="0"/>
            <a:r>
              <a:rPr/>
              <a:t>C’est le rapport le plus utile d’une analyse de sécurité alimentaire portant sur une population dépendante du travail…</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caprins aurait dit seule — En Python</a:t>
            </a:r>
          </a:p>
        </p:txBody>
      </p:sp>
      <p:sp>
        <p:nvSpPr>
          <p:cNvPr id="3" name="Content Placeholder 2"/>
          <p:cNvSpPr>
            <a:spLocks noGrp="1"/>
          </p:cNvSpPr>
          <p:nvPr>
            <p:ph idx="1"/>
          </p:nvPr>
        </p:nvSpPr>
        <p:spPr/>
        <p:txBody>
          <a:bodyPr/>
          <a:lstStyle/>
          <a:p>
            <a:pPr lvl="0" indent="0">
              <a:buNone/>
            </a:pPr>
            <a:r>
              <a:rPr>
                <a:latin typeface="Courier"/>
              </a:rPr>
              <a:t>goat </a:t>
            </a:r>
            <a:r>
              <a:rPr>
                <a:solidFill>
                  <a:srgbClr val="666666"/>
                </a:solidFill>
                <a:latin typeface="Courier"/>
              </a:rPr>
              <a:t>=</a:t>
            </a:r>
            <a:r>
              <a:rPr>
                <a:latin typeface="Courier"/>
              </a:rPr>
              <a:t> series[</a:t>
            </a:r>
            <a:r>
              <a:rPr>
                <a:solidFill>
                  <a:srgbClr val="4070A0"/>
                </a:solidFill>
                <a:latin typeface="Courier"/>
              </a:rPr>
              <a:t>"goat_to_maize"</a:t>
            </a:r>
            <a:r>
              <a:rPr>
                <a:latin typeface="Courier"/>
              </a:rPr>
              <a:t>]</a:t>
            </a:r>
            <a:br/>
            <a:r>
              <a:rPr>
                <a:solidFill>
                  <a:srgbClr val="008000"/>
                </a:solidFill>
                <a:latin typeface="Courier"/>
              </a:rPr>
              <a:t>print</a:t>
            </a:r>
            <a:r>
              <a:rPr>
                <a:latin typeface="Courier"/>
              </a:rPr>
              <a:t>(</a:t>
            </a:r>
            <a:r>
              <a:rPr>
                <a:solidFill>
                  <a:srgbClr val="BB6688"/>
                </a:solidFill>
                <a:latin typeface="Courier"/>
              </a:rPr>
              <a:t>f"goat price change: "</a:t>
            </a:r>
            <a:br/>
            <a:r>
              <a:rPr>
                <a:latin typeface="Courier"/>
              </a:rPr>
              <a:t>      </a:t>
            </a:r>
            <a:r>
              <a:rPr>
                <a:solidFill>
                  <a:srgbClr val="BB6688"/>
                </a:solidFill>
                <a:latin typeface="Courier"/>
              </a:rPr>
              <a:t>f"</a:t>
            </a:r>
            <a:r>
              <a:rPr>
                <a:solidFill>
                  <a:srgbClr val="4070A0"/>
                </a:solidFill>
                <a:latin typeface="Courier"/>
              </a:rPr>
              <a:t>{</a:t>
            </a:r>
            <a:r>
              <a:rPr>
                <a:latin typeface="Courier"/>
              </a:rPr>
              <a:t>series[</a:t>
            </a:r>
            <a:r>
              <a:rPr>
                <a:solidFill>
                  <a:srgbClr val="4070A0"/>
                </a:solidFill>
                <a:latin typeface="Courier"/>
              </a:rPr>
              <a:t>'goat'</a:t>
            </a:r>
            <a:r>
              <a:rPr>
                <a:latin typeface="Courier"/>
              </a:rPr>
              <a:t>][</a:t>
            </a:r>
            <a:r>
              <a:rPr>
                <a:solidFill>
                  <a:srgbClr val="4070A0"/>
                </a:solidFill>
                <a:latin typeface="Courier"/>
              </a:rPr>
              <a:t>'2024-07'</a:t>
            </a:r>
            <a:r>
              <a:rPr>
                <a:latin typeface="Courier"/>
              </a:rPr>
              <a:t>] </a:t>
            </a:r>
            <a:r>
              <a:rPr>
                <a:solidFill>
                  <a:srgbClr val="666666"/>
                </a:solidFill>
                <a:latin typeface="Courier"/>
              </a:rPr>
              <a:t>/</a:t>
            </a:r>
            <a:r>
              <a:rPr>
                <a:latin typeface="Courier"/>
              </a:rPr>
              <a:t> series[</a:t>
            </a:r>
            <a:r>
              <a:rPr>
                <a:solidFill>
                  <a:srgbClr val="4070A0"/>
                </a:solidFill>
                <a:latin typeface="Courier"/>
              </a:rPr>
              <a:t>'goat'</a:t>
            </a:r>
            <a:r>
              <a:rPr>
                <a:latin typeface="Courier"/>
              </a:rPr>
              <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f"goat terms of trade: </a:t>
            </a:r>
            <a:r>
              <a:rPr>
                <a:solidFill>
                  <a:srgbClr val="4070A0"/>
                </a:solidFill>
                <a:latin typeface="Courier"/>
              </a:rPr>
              <a:t>{</a:t>
            </a:r>
            <a:r>
              <a:rPr>
                <a:latin typeface="Courier"/>
              </a:rPr>
              <a:t>goat[</a:t>
            </a:r>
            <a:r>
              <a:rPr>
                <a:solidFill>
                  <a:srgbClr val="4070A0"/>
                </a:solidFill>
                <a:latin typeface="Courier"/>
              </a:rPr>
              <a:t>'2024-07'</a:t>
            </a:r>
            <a:r>
              <a:rPr>
                <a:latin typeface="Courier"/>
              </a:rPr>
              <a:t>] </a:t>
            </a:r>
            <a:r>
              <a:rPr>
                <a:solidFill>
                  <a:srgbClr val="666666"/>
                </a:solidFill>
                <a:latin typeface="Courier"/>
              </a:rPr>
              <a:t>/</a:t>
            </a:r>
            <a:r>
              <a:rPr>
                <a:latin typeface="Courier"/>
              </a:rPr>
              <a:t> goat[</a:t>
            </a:r>
            <a:r>
              <a:rPr>
                <a:solidFill>
                  <a:srgbClr val="4070A0"/>
                </a:solidFill>
                <a:latin typeface="Courier"/>
              </a:rPr>
              <a:t>'2023-12'</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caprins aurait dit seule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-18% and -62%. The second is the one the household experiences.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série des caprins aurait dit seule</a:t>
            </a:r>
          </a:p>
        </p:txBody>
      </p:sp>
      <p:sp>
        <p:nvSpPr>
          <p:cNvPr id="3" name="Content Placeholder 2"/>
          <p:cNvSpPr>
            <a:spLocks noGrp="1"/>
          </p:cNvSpPr>
          <p:nvPr>
            <p:ph idx="1"/>
          </p:nvPr>
        </p:nvSpPr>
        <p:spPr/>
        <p:txBody>
          <a:bodyPr/>
          <a:lstStyle/>
          <a:p>
            <a:pPr lvl="0"/>
            <a:r>
              <a:rPr/>
              <a:t>Le prix de la chèvre a baissé de 18 %. Son pouvoir d’achat a baissé de 62 % — Un éleveur qui vendait une chèvre pour 69…</a:t>
            </a:r>
          </a:p>
          <a:p>
            <a:pPr lvl="0"/>
            <a:r>
              <a:rPr/>
              <a:t>Aucune des deux séries ne le montre — Celle du maïs montre une hausse de prix ; celle des caprins une baisse modeste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rapports qui valent d’être calculés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Rapport</a:t>
                      </a:r>
                    </a:p>
                  </a:txBody>
                  <a:tcPr/>
                </a:tc>
                <a:tc>
                  <a:txBody>
                    <a:bodyPr/>
                    <a:lstStyle/>
                    <a:p>
                      <a:pPr lvl="0" indent="0" marL="0">
                        <a:buNone/>
                      </a:pPr>
                      <a:r>
                        <a:rPr/>
                        <a:t>L’accès qu’il décrit</a:t>
                      </a:r>
                    </a:p>
                  </a:txBody>
                  <a:tcPr/>
                </a:tc>
                <a:tc>
                  <a:txBody>
                    <a:bodyPr/>
                    <a:lstStyle/>
                    <a:p>
                      <a:pPr lvl="0" indent="0" marL="0">
                        <a:buNone/>
                      </a:pPr>
                      <a:r>
                        <a:rPr/>
                        <a:t>À lire en</a:t>
                      </a:r>
                    </a:p>
                  </a:txBody>
                  <a:tcPr/>
                </a:tc>
              </a:tr>
              <a:tr h="0">
                <a:tc>
                  <a:txBody>
                    <a:bodyPr/>
                    <a:lstStyle/>
                    <a:p>
                      <a:pPr lvl="0" indent="0" marL="0">
                        <a:buNone/>
                      </a:pPr>
                      <a:r>
                        <a:rPr b="1"/>
                        <a:t>Salaire sur denrée de base</a:t>
                      </a:r>
                    </a:p>
                  </a:txBody>
                </a:tc>
                <a:tc>
                  <a:txBody>
                    <a:bodyPr/>
                    <a:lstStyle/>
                    <a:p>
                      <a:pPr lvl="0" indent="0" marL="0">
                        <a:buNone/>
                      </a:pPr>
                      <a:r>
                        <a:rPr/>
                        <a:t>Travailleurs journaliers, 26,7 % de ces ménages</a:t>
                      </a:r>
                    </a:p>
                  </a:txBody>
                </a:tc>
                <a:tc>
                  <a:txBody>
                    <a:bodyPr/>
                    <a:lstStyle/>
                    <a:p>
                      <a:pPr lvl="0" indent="0" marL="0">
                        <a:buNone/>
                      </a:pPr>
                      <a:r>
                        <a:rPr/>
                        <a:t>Kilogrammes par journée travaillée</a:t>
                      </a:r>
                    </a:p>
                  </a:txBody>
                </a:tc>
              </a:tr>
              <a:tr h="0">
                <a:tc>
                  <a:txBody>
                    <a:bodyPr/>
                    <a:lstStyle/>
                    <a:p>
                      <a:pPr lvl="0" indent="0" marL="0">
                        <a:buNone/>
                      </a:pPr>
                      <a:r>
                        <a:rPr b="1"/>
                        <a:t>Bétail sur denrée de base</a:t>
                      </a:r>
                    </a:p>
                  </a:txBody>
                </a:tc>
                <a:tc>
                  <a:txBody>
                    <a:bodyPr/>
                    <a:lstStyle/>
                    <a:p>
                      <a:pPr lvl="0" indent="0" marL="0">
                        <a:buNone/>
                      </a:pPr>
                      <a:r>
                        <a:rPr/>
                        <a:t>Ménages dépendant du bétail, 7,8 % ici</a:t>
                      </a:r>
                    </a:p>
                  </a:txBody>
                </a:tc>
                <a:tc>
                  <a:txBody>
                    <a:bodyPr/>
                    <a:lstStyle/>
                    <a:p>
                      <a:pPr lvl="0" indent="0" marL="0">
                        <a:buNone/>
                      </a:pPr>
                      <a:r>
                        <a:rPr/>
                        <a:t>Kilogrammes par animal</a:t>
                      </a:r>
                    </a:p>
                  </a:txBody>
                </a:tc>
              </a:tr>
              <a:tr h="0">
                <a:tc>
                  <a:txBody>
                    <a:bodyPr/>
                    <a:lstStyle/>
                    <a:p>
                      <a:pPr lvl="0" indent="0" marL="0">
                        <a:buNone/>
                      </a:pPr>
                      <a:r>
                        <a:rPr b="1"/>
                        <a:t>Culture de rente sur denrée de base</a:t>
                      </a:r>
                    </a:p>
                  </a:txBody>
                </a:tc>
                <a:tc>
                  <a:txBody>
                    <a:bodyPr/>
                    <a:lstStyle/>
                    <a:p>
                      <a:pPr lvl="0" indent="0" marL="0">
                        <a:buNone/>
                      </a:pPr>
                      <a:r>
                        <a:rPr/>
                        <a:t>Agriculteurs vendant une culture et en achetant une autre, 29,5 % en subsistance ici</a:t>
                      </a:r>
                    </a:p>
                  </a:txBody>
                </a:tc>
                <a:tc>
                  <a:txBody>
                    <a:bodyPr/>
                    <a:lstStyle/>
                    <a:p>
                      <a:pPr lvl="0" indent="0" marL="0">
                        <a:buNone/>
                      </a:pPr>
                      <a:r>
                        <a:rPr/>
                        <a:t>Kilogrammes par kilogramme</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rapports qui valent d’être calculés — En Python</a:t>
            </a:r>
          </a:p>
        </p:txBody>
      </p:sp>
      <p:sp>
        <p:nvSpPr>
          <p:cNvPr id="3" name="Content Placeholder 2"/>
          <p:cNvSpPr>
            <a:spLocks noGrp="1"/>
          </p:cNvSpPr>
          <p:nvPr>
            <p:ph idx="1"/>
          </p:nvPr>
        </p:nvSpPr>
        <p:spPr/>
        <p:txBody>
          <a:bodyPr/>
          <a:lstStyle/>
          <a:p>
            <a:pPr lvl="0" indent="0">
              <a:buNone/>
            </a:pPr>
            <a:r>
              <a:rPr>
                <a:latin typeface="Courier"/>
              </a:rPr>
              <a:t>livelihoods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r>
              <a:rPr>
                <a:solidFill>
                  <a:srgbClr val="4070A0"/>
                </a:solidFill>
                <a:latin typeface="Courier"/>
              </a:rPr>
              <a:t>"main_livelihood"</a:t>
            </a:r>
            <a:r>
              <a:rPr>
                <a:latin typeface="Courier"/>
              </a:rPr>
              <a:t>]</a:t>
            </a:r>
            <a:br/>
            <a:r>
              <a:rPr>
                <a:solidFill>
                  <a:srgbClr val="008000"/>
                </a:solidFill>
                <a:latin typeface="Courier"/>
              </a:rPr>
              <a:t>print</a:t>
            </a:r>
            <a:r>
              <a:rPr>
                <a:latin typeface="Courier"/>
              </a:rPr>
              <a:t>(livelihoods.value_counts(normalize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rapports qui valent d’être calculés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(main_livelihood)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4070A0"/>
                </a:solidFill>
                <a:latin typeface="Courier"/>
              </a:rPr>
              <a:t>|&gt;</a:t>
            </a:r>
            <a:r>
              <a:rPr>
                <a:latin typeface="Courier"/>
              </a:rPr>
              <a:t> </a:t>
            </a:r>
            <a:r>
              <a:rPr>
                <a:solidFill>
                  <a:srgbClr val="06287E"/>
                </a:solidFill>
                <a:latin typeface="Courier"/>
              </a:rPr>
              <a:t>arrange</a:t>
            </a:r>
            <a:r>
              <a:rPr>
                <a:latin typeface="Courier"/>
              </a:rPr>
              <a:t>(</a:t>
            </a:r>
            <a:r>
              <a:rPr>
                <a:solidFill>
                  <a:srgbClr val="4070A0"/>
                </a:solidFill>
                <a:latin typeface="Courier"/>
              </a:rPr>
              <a:t>-</a:t>
            </a:r>
            <a:r>
              <a:rPr>
                <a:latin typeface="Courier"/>
              </a:rPr>
              <a:t>share)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rapports qui valent d’être calculés</a:t>
            </a:r>
          </a:p>
        </p:txBody>
      </p:sp>
      <p:sp>
        <p:nvSpPr>
          <p:cNvPr id="3" name="Content Placeholder 2"/>
          <p:cNvSpPr>
            <a:spLocks noGrp="1"/>
          </p:cNvSpPr>
          <p:nvPr>
            <p:ph idx="1"/>
          </p:nvPr>
        </p:nvSpPr>
        <p:spPr/>
        <p:txBody>
          <a:bodyPr/>
          <a:lstStyle/>
          <a:p>
            <a:pPr lvl="0"/>
            <a:r>
              <a:rPr/>
              <a:t>Calculez le rapport qui correspond au moyen d’existence analysé — Un chiffre salaire-céréale ne décrit rien d’un ménage…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mises en garde</a:t>
            </a:r>
          </a:p>
        </p:txBody>
      </p:sp>
      <p:sp>
        <p:nvSpPr>
          <p:cNvPr id="3" name="Content Placeholder 2"/>
          <p:cNvSpPr>
            <a:spLocks noGrp="1"/>
          </p:cNvSpPr>
          <p:nvPr>
            <p:ph idx="1"/>
          </p:nvPr>
        </p:nvSpPr>
        <p:spPr/>
        <p:txBody>
          <a:bodyPr/>
          <a:lstStyle/>
          <a:p>
            <a:pPr lvl="0"/>
            <a:r>
              <a:rPr/>
              <a:t>Les termes de l’échange ne sont pas une mesure de bien-être — Ils disent combien de nourriture achète une unité de…</a:t>
            </a:r>
          </a:p>
          <a:p>
            <a:pPr lvl="0"/>
            <a:r>
              <a:rPr/>
              <a:t>Le dénominateur doit être la denrée que les gens mangent réellement — Le riz est importé ici et suit le taux de change…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mises en garde — En Python</a:t>
            </a:r>
          </a:p>
        </p:txBody>
      </p:sp>
      <p:sp>
        <p:nvSpPr>
          <p:cNvPr id="3" name="Content Placeholder 2"/>
          <p:cNvSpPr>
            <a:spLocks noGrp="1"/>
          </p:cNvSpPr>
          <p:nvPr>
            <p:ph idx="1"/>
          </p:nvPr>
        </p:nvSpPr>
        <p:spPr/>
        <p:txBody>
          <a:bodyPr/>
          <a:lstStyle/>
          <a:p>
            <a:pPr lvl="0" indent="0">
              <a:buNone/>
            </a:pPr>
            <a:r>
              <a:rPr>
                <a:latin typeface="Courier"/>
              </a:rPr>
              <a:t>series[</a:t>
            </a:r>
            <a:r>
              <a:rPr>
                <a:solidFill>
                  <a:srgbClr val="4070A0"/>
                </a:solidFill>
                <a:latin typeface="Courier"/>
              </a:rPr>
              <a:t>"wage_to_rice"</a:t>
            </a:r>
            <a:r>
              <a:rPr>
                <a:latin typeface="Courier"/>
              </a:rPr>
              <a:t>] </a:t>
            </a:r>
            <a:r>
              <a:rPr>
                <a:solidFill>
                  <a:srgbClr val="666666"/>
                </a:solidFill>
                <a:latin typeface="Courier"/>
              </a:rPr>
              <a:t>=</a:t>
            </a:r>
            <a:r>
              <a:rPr>
                <a:latin typeface="Courier"/>
              </a:rPr>
              <a:t> (series[</a:t>
            </a:r>
            <a:r>
              <a:rPr>
                <a:solidFill>
                  <a:srgbClr val="4070A0"/>
                </a:solidFill>
                <a:latin typeface="Courier"/>
              </a:rPr>
              <a:t>"daily-wage-casual-labour"</a:t>
            </a:r>
            <a:r>
              <a:rPr>
                <a:latin typeface="Courier"/>
              </a:rPr>
              <a:t>]</a:t>
            </a:r>
            <a:br/>
            <a:r>
              <a:rPr>
                <a:latin typeface="Courier"/>
              </a:rPr>
              <a:t>                          </a:t>
            </a:r>
            <a:r>
              <a:rPr>
                <a:solidFill>
                  <a:srgbClr val="666666"/>
                </a:solidFill>
                <a:latin typeface="Courier"/>
              </a:rPr>
              <a:t>/</a:t>
            </a:r>
            <a:r>
              <a:rPr>
                <a:latin typeface="Courier"/>
              </a:rPr>
              <a:t> series[</a:t>
            </a:r>
            <a:r>
              <a:rPr>
                <a:solidFill>
                  <a:srgbClr val="4070A0"/>
                </a:solidFill>
                <a:latin typeface="Courier"/>
              </a:rPr>
              <a:t>"rice-imported"</a:t>
            </a:r>
            <a:r>
              <a:rPr>
                <a:latin typeface="Courier"/>
              </a:rPr>
              <a:t>])</a:t>
            </a:r>
            <a:br/>
            <a:r>
              <a:rPr>
                <a:solidFill>
                  <a:srgbClr val="008000"/>
                </a:solidFill>
                <a:latin typeface="Courier"/>
              </a:rPr>
              <a:t>print</a:t>
            </a:r>
            <a:r>
              <a:rPr>
                <a:latin typeface="Courier"/>
              </a:rPr>
              <a:t>(series[[</a:t>
            </a:r>
            <a:r>
              <a:rPr>
                <a:solidFill>
                  <a:srgbClr val="4070A0"/>
                </a:solidFill>
                <a:latin typeface="Courier"/>
              </a:rPr>
              <a:t>"wage_to_maize"</a:t>
            </a:r>
            <a:r>
              <a:rPr>
                <a:latin typeface="Courier"/>
              </a:rPr>
              <a:t>, </a:t>
            </a:r>
            <a:r>
              <a:rPr>
                <a:solidFill>
                  <a:srgbClr val="4070A0"/>
                </a:solidFill>
                <a:latin typeface="Courier"/>
              </a:rPr>
              <a:t>"wage_to_rice"</a:t>
            </a:r>
            <a:r>
              <a:rPr>
                <a:latin typeface="Courier"/>
              </a:rPr>
              <a:t>]].loc[</a:t>
            </a:r>
            <a:br/>
            <a:r>
              <a:rPr>
                <a:latin typeface="Courier"/>
              </a:rPr>
              <a:t>    [</a:t>
            </a:r>
            <a:r>
              <a:rPr>
                <a:solidFill>
                  <a:srgbClr val="4070A0"/>
                </a:solidFill>
                <a:latin typeface="Courier"/>
              </a:rPr>
              <a:t>"2023-12"</a:t>
            </a:r>
            <a:r>
              <a:rPr>
                <a:latin typeface="Courier"/>
              </a:rPr>
              <a:t>, </a:t>
            </a:r>
            <a:r>
              <a:rPr>
                <a:solidFill>
                  <a:srgbClr val="4070A0"/>
                </a:solidFill>
                <a:latin typeface="Courier"/>
              </a:rPr>
              <a:t>"2023-07"</a:t>
            </a:r>
            <a:r>
              <a:rPr>
                <a:latin typeface="Courier"/>
              </a:rPr>
              <a:t>, </a:t>
            </a:r>
            <a:r>
              <a:rPr>
                <a:solidFill>
                  <a:srgbClr val="4070A0"/>
                </a:solidFill>
                <a:latin typeface="Courier"/>
              </a:rPr>
              <a:t>"2024-12"</a:t>
            </a:r>
            <a:r>
              <a:rPr>
                <a:latin typeface="Courier"/>
              </a:rPr>
              <a:t>, </a:t>
            </a:r>
            <a:r>
              <a:rPr>
                <a:solidFill>
                  <a:srgbClr val="4070A0"/>
                </a:solidFill>
                <a:latin typeface="Courier"/>
              </a:rPr>
              <a:t>"2024-07"</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mises en garde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staples, two stories. Say which one the population eats.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 rapport, non les seuls prix — Exemple</a:t>
            </a:r>
          </a:p>
        </p:txBody>
      </p:sp>
      <p:sp>
        <p:nvSpPr>
          <p:cNvPr id="3" name="Content Placeholder 2"/>
          <p:cNvSpPr>
            <a:spLocks noGrp="1"/>
          </p:cNvSpPr>
          <p:nvPr>
            <p:ph idx="1"/>
          </p:nvPr>
        </p:nvSpPr>
        <p:spPr/>
        <p:txBody>
          <a:bodyPr/>
          <a:lstStyle/>
          <a:p>
            <a:pPr lvl="0" indent="0">
              <a:buNone/>
            </a:pPr>
            <a:r>
              <a:rPr>
                <a:latin typeface="Courier"/>
              </a:rPr>
              <a:t>Terms of trade, median across a balanced panel of 10 markets
                          Dec 2023   Jul 2024   Change
  Maize, HTG/kg               74.9      159.3    +113%
  Casual wage, HTG/day       361.3      395.6     +10%
  Goat, HTG/head           5,195.1    4,254.4     -18%
  Wage buys, kg maize          4.82       2.48     -49%
  Goat buys, kg maize          69.4       26.7     -62%
  Terms of trade are computed on maize, the local staple. On imported rice
  the wage ratio falls 29% over the same period rather than 49%. 34.5% of
  surveyed households depend on casual labour or livestock as their main
  livelihood; a further 29.5% on subsistence farming.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 rapport, non les seuls prix</a:t>
            </a:r>
          </a:p>
        </p:txBody>
      </p:sp>
      <p:sp>
        <p:nvSpPr>
          <p:cNvPr id="3" name="Content Placeholder 2"/>
          <p:cNvSpPr>
            <a:spLocks noGrp="1"/>
          </p:cNvSpPr>
          <p:nvPr>
            <p:ph idx="1"/>
          </p:nvPr>
        </p:nvSpPr>
        <p:spPr/>
        <p:txBody>
          <a:bodyPr/>
          <a:lstStyle/>
          <a:p>
            <a:pPr lvl="0"/>
            <a:r>
              <a:rPr/>
              <a:t>La dernière ligne est ce qui transforme un tableau de marché en analyse — Le rapport compte à proportion du nombre de…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maintenant de quatre indicateurs de ménage et de deux rapports de marché, issus de deux sources indépendantes, tous pointant vers la même saison de soudure.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https://data-analysis.cassion.dev/fr/cours/food-security-ipc/fs-06-terms-of-trade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chèvre qui a perdu 62 % de sa valeur pendant que son prix baissait de 18 %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Une journée de travail journalier achetait 4,82 kg de maïs à la récolte 2023 et 2,48 kg au pic de soudure 2024. Une chèvre en achetait 69,4 puis 26,7. Ni la série des salaires ni celle des caprins ne le montre, parce que c’est un rapport.</vt:lpwstr>
  </property>
</Properties>
</file>