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 IPC evidence table is not a spreadsheet of results. It is a structured argument in which each row carries an indicator, a value, a reliability score and a phase — and the analyst’s job is the last column.</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Lesson 4 established that four instruments give four answers. The IPC’s response to that is not to pick one, average them, or find the true number. It is to lay them out so that a group of analysts can argue about them in a structured way and record what they concluded. Every row of an evidence table carries five things: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fifth column is the one that is not computed, and it is the one that makes the table an argument rather than a list.</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rows, two sources, six different denominators. Building the table in code from the same script that computed the numbers is what stops the values drifting from the analysis — the same argument as the WASH denominator table, in a different sector.</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IPC separates evidence by how close it sits to the outcome being classified. Direct evidence measures the outcome itself: food consumption, nutritional status, mortality. The FCS and HHS rows are direct. Indirect evidence measures something that causes or accompanies the outcome: prices, terms of trade, rainfall, displacement, conflict. The two market rows are indirect. Indirect evidence cannot classify on its own. A 49% fall in wage terms of trade is a powerful argument that consumption </a:t>
            </a:r>
            <a:r>
              <a:rPr i="1"/>
              <a:t>will</a:t>
            </a:r>
            <a:r>
              <a:rPr/>
              <a:t> deteriorate, and it is not a measurement of consumption. The distinction matters because an analysis short of direct evidence often has plenty of indirect evidence and is tempted to promote it. But indirect evidence is what makes a classification forward-looking. The household indicators describe the lean season that has happened; the price series describes the one still running. That is why an IPC analysis produces a current classification and a projection, and the projection leans on the indirect rows.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Not every row deserves equal weight, and the reasons are the ones this course has been accumulating.</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Write the reason, not a score. “Medium” tells a reader nothing; “58 households cannot be classified above crisis” tells them exactly how much to discount the row and in which direction. Four things that lower reliability, all of them met earlier in this course: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All six rows point the same direction and they disagree about severity by a factor of seven. That combination — strong convergence on direction, wide disagreement on level — is the most common real pattern, and the table is what lets you say both at once. The wrong readings of it are worth naming. “They disagree, so the data is bad.” They disagree because they measure different things, and the disagreement carries the diagnosis: coping and asset depletion high, severe consumption deficit not yet. “Four of six say over 40%, so it is over 40%.” Voting across indicators measuring different quantities is not an estimator of anything. “The most severe row is the safest.” Nor is the least severe. The row you lead with should be the one with the highest reliability for the decision at hand, and the others belong beside it.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“not available” block is not a formality. Nutrition and mortality are the two outcome indicators the IPC weights most heavily, and an analysis without them is classifying on consumption and coping alone. Saying so is what stops the next reader assuming they were considered and found unremarkable.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table is assembled. The last lesson is what a working group is entitled to conclude from it — the sentence a Phase 3 classification asserts, the one it does not, and the threshold rule most people quoting a phase have never read.</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food-security-ipc/fs-07-the-evidence-tabl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Six rows, two sources, one table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An IPC evidence table is not a spreadsheet of results. It is a structured argument in which each row carries an indicator, a value, a reliability score and a phase — and the analyst’s job is the last column.</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7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What the table is for</a:t>
            </a:r>
          </a:p>
          <a:p>
            <a:pPr lvl="0"/>
            <a:r>
              <a:rPr/>
              <a:t>Building the rows</a:t>
            </a:r>
          </a:p>
          <a:p>
            <a:pPr lvl="0"/>
            <a:r>
              <a:rPr/>
              <a:t>Direct and indirect evidence</a:t>
            </a:r>
          </a:p>
          <a:p>
            <a:pPr lvl="0"/>
            <a:r>
              <a:rPr/>
              <a:t>Reliability, and why it is scored</a:t>
            </a:r>
          </a:p>
          <a:p>
            <a:pPr lvl="0"/>
            <a:r>
              <a:rPr/>
              <a:t>What convergence looks like</a:t>
            </a:r>
          </a:p>
          <a:p>
            <a:pPr lvl="0"/>
            <a:r>
              <a:rPr/>
              <a:t>The table as it goes into the workshop</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table is for</a:t>
            </a:r>
          </a:p>
        </p:txBody>
      </p:sp>
      <p:sp>
        <p:nvSpPr>
          <p:cNvPr id="3" name="Content Placeholder 2"/>
          <p:cNvSpPr>
            <a:spLocks noGrp="1"/>
          </p:cNvSpPr>
          <p:nvPr>
            <p:ph idx="1"/>
          </p:nvPr>
        </p:nvSpPr>
        <p:spPr/>
        <p:txBody>
          <a:bodyPr/>
          <a:lstStyle/>
          <a:p>
            <a:pPr lvl="0"/>
            <a:r>
              <a:rPr/>
              <a:t>Every row of an evidence table carries five things</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table is for</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Column</a:t>
                      </a:r>
                    </a:p>
                  </a:txBody>
                  <a:tcPr/>
                </a:tc>
                <a:tc>
                  <a:txBody>
                    <a:bodyPr/>
                    <a:lstStyle/>
                    <a:p>
                      <a:pPr lvl="0" indent="0" marL="0">
                        <a:buNone/>
                      </a:pPr>
                      <a:r>
                        <a:rPr/>
                        <a:t>What it holds</a:t>
                      </a:r>
                    </a:p>
                  </a:txBody>
                  <a:tcPr/>
                </a:tc>
                <a:tc>
                  <a:txBody>
                    <a:bodyPr/>
                    <a:lstStyle/>
                    <a:p>
                      <a:pPr lvl="0" indent="0" marL="0">
                        <a:buNone/>
                      </a:pPr>
                      <a:r>
                        <a:rPr/>
                        <a:t>Who supplies it</a:t>
                      </a:r>
                    </a:p>
                  </a:txBody>
                  <a:tcPr/>
                </a:tc>
              </a:tr>
              <a:tr h="0">
                <a:tc>
                  <a:txBody>
                    <a:bodyPr/>
                    <a:lstStyle/>
                    <a:p>
                      <a:pPr lvl="0" indent="0" marL="0">
                        <a:buNone/>
                      </a:pPr>
                      <a:r>
                        <a:rPr b="1"/>
                        <a:t>Indicator</a:t>
                      </a:r>
                    </a:p>
                  </a:txBody>
                </a:tc>
                <a:tc>
                  <a:txBody>
                    <a:bodyPr/>
                    <a:lstStyle/>
                    <a:p>
                      <a:pPr lvl="0" indent="0" marL="0">
                        <a:buNone/>
                      </a:pPr>
                      <a:r>
                        <a:rPr/>
                        <a:t>The measure, by name</a:t>
                      </a:r>
                    </a:p>
                  </a:txBody>
                </a:tc>
                <a:tc>
                  <a:txBody>
                    <a:bodyPr/>
                    <a:lstStyle/>
                    <a:p>
                      <a:pPr lvl="0" indent="0" marL="0">
                        <a:buNone/>
                      </a:pPr>
                      <a:r>
                        <a:rPr/>
                        <a:t>The standard</a:t>
                      </a:r>
                    </a:p>
                  </a:txBody>
                </a:tc>
              </a:tr>
              <a:tr h="0">
                <a:tc>
                  <a:txBody>
                    <a:bodyPr/>
                    <a:lstStyle/>
                    <a:p>
                      <a:pPr lvl="0" indent="0" marL="0">
                        <a:buNone/>
                      </a:pPr>
                      <a:r>
                        <a:rPr b="1"/>
                        <a:t>Value</a:t>
                      </a:r>
                    </a:p>
                  </a:txBody>
                </a:tc>
                <a:tc>
                  <a:txBody>
                    <a:bodyPr/>
                    <a:lstStyle/>
                    <a:p>
                      <a:pPr lvl="0" indent="0" marL="0">
                        <a:buNone/>
                      </a:pPr>
                      <a:r>
                        <a:rPr/>
                        <a:t>The number, with its denominator and n</a:t>
                      </a:r>
                    </a:p>
                  </a:txBody>
                </a:tc>
                <a:tc>
                  <a:txBody>
                    <a:bodyPr/>
                    <a:lstStyle/>
                    <a:p>
                      <a:pPr lvl="0" indent="0" marL="0">
                        <a:buNone/>
                      </a:pPr>
                      <a:r>
                        <a:rPr/>
                        <a:t>The analyst</a:t>
                      </a:r>
                    </a:p>
                  </a:txBody>
                </a:tc>
              </a:tr>
              <a:tr h="0">
                <a:tc>
                  <a:txBody>
                    <a:bodyPr/>
                    <a:lstStyle/>
                    <a:p>
                      <a:pPr lvl="0" indent="0" marL="0">
                        <a:buNone/>
                      </a:pPr>
                      <a:r>
                        <a:rPr b="1"/>
                        <a:t>Reference table</a:t>
                      </a:r>
                    </a:p>
                  </a:txBody>
                </a:tc>
                <a:tc>
                  <a:txBody>
                    <a:bodyPr/>
                    <a:lstStyle/>
                    <a:p>
                      <a:pPr lvl="0" indent="0" marL="0">
                        <a:buNone/>
                      </a:pPr>
                      <a:r>
                        <a:rPr/>
                        <a:t>The phase thresholds for that indicator</a:t>
                      </a:r>
                    </a:p>
                  </a:txBody>
                </a:tc>
                <a:tc>
                  <a:txBody>
                    <a:bodyPr/>
                    <a:lstStyle/>
                    <a:p>
                      <a:pPr lvl="0" indent="0" marL="0">
                        <a:buNone/>
                      </a:pPr>
                      <a:r>
                        <a:rPr/>
                        <a:t>The IPC manual</a:t>
                      </a:r>
                    </a:p>
                  </a:txBody>
                </a:tc>
              </a:tr>
              <a:tr h="0">
                <a:tc>
                  <a:txBody>
                    <a:bodyPr/>
                    <a:lstStyle/>
                    <a:p>
                      <a:pPr lvl="0" indent="0" marL="0">
                        <a:buNone/>
                      </a:pPr>
                      <a:r>
                        <a:rPr b="1"/>
                        <a:t>Phase</a:t>
                      </a:r>
                    </a:p>
                  </a:txBody>
                </a:tc>
                <a:tc>
                  <a:txBody>
                    <a:bodyPr/>
                    <a:lstStyle/>
                    <a:p>
                      <a:pPr lvl="0" indent="0" marL="0">
                        <a:buNone/>
                      </a:pPr>
                      <a:r>
                        <a:rPr/>
                        <a:t>Which phase the value falls in</a:t>
                      </a:r>
                    </a:p>
                  </a:txBody>
                </a:tc>
                <a:tc>
                  <a:txBody>
                    <a:bodyPr/>
                    <a:lstStyle/>
                    <a:p>
                      <a:pPr lvl="0" indent="0" marL="0">
                        <a:buNone/>
                      </a:pPr>
                      <a:r>
                        <a:rPr/>
                        <a:t>Arithmetic</a:t>
                      </a:r>
                    </a:p>
                  </a:txBody>
                </a:tc>
              </a:tr>
              <a:tr h="0">
                <a:tc>
                  <a:txBody>
                    <a:bodyPr/>
                    <a:lstStyle/>
                    <a:p>
                      <a:pPr lvl="0" indent="0" marL="0">
                        <a:buNone/>
                      </a:pPr>
                      <a:r>
                        <a:rPr b="1"/>
                        <a:t>Reliability</a:t>
                      </a:r>
                    </a:p>
                  </a:txBody>
                </a:tc>
                <a:tc>
                  <a:txBody>
                    <a:bodyPr/>
                    <a:lstStyle/>
                    <a:p>
                      <a:pPr lvl="0" indent="0" marL="0">
                        <a:buNone/>
                      </a:pPr>
                      <a:r>
                        <a:rPr/>
                        <a:t>How much weight this row can bear</a:t>
                      </a:r>
                    </a:p>
                  </a:txBody>
                </a:tc>
                <a:tc>
                  <a:txBody>
                    <a:bodyPr/>
                    <a:lstStyle/>
                    <a:p>
                      <a:pPr lvl="0" indent="0" marL="0">
                        <a:buNone/>
                      </a:pPr>
                      <a:r>
                        <a:rPr b="1"/>
                        <a:t>The analyst’s judgement</a:t>
                      </a:r>
                    </a:p>
                  </a:txBody>
                </a:tc>
              </a:tr>
            </a:tbl>
          </a:graphicData>
        </a:graphic>
      </p:graphicFrame>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Building the rows — In Python (cont.)</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evidence </a:t>
            </a:r>
            <a:r>
              <a:rPr>
                <a:solidFill>
                  <a:srgbClr val="666666"/>
                </a:solidFill>
                <a:latin typeface="Courier"/>
              </a:rPr>
              <a:t>=</a:t>
            </a:r>
            <a:r>
              <a:rPr>
                <a:latin typeface="Courier"/>
              </a:rPr>
              <a:t> pd.DataFrame([</a:t>
            </a:r>
            <a:br/>
            <a:r>
              <a:rPr>
                <a:latin typeface="Courier"/>
              </a:rPr>
              <a:t>    {</a:t>
            </a:r>
            <a:r>
              <a:rPr>
                <a:solidFill>
                  <a:srgbClr val="4070A0"/>
                </a:solidFill>
                <a:latin typeface="Courier"/>
              </a:rPr>
              <a:t>"indicator"</a:t>
            </a:r>
            <a:r>
              <a:rPr>
                <a:latin typeface="Courier"/>
              </a:rPr>
              <a:t>: </a:t>
            </a:r>
            <a:r>
              <a:rPr>
                <a:solidFill>
                  <a:srgbClr val="4070A0"/>
                </a:solidFill>
                <a:latin typeface="Courier"/>
              </a:rPr>
              <a:t>"Food Consumption Score, poor"</a:t>
            </a:r>
            <a:r>
              <a:rPr>
                <a:latin typeface="Courier"/>
              </a:rPr>
              <a:t>,</a:t>
            </a:r>
            <a:br/>
            <a:r>
              <a:rPr>
                <a:latin typeface="Courier"/>
              </a:rPr>
              <a:t>     </a:t>
            </a:r>
            <a:r>
              <a:rPr>
                <a:solidFill>
                  <a:srgbClr val="4070A0"/>
                </a:solidFill>
                <a:latin typeface="Courier"/>
              </a:rPr>
              <a:t>"value"</a:t>
            </a:r>
            <a:r>
              <a:rPr>
                <a:latin typeface="Courier"/>
              </a:rPr>
              <a:t>: </a:t>
            </a:r>
            <a:r>
              <a:rPr>
                <a:solidFill>
                  <a:srgbClr val="4070A0"/>
                </a:solidFill>
                <a:latin typeface="Courier"/>
              </a:rPr>
              <a:t>"7.4%"</a:t>
            </a:r>
            <a:r>
              <a:rPr>
                <a:latin typeface="Courier"/>
              </a:rPr>
              <a:t>, </a:t>
            </a:r>
            <a:r>
              <a:rPr>
                <a:solidFill>
                  <a:srgbClr val="4070A0"/>
                </a:solidFill>
                <a:latin typeface="Courier"/>
              </a:rPr>
              <a:t>"n"</a:t>
            </a:r>
            <a:r>
              <a:rPr>
                <a:latin typeface="Courier"/>
              </a:rPr>
              <a:t>: </a:t>
            </a:r>
            <a:r>
              <a:rPr>
                <a:solidFill>
                  <a:srgbClr val="40A070"/>
                </a:solidFill>
                <a:latin typeface="Courier"/>
              </a:rPr>
              <a:t>1989</a:t>
            </a:r>
            <a:r>
              <a:rPr>
                <a:latin typeface="Courier"/>
              </a:rPr>
              <a:t>, </a:t>
            </a:r>
            <a:r>
              <a:rPr>
                <a:solidFill>
                  <a:srgbClr val="4070A0"/>
                </a:solidFill>
                <a:latin typeface="Courier"/>
              </a:rPr>
              <a:t>"source"</a:t>
            </a:r>
            <a:r>
              <a:rPr>
                <a:latin typeface="Courier"/>
              </a:rPr>
              <a:t>: </a:t>
            </a:r>
            <a:r>
              <a:rPr>
                <a:solidFill>
                  <a:srgbClr val="4070A0"/>
                </a:solidFill>
                <a:latin typeface="Courier"/>
              </a:rPr>
              <a:t>"household survey"</a:t>
            </a:r>
            <a:r>
              <a:rPr>
                <a:latin typeface="Courier"/>
              </a:rPr>
              <a:t>},</a:t>
            </a:r>
            <a:br/>
            <a:r>
              <a:rPr>
                <a:latin typeface="Courier"/>
              </a:rPr>
              <a:t>    {</a:t>
            </a:r>
            <a:r>
              <a:rPr>
                <a:solidFill>
                  <a:srgbClr val="4070A0"/>
                </a:solidFill>
                <a:latin typeface="Courier"/>
              </a:rPr>
              <a:t>"indicator"</a:t>
            </a:r>
            <a:r>
              <a:rPr>
                <a:latin typeface="Courier"/>
              </a:rPr>
              <a:t>: </a:t>
            </a:r>
            <a:r>
              <a:rPr>
                <a:solidFill>
                  <a:srgbClr val="4070A0"/>
                </a:solidFill>
                <a:latin typeface="Courier"/>
              </a:rPr>
              <a:t>"Household Hunger Scale, moderate or severe"</a:t>
            </a:r>
            <a:r>
              <a:rPr>
                <a:latin typeface="Courier"/>
              </a:rPr>
              <a:t>,</a:t>
            </a:r>
            <a:br/>
            <a:r>
              <a:rPr>
                <a:latin typeface="Courier"/>
              </a:rPr>
              <a:t>     </a:t>
            </a:r>
            <a:r>
              <a:rPr>
                <a:solidFill>
                  <a:srgbClr val="4070A0"/>
                </a:solidFill>
                <a:latin typeface="Courier"/>
              </a:rPr>
              <a:t>"value"</a:t>
            </a:r>
            <a:r>
              <a:rPr>
                <a:latin typeface="Courier"/>
              </a:rPr>
              <a:t>: </a:t>
            </a:r>
            <a:r>
              <a:rPr>
                <a:solidFill>
                  <a:srgbClr val="4070A0"/>
                </a:solidFill>
                <a:latin typeface="Courier"/>
              </a:rPr>
              <a:t>"42.9%"</a:t>
            </a:r>
            <a:r>
              <a:rPr>
                <a:latin typeface="Courier"/>
              </a:rPr>
              <a:t>, </a:t>
            </a:r>
            <a:r>
              <a:rPr>
                <a:solidFill>
                  <a:srgbClr val="4070A0"/>
                </a:solidFill>
                <a:latin typeface="Courier"/>
              </a:rPr>
              <a:t>"n"</a:t>
            </a:r>
            <a:r>
              <a:rPr>
                <a:latin typeface="Courier"/>
              </a:rPr>
              <a:t>: </a:t>
            </a:r>
            <a:r>
              <a:rPr>
                <a:solidFill>
                  <a:srgbClr val="40A070"/>
                </a:solidFill>
                <a:latin typeface="Courier"/>
              </a:rPr>
              <a:t>2075</a:t>
            </a:r>
            <a:r>
              <a:rPr>
                <a:latin typeface="Courier"/>
              </a:rPr>
              <a:t>, </a:t>
            </a:r>
            <a:r>
              <a:rPr>
                <a:solidFill>
                  <a:srgbClr val="4070A0"/>
                </a:solidFill>
                <a:latin typeface="Courier"/>
              </a:rPr>
              <a:t>"source"</a:t>
            </a:r>
            <a:r>
              <a:rPr>
                <a:latin typeface="Courier"/>
              </a:rPr>
              <a:t>: </a:t>
            </a:r>
            <a:r>
              <a:rPr>
                <a:solidFill>
                  <a:srgbClr val="4070A0"/>
                </a:solidFill>
                <a:latin typeface="Courier"/>
              </a:rPr>
              <a:t>"household survey"</a:t>
            </a:r>
            <a:r>
              <a:rPr>
                <a:latin typeface="Courier"/>
              </a:rPr>
              <a:t>},</a:t>
            </a:r>
            <a:br/>
            <a:r>
              <a:rPr>
                <a:latin typeface="Courier"/>
              </a:rPr>
              <a:t>    {</a:t>
            </a:r>
            <a:r>
              <a:rPr>
                <a:solidFill>
                  <a:srgbClr val="4070A0"/>
                </a:solidFill>
                <a:latin typeface="Courier"/>
              </a:rPr>
              <a:t>"indicator"</a:t>
            </a:r>
            <a:r>
              <a:rPr>
                <a:latin typeface="Courier"/>
              </a:rPr>
              <a:t>: </a:t>
            </a:r>
            <a:r>
              <a:rPr>
                <a:solidFill>
                  <a:srgbClr val="4070A0"/>
                </a:solidFill>
                <a:latin typeface="Courier"/>
              </a:rPr>
              <a:t>"reduced Coping Strategy Index, 19 or above"</a:t>
            </a:r>
            <a:r>
              <a:rPr>
                <a:latin typeface="Courier"/>
              </a:rPr>
              <a:t>,</a:t>
            </a:r>
            <a:br/>
            <a:r>
              <a:rPr>
                <a:latin typeface="Courier"/>
              </a:rPr>
              <a:t>     </a:t>
            </a:r>
            <a:r>
              <a:rPr>
                <a:solidFill>
                  <a:srgbClr val="4070A0"/>
                </a:solidFill>
                <a:latin typeface="Courier"/>
              </a:rPr>
              <a:t>"value"</a:t>
            </a:r>
            <a:r>
              <a:rPr>
                <a:latin typeface="Courier"/>
              </a:rPr>
              <a:t>: </a:t>
            </a:r>
            <a:r>
              <a:rPr>
                <a:solidFill>
                  <a:srgbClr val="4070A0"/>
                </a:solidFill>
                <a:latin typeface="Courier"/>
              </a:rPr>
              <a:t>"51.0%"</a:t>
            </a:r>
            <a:r>
              <a:rPr>
                <a:latin typeface="Courier"/>
              </a:rPr>
              <a:t>, </a:t>
            </a:r>
            <a:r>
              <a:rPr>
                <a:solidFill>
                  <a:srgbClr val="4070A0"/>
                </a:solidFill>
                <a:latin typeface="Courier"/>
              </a:rPr>
              <a:t>"n"</a:t>
            </a:r>
            <a:r>
              <a:rPr>
                <a:latin typeface="Courier"/>
              </a:rPr>
              <a:t>: </a:t>
            </a:r>
            <a:r>
              <a:rPr>
                <a:solidFill>
                  <a:srgbClr val="40A070"/>
                </a:solidFill>
                <a:latin typeface="Courier"/>
              </a:rPr>
              <a:t>2112</a:t>
            </a:r>
            <a:r>
              <a:rPr>
                <a:latin typeface="Courier"/>
              </a:rPr>
              <a:t>, </a:t>
            </a:r>
            <a:r>
              <a:rPr>
                <a:solidFill>
                  <a:srgbClr val="4070A0"/>
                </a:solidFill>
                <a:latin typeface="Courier"/>
              </a:rPr>
              <a:t>"source"</a:t>
            </a:r>
            <a:r>
              <a:rPr>
                <a:latin typeface="Courier"/>
              </a:rPr>
              <a:t>: </a:t>
            </a:r>
            <a:r>
              <a:rPr>
                <a:solidFill>
                  <a:srgbClr val="4070A0"/>
                </a:solidFill>
                <a:latin typeface="Courier"/>
              </a:rPr>
              <a:t>"household survey"</a:t>
            </a:r>
            <a:r>
              <a:rPr>
                <a:latin typeface="Courier"/>
              </a:rPr>
              <a:t>},</a:t>
            </a:r>
            <a:br/>
            <a:r>
              <a:rPr>
                <a:latin typeface="Courier"/>
              </a:rPr>
              <a:t>    {</a:t>
            </a:r>
            <a:r>
              <a:rPr>
                <a:solidFill>
                  <a:srgbClr val="4070A0"/>
                </a:solidFill>
                <a:latin typeface="Courier"/>
              </a:rPr>
              <a:t>"indicator"</a:t>
            </a:r>
            <a:r>
              <a:rPr>
                <a:latin typeface="Courier"/>
              </a:rPr>
              <a:t>: </a:t>
            </a:r>
            <a:r>
              <a:rPr>
                <a:solidFill>
                  <a:srgbClr val="4070A0"/>
                </a:solidFill>
                <a:latin typeface="Courier"/>
              </a:rPr>
              <a:t>"Livelihood coping, crisis or emergency"</a:t>
            </a:r>
            <a:r>
              <a:rPr>
                <a:latin typeface="Courier"/>
              </a:rPr>
              <a:t>,</a:t>
            </a:r>
            <a:br/>
            <a:r>
              <a:rPr>
                <a:latin typeface="Courier"/>
              </a:rPr>
              <a:t>     </a:t>
            </a:r>
            <a:r>
              <a:rPr>
                <a:solidFill>
                  <a:srgbClr val="4070A0"/>
                </a:solidFill>
                <a:latin typeface="Courier"/>
              </a:rPr>
              <a:t>"value"</a:t>
            </a:r>
            <a:r>
              <a:rPr>
                <a:latin typeface="Courier"/>
              </a:rPr>
              <a:t>: </a:t>
            </a:r>
            <a:r>
              <a:rPr>
                <a:solidFill>
                  <a:srgbClr val="4070A0"/>
                </a:solidFill>
                <a:latin typeface="Courier"/>
              </a:rPr>
              <a:t>"48.5%"</a:t>
            </a:r>
            <a:r>
              <a:rPr>
                <a:latin typeface="Courier"/>
              </a:rPr>
              <a:t>, </a:t>
            </a:r>
            <a:r>
              <a:rPr>
                <a:solidFill>
                  <a:srgbClr val="4070A0"/>
                </a:solidFill>
                <a:latin typeface="Courier"/>
              </a:rPr>
              <a:t>"n"</a:t>
            </a:r>
            <a:r>
              <a:rPr>
                <a:latin typeface="Courier"/>
              </a:rPr>
              <a:t>: </a:t>
            </a:r>
            <a:r>
              <a:rPr>
                <a:solidFill>
                  <a:srgbClr val="40A070"/>
                </a:solidFill>
                <a:latin typeface="Courier"/>
              </a:rPr>
              <a:t>2121</a:t>
            </a:r>
            <a:r>
              <a:rPr>
                <a:latin typeface="Courier"/>
              </a:rPr>
              <a:t>, </a:t>
            </a:r>
            <a:r>
              <a:rPr>
                <a:solidFill>
                  <a:srgbClr val="4070A0"/>
                </a:solidFill>
                <a:latin typeface="Courier"/>
              </a:rPr>
              <a:t>"source"</a:t>
            </a:r>
            <a:r>
              <a:rPr>
                <a:latin typeface="Courier"/>
              </a:rPr>
              <a:t>: </a:t>
            </a:r>
            <a:r>
              <a:rPr>
                <a:solidFill>
                  <a:srgbClr val="4070A0"/>
                </a:solidFill>
                <a:latin typeface="Courier"/>
              </a:rPr>
              <a:t>"LCS module"</a:t>
            </a:r>
            <a:r>
              <a:rPr>
                <a:latin typeface="Courier"/>
              </a:rPr>
              <a:t>},</a:t>
            </a:r>
            <a:br/>
            <a:r>
              <a:rPr>
                <a:latin typeface="Courier"/>
              </a:rPr>
              <a:t>    {</a:t>
            </a:r>
            <a:r>
              <a:rPr>
                <a:solidFill>
                  <a:srgbClr val="4070A0"/>
                </a:solidFill>
                <a:latin typeface="Courier"/>
              </a:rPr>
              <a:t>"indicator"</a:t>
            </a:r>
            <a:r>
              <a:rPr>
                <a:latin typeface="Courier"/>
              </a:rPr>
              <a:t>: </a:t>
            </a:r>
            <a:r>
              <a:rPr>
                <a:solidFill>
                  <a:srgbClr val="4070A0"/>
                </a:solidFill>
                <a:latin typeface="Courier"/>
              </a:rPr>
              <a:t>"Maize price, year on year at the lean peak"</a:t>
            </a:r>
            <a:r>
              <a:rPr>
                <a:latin typeface="Courier"/>
              </a:rPr>
              <a:t>,</a:t>
            </a:r>
            <a:br/>
            <a:r>
              <a:rPr>
                <a:latin typeface="Courier"/>
              </a:rPr>
              <a:t>     </a:t>
            </a:r>
            <a:r>
              <a:rPr>
                <a:solidFill>
                  <a:srgbClr val="4070A0"/>
                </a:solidFill>
                <a:latin typeface="Courier"/>
              </a:rPr>
              <a:t>"value"</a:t>
            </a:r>
            <a:r>
              <a:rPr>
                <a:latin typeface="Courier"/>
              </a:rPr>
              <a:t>: </a:t>
            </a:r>
            <a:r>
              <a:rPr>
                <a:solidFill>
                  <a:srgbClr val="4070A0"/>
                </a:solidFill>
                <a:latin typeface="Courier"/>
              </a:rPr>
              <a:t>"+22%"</a:t>
            </a:r>
            <a:r>
              <a:rPr>
                <a:latin typeface="Courier"/>
              </a:rPr>
              <a:t>, </a:t>
            </a:r>
            <a:r>
              <a:rPr>
                <a:solidFill>
                  <a:srgbClr val="4070A0"/>
                </a:solidFill>
                <a:latin typeface="Courier"/>
              </a:rPr>
              <a:t>"n"</a:t>
            </a:r>
            <a:r>
              <a:rPr>
                <a:latin typeface="Courier"/>
              </a:rPr>
              <a:t>: </a:t>
            </a:r>
            <a:r>
              <a:rPr>
                <a:solidFill>
                  <a:srgbClr val="40A070"/>
                </a:solidFill>
                <a:latin typeface="Courier"/>
              </a:rPr>
              <a:t>10</a:t>
            </a:r>
            <a:r>
              <a:rPr>
                <a:latin typeface="Courier"/>
              </a:rPr>
              <a:t>, </a:t>
            </a:r>
            <a:r>
              <a:rPr>
                <a:solidFill>
                  <a:srgbClr val="4070A0"/>
                </a:solidFill>
                <a:latin typeface="Courier"/>
              </a:rPr>
              <a:t>"source"</a:t>
            </a:r>
            <a:r>
              <a:rPr>
                <a:latin typeface="Courier"/>
              </a:rPr>
              <a:t>: </a:t>
            </a:r>
            <a:r>
              <a:rPr>
                <a:solidFill>
                  <a:srgbClr val="4070A0"/>
                </a:solidFill>
                <a:latin typeface="Courier"/>
              </a:rPr>
              <a:t>"market monitoring"</a:t>
            </a:r>
            <a:r>
              <a:rPr>
                <a:latin typeface="Courier"/>
              </a:rPr>
              <a:t>},</a:t>
            </a:r>
            <a:br/>
            <a:r>
              <a:rPr>
                <a:latin typeface="Courier"/>
              </a:rPr>
              <a:t>    {</a:t>
            </a:r>
            <a:r>
              <a:rPr>
                <a:solidFill>
                  <a:srgbClr val="4070A0"/>
                </a:solidFill>
                <a:latin typeface="Courier"/>
              </a:rPr>
              <a:t>"indicator"</a:t>
            </a:r>
            <a:r>
              <a:rPr>
                <a:latin typeface="Courier"/>
              </a:rPr>
              <a:t>: </a:t>
            </a:r>
            <a:r>
              <a:rPr>
                <a:solidFill>
                  <a:srgbClr val="4070A0"/>
                </a:solidFill>
                <a:latin typeface="Courier"/>
              </a:rPr>
              <a:t>"Wage to maize terms of trade, change"</a:t>
            </a:r>
            <a:r>
              <a:rPr>
                <a:latin typeface="Courier"/>
              </a:rPr>
              <a:t>,</a:t>
            </a:r>
            <a:br/>
            <a:r>
              <a:rPr>
                <a:latin typeface="Courier"/>
              </a:rPr>
              <a:t>     </a:t>
            </a:r>
            <a:r>
              <a:rPr>
                <a:solidFill>
                  <a:srgbClr val="4070A0"/>
                </a:solidFill>
                <a:latin typeface="Courier"/>
              </a:rPr>
              <a:t>"value"</a:t>
            </a:r>
            <a:r>
              <a:rPr>
                <a:latin typeface="Courier"/>
              </a:rPr>
              <a:t>: </a:t>
            </a:r>
            <a:r>
              <a:rPr>
                <a:solidFill>
                  <a:srgbClr val="4070A0"/>
                </a:solidFill>
                <a:latin typeface="Courier"/>
              </a:rPr>
              <a:t>"-49%"</a:t>
            </a:r>
            <a:r>
              <a:rPr>
                <a:latin typeface="Courier"/>
              </a:rPr>
              <a:t>, </a:t>
            </a:r>
            <a:r>
              <a:rPr>
                <a:solidFill>
                  <a:srgbClr val="4070A0"/>
                </a:solidFill>
                <a:latin typeface="Courier"/>
              </a:rPr>
              <a:t>"n"</a:t>
            </a:r>
            <a:r>
              <a:rPr>
                <a:latin typeface="Courier"/>
              </a:rPr>
              <a:t>: </a:t>
            </a:r>
            <a:r>
              <a:rPr>
                <a:solidFill>
                  <a:srgbClr val="40A070"/>
                </a:solidFill>
                <a:latin typeface="Courier"/>
              </a:rPr>
              <a:t>10</a:t>
            </a:r>
            <a:r>
              <a:rPr>
                <a:latin typeface="Courier"/>
              </a:rPr>
              <a:t>, </a:t>
            </a:r>
            <a:r>
              <a:rPr>
                <a:solidFill>
                  <a:srgbClr val="4070A0"/>
                </a:solidFill>
                <a:latin typeface="Courier"/>
              </a:rPr>
              <a:t>"source"</a:t>
            </a:r>
            <a:r>
              <a:rPr>
                <a:latin typeface="Courier"/>
              </a:rPr>
              <a:t>: </a:t>
            </a:r>
            <a:r>
              <a:rPr>
                <a:solidFill>
                  <a:srgbClr val="4070A0"/>
                </a:solidFill>
                <a:latin typeface="Courier"/>
              </a:rPr>
              <a:t>"market monitoring"</a:t>
            </a:r>
            <a:r>
              <a:rPr>
                <a:latin typeface="Courier"/>
              </a:rPr>
              <a:t>},</a:t>
            </a:r>
            <a:b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Building the rows — In Python (cont.)</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(evidence)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Building the rows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evidence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indicator,                              </a:t>
            </a:r>
            <a:r>
              <a:rPr>
                <a:solidFill>
                  <a:srgbClr val="4070A0"/>
                </a:solidFill>
                <a:latin typeface="Courier"/>
              </a:rPr>
              <a:t>~</a:t>
            </a:r>
            <a:r>
              <a:rPr>
                <a:latin typeface="Courier"/>
              </a:rPr>
              <a:t>value,   </a:t>
            </a:r>
            <a:r>
              <a:rPr>
                <a:solidFill>
                  <a:srgbClr val="4070A0"/>
                </a:solidFill>
                <a:latin typeface="Courier"/>
              </a:rPr>
              <a:t>~</a:t>
            </a:r>
            <a:r>
              <a:rPr>
                <a:latin typeface="Courier"/>
              </a:rPr>
              <a:t>n,   </a:t>
            </a:r>
            <a:r>
              <a:rPr>
                <a:solidFill>
                  <a:srgbClr val="4070A0"/>
                </a:solidFill>
                <a:latin typeface="Courier"/>
              </a:rPr>
              <a:t>~</a:t>
            </a:r>
            <a:r>
              <a:rPr>
                <a:latin typeface="Courier"/>
              </a:rPr>
              <a:t>source,</a:t>
            </a:r>
            <a:br/>
            <a:r>
              <a:rPr>
                <a:latin typeface="Courier"/>
              </a:rPr>
              <a:t>  </a:t>
            </a:r>
            <a:r>
              <a:rPr>
                <a:solidFill>
                  <a:srgbClr val="4070A0"/>
                </a:solidFill>
                <a:latin typeface="Courier"/>
              </a:rPr>
              <a:t>"FCS poor"</a:t>
            </a:r>
            <a:r>
              <a:rPr>
                <a:latin typeface="Courier"/>
              </a:rPr>
              <a:t>,                              </a:t>
            </a:r>
            <a:r>
              <a:rPr>
                <a:solidFill>
                  <a:srgbClr val="4070A0"/>
                </a:solidFill>
                <a:latin typeface="Courier"/>
              </a:rPr>
              <a:t>"7.4%"</a:t>
            </a:r>
            <a:r>
              <a:rPr>
                <a:latin typeface="Courier"/>
              </a:rPr>
              <a:t>,  </a:t>
            </a:r>
            <a:r>
              <a:rPr>
                <a:solidFill>
                  <a:srgbClr val="40A070"/>
                </a:solidFill>
                <a:latin typeface="Courier"/>
              </a:rPr>
              <a:t>1989</a:t>
            </a:r>
            <a:r>
              <a:rPr>
                <a:latin typeface="Courier"/>
              </a:rPr>
              <a:t>, </a:t>
            </a:r>
            <a:r>
              <a:rPr>
                <a:solidFill>
                  <a:srgbClr val="4070A0"/>
                </a:solidFill>
                <a:latin typeface="Courier"/>
              </a:rPr>
              <a:t>"household survey"</a:t>
            </a:r>
            <a:r>
              <a:rPr>
                <a:latin typeface="Courier"/>
              </a:rPr>
              <a:t>,</a:t>
            </a:r>
            <a:br/>
            <a:r>
              <a:rPr>
                <a:latin typeface="Courier"/>
              </a:rPr>
              <a:t>  </a:t>
            </a:r>
            <a:r>
              <a:rPr>
                <a:solidFill>
                  <a:srgbClr val="4070A0"/>
                </a:solidFill>
                <a:latin typeface="Courier"/>
              </a:rPr>
              <a:t>"HHS moderate or severe"</a:t>
            </a:r>
            <a:r>
              <a:rPr>
                <a:latin typeface="Courier"/>
              </a:rPr>
              <a:t>,               </a:t>
            </a:r>
            <a:r>
              <a:rPr>
                <a:solidFill>
                  <a:srgbClr val="4070A0"/>
                </a:solidFill>
                <a:latin typeface="Courier"/>
              </a:rPr>
              <a:t>"42.9%"</a:t>
            </a:r>
            <a:r>
              <a:rPr>
                <a:latin typeface="Courier"/>
              </a:rPr>
              <a:t>,  </a:t>
            </a:r>
            <a:r>
              <a:rPr>
                <a:solidFill>
                  <a:srgbClr val="40A070"/>
                </a:solidFill>
                <a:latin typeface="Courier"/>
              </a:rPr>
              <a:t>2075</a:t>
            </a:r>
            <a:r>
              <a:rPr>
                <a:latin typeface="Courier"/>
              </a:rPr>
              <a:t>, </a:t>
            </a:r>
            <a:r>
              <a:rPr>
                <a:solidFill>
                  <a:srgbClr val="4070A0"/>
                </a:solidFill>
                <a:latin typeface="Courier"/>
              </a:rPr>
              <a:t>"household survey"</a:t>
            </a:r>
            <a:r>
              <a:rPr>
                <a:latin typeface="Courier"/>
              </a:rPr>
              <a:t>,</a:t>
            </a:r>
            <a:br/>
            <a:r>
              <a:rPr>
                <a:latin typeface="Courier"/>
              </a:rPr>
              <a:t>  </a:t>
            </a:r>
            <a:r>
              <a:rPr>
                <a:solidFill>
                  <a:srgbClr val="4070A0"/>
                </a:solidFill>
                <a:latin typeface="Courier"/>
              </a:rPr>
              <a:t>"rCSI &gt;= 19"</a:t>
            </a:r>
            <a:r>
              <a:rPr>
                <a:latin typeface="Courier"/>
              </a:rPr>
              <a:t>,                           </a:t>
            </a:r>
            <a:r>
              <a:rPr>
                <a:solidFill>
                  <a:srgbClr val="4070A0"/>
                </a:solidFill>
                <a:latin typeface="Courier"/>
              </a:rPr>
              <a:t>"51.0%"</a:t>
            </a:r>
            <a:r>
              <a:rPr>
                <a:latin typeface="Courier"/>
              </a:rPr>
              <a:t>,  </a:t>
            </a:r>
            <a:r>
              <a:rPr>
                <a:solidFill>
                  <a:srgbClr val="40A070"/>
                </a:solidFill>
                <a:latin typeface="Courier"/>
              </a:rPr>
              <a:t>2112</a:t>
            </a:r>
            <a:r>
              <a:rPr>
                <a:latin typeface="Courier"/>
              </a:rPr>
              <a:t>, </a:t>
            </a:r>
            <a:r>
              <a:rPr>
                <a:solidFill>
                  <a:srgbClr val="4070A0"/>
                </a:solidFill>
                <a:latin typeface="Courier"/>
              </a:rPr>
              <a:t>"household survey"</a:t>
            </a:r>
            <a:r>
              <a:rPr>
                <a:latin typeface="Courier"/>
              </a:rPr>
              <a:t>,</a:t>
            </a:r>
            <a:br/>
            <a:r>
              <a:rPr>
                <a:latin typeface="Courier"/>
              </a:rPr>
              <a:t>  </a:t>
            </a:r>
            <a:r>
              <a:rPr>
                <a:solidFill>
                  <a:srgbClr val="4070A0"/>
                </a:solidFill>
                <a:latin typeface="Courier"/>
              </a:rPr>
              <a:t>"LCS crisis or emergency"</a:t>
            </a:r>
            <a:r>
              <a:rPr>
                <a:latin typeface="Courier"/>
              </a:rPr>
              <a:t>,              </a:t>
            </a:r>
            <a:r>
              <a:rPr>
                <a:solidFill>
                  <a:srgbClr val="4070A0"/>
                </a:solidFill>
                <a:latin typeface="Courier"/>
              </a:rPr>
              <a:t>"48.5%"</a:t>
            </a:r>
            <a:r>
              <a:rPr>
                <a:latin typeface="Courier"/>
              </a:rPr>
              <a:t>,  </a:t>
            </a:r>
            <a:r>
              <a:rPr>
                <a:solidFill>
                  <a:srgbClr val="40A070"/>
                </a:solidFill>
                <a:latin typeface="Courier"/>
              </a:rPr>
              <a:t>2121</a:t>
            </a:r>
            <a:r>
              <a:rPr>
                <a:latin typeface="Courier"/>
              </a:rPr>
              <a:t>, </a:t>
            </a:r>
            <a:r>
              <a:rPr>
                <a:solidFill>
                  <a:srgbClr val="4070A0"/>
                </a:solidFill>
                <a:latin typeface="Courier"/>
              </a:rPr>
              <a:t>"LCS module"</a:t>
            </a:r>
            <a:r>
              <a:rPr>
                <a:latin typeface="Courier"/>
              </a:rPr>
              <a:t>,</a:t>
            </a:r>
            <a:br/>
            <a:r>
              <a:rPr>
                <a:latin typeface="Courier"/>
              </a:rPr>
              <a:t>  </a:t>
            </a:r>
            <a:r>
              <a:rPr>
                <a:solidFill>
                  <a:srgbClr val="4070A0"/>
                </a:solidFill>
                <a:latin typeface="Courier"/>
              </a:rPr>
              <a:t>"Maize price, year on year"</a:t>
            </a:r>
            <a:r>
              <a:rPr>
                <a:latin typeface="Courier"/>
              </a:rPr>
              <a:t>,             </a:t>
            </a:r>
            <a:r>
              <a:rPr>
                <a:solidFill>
                  <a:srgbClr val="4070A0"/>
                </a:solidFill>
                <a:latin typeface="Courier"/>
              </a:rPr>
              <a:t>"+22%"</a:t>
            </a:r>
            <a:r>
              <a:rPr>
                <a:latin typeface="Courier"/>
              </a:rPr>
              <a:t>,    </a:t>
            </a:r>
            <a:r>
              <a:rPr>
                <a:solidFill>
                  <a:srgbClr val="40A070"/>
                </a:solidFill>
                <a:latin typeface="Courier"/>
              </a:rPr>
              <a:t>10</a:t>
            </a:r>
            <a:r>
              <a:rPr>
                <a:latin typeface="Courier"/>
              </a:rPr>
              <a:t>, </a:t>
            </a:r>
            <a:r>
              <a:rPr>
                <a:solidFill>
                  <a:srgbClr val="4070A0"/>
                </a:solidFill>
                <a:latin typeface="Courier"/>
              </a:rPr>
              <a:t>"market monitoring"</a:t>
            </a:r>
            <a:r>
              <a:rPr>
                <a:latin typeface="Courier"/>
              </a:rPr>
              <a:t>,</a:t>
            </a:r>
            <a:br/>
            <a:r>
              <a:rPr>
                <a:latin typeface="Courier"/>
              </a:rPr>
              <a:t>  </a:t>
            </a:r>
            <a:r>
              <a:rPr>
                <a:solidFill>
                  <a:srgbClr val="4070A0"/>
                </a:solidFill>
                <a:latin typeface="Courier"/>
              </a:rPr>
              <a:t>"Wage terms of trade, change"</a:t>
            </a:r>
            <a:r>
              <a:rPr>
                <a:latin typeface="Courier"/>
              </a:rPr>
              <a:t>,           </a:t>
            </a:r>
            <a:r>
              <a:rPr>
                <a:solidFill>
                  <a:srgbClr val="4070A0"/>
                </a:solidFill>
                <a:latin typeface="Courier"/>
              </a:rPr>
              <a:t>"-49%"</a:t>
            </a:r>
            <a:r>
              <a:rPr>
                <a:latin typeface="Courier"/>
              </a:rPr>
              <a:t>,    </a:t>
            </a:r>
            <a:r>
              <a:rPr>
                <a:solidFill>
                  <a:srgbClr val="40A070"/>
                </a:solidFill>
                <a:latin typeface="Courier"/>
              </a:rPr>
              <a:t>10</a:t>
            </a:r>
            <a:r>
              <a:rPr>
                <a:latin typeface="Courier"/>
              </a:rPr>
              <a:t>, </a:t>
            </a:r>
            <a:r>
              <a:rPr>
                <a:solidFill>
                  <a:srgbClr val="4070A0"/>
                </a:solidFill>
                <a:latin typeface="Courier"/>
              </a:rPr>
              <a:t>"market monitoring"</a:t>
            </a:r>
            <a:b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Building the rows</a:t>
            </a:r>
          </a:p>
        </p:txBody>
      </p:sp>
      <p:sp>
        <p:nvSpPr>
          <p:cNvPr id="3" name="Content Placeholder 2"/>
          <p:cNvSpPr>
            <a:spLocks noGrp="1"/>
          </p:cNvSpPr>
          <p:nvPr>
            <p:ph idx="1"/>
          </p:nvPr>
        </p:nvSpPr>
        <p:spPr/>
        <p:txBody>
          <a:bodyPr/>
          <a:lstStyle/>
          <a:p>
            <a:pPr lvl="0"/>
            <a:r>
              <a:rPr/>
              <a:t>Six rows, two sources, six different denominators — Building the table in code from the same script that computed the…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Direct and indirect evidence</a:t>
            </a:r>
          </a:p>
        </p:txBody>
      </p:sp>
      <p:sp>
        <p:nvSpPr>
          <p:cNvPr id="3" name="Content Placeholder 2"/>
          <p:cNvSpPr>
            <a:spLocks noGrp="1"/>
          </p:cNvSpPr>
          <p:nvPr>
            <p:ph idx="1"/>
          </p:nvPr>
        </p:nvSpPr>
        <p:spPr/>
        <p:txBody>
          <a:bodyPr/>
          <a:lstStyle/>
          <a:p>
            <a:pPr lvl="0"/>
            <a:r>
              <a:rPr/>
              <a:t>Direct evidence — measures the outcome itself: food consumption, nutritional status, mortality</a:t>
            </a:r>
          </a:p>
          <a:p>
            <a:pPr lvl="0"/>
            <a:r>
              <a:rPr/>
              <a:t>Indirect evidence — measures something that causes or accompanies the outcome: prices, terms of trade, rainfall,…</a:t>
            </a:r>
          </a:p>
          <a:p>
            <a:pPr lvl="0"/>
            <a:r>
              <a:rPr/>
              <a:t>Indirect evidence cannot classify on its own — A 49% fall in wage terms of trade is a powerful argument that…</a:t>
            </a:r>
          </a:p>
          <a:p>
            <a:pPr lvl="0"/>
            <a:r>
              <a:rPr/>
              <a:t>But indirect evidence is what makes a classification forward-looking — The household indicators describe the lean…</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Reliability, and why it is scored — In Python</a:t>
            </a:r>
          </a:p>
        </p:txBody>
      </p:sp>
      <p:sp>
        <p:nvSpPr>
          <p:cNvPr id="3" name="Content Placeholder 2"/>
          <p:cNvSpPr>
            <a:spLocks noGrp="1"/>
          </p:cNvSpPr>
          <p:nvPr>
            <p:ph idx="1"/>
          </p:nvPr>
        </p:nvSpPr>
        <p:spPr/>
        <p:txBody>
          <a:bodyPr/>
          <a:lstStyle/>
          <a:p>
            <a:pPr lvl="0" indent="0">
              <a:buNone/>
            </a:pPr>
            <a:r>
              <a:rPr>
                <a:latin typeface="Courier"/>
              </a:rPr>
              <a:t>evidence[</a:t>
            </a:r>
            <a:r>
              <a:rPr>
                <a:solidFill>
                  <a:srgbClr val="4070A0"/>
                </a:solidFill>
                <a:latin typeface="Courier"/>
              </a:rPr>
              <a:t>"reliability"</a:t>
            </a:r>
            <a:r>
              <a:rPr>
                <a:latin typeface="Courier"/>
              </a:rPr>
              <a:t>] </a:t>
            </a:r>
            <a:r>
              <a:rPr>
                <a:solidFill>
                  <a:srgbClr val="666666"/>
                </a:solidFill>
                <a:latin typeface="Courier"/>
              </a:rPr>
              <a:t>=</a:t>
            </a:r>
            <a:r>
              <a:rPr>
                <a:latin typeface="Courier"/>
              </a:rPr>
              <a:t> [</a:t>
            </a:r>
            <a:br/>
            <a:r>
              <a:rPr>
                <a:latin typeface="Courier"/>
              </a:rPr>
              <a:t>    </a:t>
            </a:r>
            <a:r>
              <a:rPr>
                <a:solidFill>
                  <a:srgbClr val="4070A0"/>
                </a:solidFill>
                <a:latin typeface="Courier"/>
              </a:rPr>
              <a:t>"high — 1,989 households, standard instrument"</a:t>
            </a:r>
            <a:r>
              <a:rPr>
                <a:latin typeface="Courier"/>
              </a:rPr>
              <a:t>,</a:t>
            </a:r>
            <a:br/>
            <a:r>
              <a:rPr>
                <a:latin typeface="Courier"/>
              </a:rPr>
              <a:t>    </a:t>
            </a:r>
            <a:r>
              <a:rPr>
                <a:solidFill>
                  <a:srgbClr val="4070A0"/>
                </a:solidFill>
                <a:latin typeface="Courier"/>
              </a:rPr>
              <a:t>"high — 2,075 households, standard instrument"</a:t>
            </a:r>
            <a:r>
              <a:rPr>
                <a:latin typeface="Courier"/>
              </a:rPr>
              <a:t>,</a:t>
            </a:r>
            <a:br/>
            <a:r>
              <a:rPr>
                <a:latin typeface="Courier"/>
              </a:rPr>
              <a:t>    </a:t>
            </a:r>
            <a:r>
              <a:rPr>
                <a:solidFill>
                  <a:srgbClr val="4070A0"/>
                </a:solidFill>
                <a:latin typeface="Courier"/>
              </a:rPr>
              <a:t>"medium — no context-specific threshold established"</a:t>
            </a:r>
            <a:r>
              <a:rPr>
                <a:latin typeface="Courier"/>
              </a:rPr>
              <a:t>,</a:t>
            </a:r>
            <a:br/>
            <a:r>
              <a:rPr>
                <a:latin typeface="Courier"/>
              </a:rPr>
              <a:t>    </a:t>
            </a:r>
            <a:r>
              <a:rPr>
                <a:solidFill>
                  <a:srgbClr val="4070A0"/>
                </a:solidFill>
                <a:latin typeface="Courier"/>
              </a:rPr>
              <a:t>"medium — 58 households cannot be classified above crisis"</a:t>
            </a:r>
            <a:r>
              <a:rPr>
                <a:latin typeface="Courier"/>
              </a:rPr>
              <a:t>,</a:t>
            </a:r>
            <a:br/>
            <a:r>
              <a:rPr>
                <a:latin typeface="Courier"/>
              </a:rPr>
              <a:t>    </a:t>
            </a:r>
            <a:r>
              <a:rPr>
                <a:solidFill>
                  <a:srgbClr val="4070A0"/>
                </a:solidFill>
                <a:latin typeface="Courier"/>
              </a:rPr>
              <a:t>"medium — balanced panel of 10 of 12 markets"</a:t>
            </a:r>
            <a:r>
              <a:rPr>
                <a:latin typeface="Courier"/>
              </a:rPr>
              <a:t>,</a:t>
            </a:r>
            <a:br/>
            <a:r>
              <a:rPr>
                <a:latin typeface="Courier"/>
              </a:rPr>
              <a:t>    </a:t>
            </a:r>
            <a:r>
              <a:rPr>
                <a:solidFill>
                  <a:srgbClr val="4070A0"/>
                </a:solidFill>
                <a:latin typeface="Courier"/>
              </a:rPr>
              <a:t>"medium — same panel; wage series is a single occupation"</a:t>
            </a:r>
            <a:r>
              <a:rPr>
                <a:latin typeface="Courier"/>
              </a:rPr>
              <a:t>,</a:t>
            </a:r>
            <a:br/>
            <a:r>
              <a:rPr>
                <a:latin typeface="Courier"/>
              </a:rPr>
              <a:t>]</a:t>
            </a:r>
            <a:br/>
            <a:r>
              <a:rPr>
                <a:solidFill>
                  <a:srgbClr val="008000"/>
                </a:solidFill>
                <a:latin typeface="Courier"/>
              </a:rPr>
              <a:t>print</a:t>
            </a:r>
            <a:r>
              <a:rPr>
                <a:latin typeface="Courier"/>
              </a:rPr>
              <a:t>(evidence[[</a:t>
            </a:r>
            <a:r>
              <a:rPr>
                <a:solidFill>
                  <a:srgbClr val="4070A0"/>
                </a:solidFill>
                <a:latin typeface="Courier"/>
              </a:rPr>
              <a:t>"indicator"</a:t>
            </a:r>
            <a:r>
              <a:rPr>
                <a:latin typeface="Courier"/>
              </a:rPr>
              <a:t>, </a:t>
            </a:r>
            <a:r>
              <a:rPr>
                <a:solidFill>
                  <a:srgbClr val="4070A0"/>
                </a:solidFill>
                <a:latin typeface="Courier"/>
              </a:rPr>
              <a:t>"value"</a:t>
            </a:r>
            <a:r>
              <a:rPr>
                <a:latin typeface="Courier"/>
              </a:rPr>
              <a:t>, </a:t>
            </a:r>
            <a:r>
              <a:rPr>
                <a:solidFill>
                  <a:srgbClr val="4070A0"/>
                </a:solidFill>
                <a:latin typeface="Courier"/>
              </a:rPr>
              <a:t>"reliability"</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Reliability, and why it is scored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reliability column is prose, and it is the part that gets read.</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Reliability, and why it is scored</a:t>
            </a:r>
          </a:p>
        </p:txBody>
      </p:sp>
      <p:sp>
        <p:nvSpPr>
          <p:cNvPr id="3" name="Content Placeholder 2"/>
          <p:cNvSpPr>
            <a:spLocks noGrp="1"/>
          </p:cNvSpPr>
          <p:nvPr>
            <p:ph idx="1"/>
          </p:nvPr>
        </p:nvSpPr>
        <p:spPr/>
        <p:txBody>
          <a:bodyPr/>
          <a:lstStyle/>
          <a:p>
            <a:pPr lvl="0"/>
            <a:r>
              <a:rPr/>
              <a:t>Write the reason, not a score — “Medium” tells a reader nothing; “58 households cannot be classified above crisis”…</a:t>
            </a:r>
          </a:p>
          <a:p>
            <a:pPr lvl="0"/>
            <a:r>
              <a:rPr b="1"/>
              <a:t>A denominator smaller than the sample</a:t>
            </a:r>
            <a:r>
              <a:rPr/>
              <a:t> — the FCS’s 1,989 of 2,112.</a:t>
            </a:r>
          </a:p>
          <a:p>
            <a:pPr lvl="0"/>
            <a:r>
              <a:rPr b="1"/>
              <a:t>A threshold borrowed rather than established</a:t>
            </a:r>
            <a:r>
              <a:rPr/>
              <a:t> — the rCSI’s 19.</a:t>
            </a:r>
          </a:p>
          <a:p>
            <a:pPr lvl="0"/>
            <a:r>
              <a:rPr b="1"/>
              <a:t>A panel that changed composition</a:t>
            </a:r>
            <a:r>
              <a:rPr/>
              <a:t> — the price series without MK001.</a:t>
            </a:r>
          </a:p>
          <a:p>
            <a:pPr lvl="0"/>
            <a:r>
              <a:rPr b="1"/>
              <a:t>A rule applied where the data cannot support it</a:t>
            </a:r>
            <a:r>
              <a:rPr/>
              <a:t> — a maximum severity over a partly administered module.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convergence looks like — In Python</a:t>
            </a:r>
          </a:p>
        </p:txBody>
      </p:sp>
      <p:sp>
        <p:nvSpPr>
          <p:cNvPr id="3" name="Content Placeholder 2"/>
          <p:cNvSpPr>
            <a:spLocks noGrp="1"/>
          </p:cNvSpPr>
          <p:nvPr>
            <p:ph idx="1"/>
          </p:nvPr>
        </p:nvSpPr>
        <p:spPr/>
        <p:txBody>
          <a:bodyPr/>
          <a:lstStyle/>
          <a:p>
            <a:pPr lvl="0" indent="0">
              <a:buNone/>
            </a:pPr>
            <a:r>
              <a:rPr>
                <a:latin typeface="Courier"/>
              </a:rPr>
              <a:t>evidence[</a:t>
            </a:r>
            <a:r>
              <a:rPr>
                <a:solidFill>
                  <a:srgbClr val="4070A0"/>
                </a:solidFill>
                <a:latin typeface="Courier"/>
              </a:rPr>
              <a:t>"direction"</a:t>
            </a:r>
            <a:r>
              <a:rPr>
                <a:latin typeface="Courier"/>
              </a:rPr>
              <a:t>] </a:t>
            </a:r>
            <a:r>
              <a:rPr>
                <a:solidFill>
                  <a:srgbClr val="666666"/>
                </a:solidFill>
                <a:latin typeface="Courier"/>
              </a:rPr>
              <a:t>=</a:t>
            </a:r>
            <a:r>
              <a:rPr>
                <a:latin typeface="Courier"/>
              </a:rPr>
              <a:t> [</a:t>
            </a:r>
            <a:r>
              <a:rPr>
                <a:solidFill>
                  <a:srgbClr val="4070A0"/>
                </a:solidFill>
                <a:latin typeface="Courier"/>
              </a:rPr>
              <a:t>"worse"</a:t>
            </a:r>
            <a:r>
              <a:rPr>
                <a:latin typeface="Courier"/>
              </a:rPr>
              <a:t>, </a:t>
            </a:r>
            <a:r>
              <a:rPr>
                <a:solidFill>
                  <a:srgbClr val="4070A0"/>
                </a:solidFill>
                <a:latin typeface="Courier"/>
              </a:rPr>
              <a:t>"worse"</a:t>
            </a:r>
            <a:r>
              <a:rPr>
                <a:latin typeface="Courier"/>
              </a:rPr>
              <a:t>, </a:t>
            </a:r>
            <a:r>
              <a:rPr>
                <a:solidFill>
                  <a:srgbClr val="4070A0"/>
                </a:solidFill>
                <a:latin typeface="Courier"/>
              </a:rPr>
              <a:t>"worse"</a:t>
            </a:r>
            <a:r>
              <a:rPr>
                <a:latin typeface="Courier"/>
              </a:rPr>
              <a:t>, </a:t>
            </a:r>
            <a:r>
              <a:rPr>
                <a:solidFill>
                  <a:srgbClr val="4070A0"/>
                </a:solidFill>
                <a:latin typeface="Courier"/>
              </a:rPr>
              <a:t>"worse"</a:t>
            </a:r>
            <a:r>
              <a:rPr>
                <a:latin typeface="Courier"/>
              </a:rPr>
              <a:t>, </a:t>
            </a:r>
            <a:r>
              <a:rPr>
                <a:solidFill>
                  <a:srgbClr val="4070A0"/>
                </a:solidFill>
                <a:latin typeface="Courier"/>
              </a:rPr>
              <a:t>"worse"</a:t>
            </a:r>
            <a:r>
              <a:rPr>
                <a:latin typeface="Courier"/>
              </a:rPr>
              <a:t>, </a:t>
            </a:r>
            <a:r>
              <a:rPr>
                <a:solidFill>
                  <a:srgbClr val="4070A0"/>
                </a:solidFill>
                <a:latin typeface="Courier"/>
              </a:rPr>
              <a:t>"worse"</a:t>
            </a:r>
            <a:r>
              <a:rPr>
                <a:latin typeface="Courier"/>
              </a:rPr>
              <a:t>]</a:t>
            </a:r>
            <a:br/>
            <a:r>
              <a:rPr>
                <a:solidFill>
                  <a:srgbClr val="008000"/>
                </a:solidFill>
                <a:latin typeface="Courier"/>
              </a:rPr>
              <a:t>print</a:t>
            </a:r>
            <a:r>
              <a:rPr>
                <a:latin typeface="Courier"/>
              </a:rPr>
              <a:t>(</a:t>
            </a:r>
            <a:r>
              <a:rPr>
                <a:solidFill>
                  <a:srgbClr val="BB6688"/>
                </a:solidFill>
                <a:latin typeface="Courier"/>
              </a:rPr>
              <a:t>f"rows pointing the same way: "</a:t>
            </a:r>
            <a:br/>
            <a:r>
              <a:rPr>
                <a:latin typeface="Courier"/>
              </a:rPr>
              <a:t>      </a:t>
            </a:r>
            <a:r>
              <a:rPr>
                <a:solidFill>
                  <a:srgbClr val="BB6688"/>
                </a:solidFill>
                <a:latin typeface="Courier"/>
              </a:rPr>
              <a:t>f"</a:t>
            </a:r>
            <a:r>
              <a:rPr>
                <a:solidFill>
                  <a:srgbClr val="4070A0"/>
                </a:solidFill>
                <a:latin typeface="Courier"/>
              </a:rPr>
              <a:t>{</a:t>
            </a:r>
            <a:r>
              <a:rPr>
                <a:latin typeface="Courier"/>
              </a:rPr>
              <a:t>(evidence[</a:t>
            </a:r>
            <a:r>
              <a:rPr>
                <a:solidFill>
                  <a:srgbClr val="4070A0"/>
                </a:solidFill>
                <a:latin typeface="Courier"/>
              </a:rPr>
              <a:t>'direction'</a:t>
            </a:r>
            <a:r>
              <a:rPr>
                <a:latin typeface="Courier"/>
              </a:rPr>
              <a:t>] </a:t>
            </a:r>
            <a:r>
              <a:rPr>
                <a:solidFill>
                  <a:srgbClr val="666666"/>
                </a:solidFill>
                <a:latin typeface="Courier"/>
              </a:rPr>
              <a:t>==</a:t>
            </a:r>
            <a:r>
              <a:rPr>
                <a:latin typeface="Courier"/>
              </a:rPr>
              <a:t> </a:t>
            </a:r>
            <a:r>
              <a:rPr>
                <a:solidFill>
                  <a:srgbClr val="4070A0"/>
                </a:solidFill>
                <a:latin typeface="Courier"/>
              </a:rPr>
              <a:t>'worse'</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(evidence)</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convergence looks like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Six of six. That is convergence — and it is not the same as agreement on level.</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convergence looks like</a:t>
            </a:r>
          </a:p>
        </p:txBody>
      </p:sp>
      <p:sp>
        <p:nvSpPr>
          <p:cNvPr id="3" name="Content Placeholder 2"/>
          <p:cNvSpPr>
            <a:spLocks noGrp="1"/>
          </p:cNvSpPr>
          <p:nvPr>
            <p:ph idx="1"/>
          </p:nvPr>
        </p:nvSpPr>
        <p:spPr/>
        <p:txBody>
          <a:bodyPr/>
          <a:lstStyle/>
          <a:p>
            <a:pPr lvl="0"/>
            <a:r>
              <a:rPr/>
              <a:t>All six rows point the same direction and they disagree about severity by a factor of seven — That combination — strong…</a:t>
            </a:r>
          </a:p>
          <a:p>
            <a:pPr lvl="0"/>
            <a:r>
              <a:rPr/>
              <a:t>“They disagree, so the data is bad.” — They disagree because they measure different things, and the disagreement…</a:t>
            </a:r>
          </a:p>
          <a:p>
            <a:pPr lvl="0"/>
            <a:r>
              <a:rPr/>
              <a:t>“Four of six say over 40%, so it is over 40%.” — Voting across indicators measuring different quantities is not an…</a:t>
            </a:r>
          </a:p>
          <a:p>
            <a:pPr lvl="0"/>
            <a:r>
              <a:rPr/>
              <a:t>“The most severe row is the safest.” — Nor is the least severe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table as it goes into the workshop — Example (cont.)</a:t>
            </a:r>
          </a:p>
        </p:txBody>
      </p:sp>
      <p:sp>
        <p:nvSpPr>
          <p:cNvPr id="3" name="Content Placeholder 2"/>
          <p:cNvSpPr>
            <a:spLocks noGrp="1"/>
          </p:cNvSpPr>
          <p:nvPr>
            <p:ph idx="1"/>
          </p:nvPr>
        </p:nvSpPr>
        <p:spPr/>
        <p:txBody>
          <a:bodyPr/>
          <a:lstStyle/>
          <a:p>
            <a:pPr lvl="0" indent="0">
              <a:buNone/>
            </a:pPr>
            <a:r>
              <a:rPr>
                <a:latin typeface="Courier"/>
              </a:rPr>
              <a:t>Evidence table — lean season 2024, four districts
  Direct evidence
    FCS poor (28/42 set)          7.4%   n=1,989   high reliability
    HHS moderate or severe       42.9%   n=2,075   high
    rCSI &gt;= 19                   51.0%   n=2,112   medium, threshold not local
    LCS crisis or emergency      48.5%   n=2,121   medium, 58 partial modules
  Indirect evidence
    Maize, year on year at peak   +22%   10 markets, balanced panel
    Wage terms of trade           -49%   10 markets, same panel
  Convergence: six of six rows indicate deterioration.
  Divergence: severity estimates range from 7.4% to 51.0%, reflecting
  different constructs rather than measurement error.
  Not available: nutritional status, mortality, food access at the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table as it goes into the workshop — Example (cont.)</a:t>
            </a:r>
          </a:p>
        </p:txBody>
      </p:sp>
      <p:sp>
        <p:nvSpPr>
          <p:cNvPr id="3" name="Content Placeholder 2"/>
          <p:cNvSpPr>
            <a:spLocks noGrp="1"/>
          </p:cNvSpPr>
          <p:nvPr>
            <p:ph idx="1"/>
          </p:nvPr>
        </p:nvSpPr>
        <p:spPr/>
        <p:txBody>
          <a:bodyPr/>
          <a:lstStyle/>
          <a:p>
            <a:pPr lvl="0" indent="0">
              <a:buNone/>
            </a:pPr>
            <a:r>
              <a:rPr>
                <a:latin typeface="Courier"/>
              </a:rPr>
              <a:t>  household level in physical quantities.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table as it goes into the workshop</a:t>
            </a:r>
          </a:p>
        </p:txBody>
      </p:sp>
      <p:sp>
        <p:nvSpPr>
          <p:cNvPr id="3" name="Content Placeholder 2"/>
          <p:cNvSpPr>
            <a:spLocks noGrp="1"/>
          </p:cNvSpPr>
          <p:nvPr>
            <p:ph idx="1"/>
          </p:nvPr>
        </p:nvSpPr>
        <p:spPr/>
        <p:txBody>
          <a:bodyPr/>
          <a:lstStyle/>
          <a:p>
            <a:pPr lvl="0"/>
            <a:r>
              <a:rPr/>
              <a:t>The “not available” block is not a formality — Nutrition and mortality are the two outcome indicators the IPC weights…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The table is assembled.</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https://data-analysis.cassion.dev/courses/food-security-ipc/fs-07-the-evidence-table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Six rows, two sources, one table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7 of 8</vt:lpwstr>
  </property>
  <property fmtid="{D5CDD505-2E9C-101B-9397-08002B2CF9AE}" pid="3" name="subtitle">
    <vt:lpwstr>An IPC evidence table is not a spreadsheet of results. It is a structured argument in which each row carries an indicator, a value, a reliability score and a phase — and the analyst’s job is the last column.</vt:lpwstr>
  </property>
</Properties>
</file>