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notesMaster" Target="notesMasters/notesMaster1.xml" /><Relationship Id="rId24" Type="http://schemas.openxmlformats.org/officeDocument/2006/relationships/viewProps" Target="viewProps.xml" /><Relationship Id="rId23" Type="http://schemas.openxmlformats.org/officeDocument/2006/relationships/presProps" Target="presProps.xml" /><Relationship Id="rId1" Type="http://schemas.openxmlformats.org/officeDocument/2006/relationships/slideMaster" Target="slideMasters/slideMaster1.xml" /><Relationship Id="rId26" Type="http://schemas.openxmlformats.org/officeDocument/2006/relationships/tableStyles" Target="tableStyles.xml" /><Relationship Id="rId25"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tableau de preuves IPC n’est pas un tableur de résultats. C’est un argument structuré où chaque ligne porte un indicateur, une valeur, une note de fiabilité et une phase — et le travail de l’analyste est la dernière colonne.</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leçon 4 a établi que quatre instruments donnent quatre réponses. La réponse de l’IPC à cela n’est pas d’en choisir un, de les moyenner, ni de trouver le vrai nombre. C’est de les disposer de façon qu’un groupe d’analystes puisse en débattre de manière structurée et consigner ce qu’il a conclu. Chaque ligne d’un tableau de preuves porte cinq choses :</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cinquième colonne est celle qui ne se calcule pas, et c’est elle qui fait du tableau un argument plutôt qu’une liste.</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Six lignes, deux sources, six dénominateurs différents. Construire le tableau en code depuis le script même qui a calculé les nombres est ce qui empêche les valeurs de dériver par rapport à l’analyse — le même argument que le tableau de dénominateurs EAH, dans un autre secteur.</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L’IPC sépare les preuves selon leur proximité au résultat classé. La preuve directe mesure le résultat lui-même : consommation alimentaire, état nutritionnel, mortalité. Les lignes SCA et ÉFM sont directes. La preuve indirecte mesure quelque chose qui cause ou accompagne le résultat : prix, termes de l’échange, pluviométrie, déplacement, conflit. Les deux lignes de marché sont indirectes. Une preuve indirecte ne peut pas classer à elle seule. Une chute de 49 % des termes de l’échange du salaire est un argument puissant que la consommation </a:t>
            </a:r>
            <a:r>
              <a:rPr i="1"/>
              <a:t>va</a:t>
            </a:r>
            <a:r>
              <a:rPr/>
              <a:t> se dégrader, et ce n’est pas une mesure de la consommation. La distinction compte parce qu’une analyse à court de preuves directes dispose souvent de beaucoup de preuves indirectes et est tentée de les promouvoir. Mais c’est la preuve indirecte qui rend une classification prospective. Les indicateurs de ménage décrivent la soudure qui a eu lieu ; la série de prix décrit celle qui court encore. C’est pourquoi une analyse IPC produit une classification courante et une projection, et la projection s’appuie sur les lignes indirectes.</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Toutes les lignes ne méritent pas le même poids, et les raisons sont celles que ce cours accumule depuis le début.</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Écrivez la raison, non une note. « Moyenne » ne dit rien au lecteur ; « 58 ménages ne peuvent pas être classés au-delà de la crise » lui dit exactement de combien décoter la ligne et dans quel sens. Quatre choses qui abaissent la fiabilité, toutes rencontrées plus tôt dans ce cours :</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six lignes pointent dans le même sens et divergent sur la sévérité d’un facteur sept. Cette combinaison — convergence forte sur le sens, désaccord large sur le niveau — est le motif réel le plus fréquent, et le tableau est ce qui permet de dire les deux à la fois. Les mauvaises lectures méritent d’être nommées. « Ils divergent, donc les données sont mauvaises. » Ils divergent parce qu’ils mesurent des choses différentes, et le désaccord porte le diagnostic : adaptation et épuisement d’actifs élevés, déficit alimentaire sévère pas encore. « Quatre lignes sur six dépassent 40 %, donc c’est au-dessus de 40 %. » Voter entre des indicateurs mesurant des quantités différentes n’estime rien du tout. « La ligne la plus sévère est la plus sûre. » Pas plus que la moins sévère. La ligne que vous mettez en tête doit être celle dont la fiabilité est la plus forte pour la décision en jeu, et les autres l’accompagnent.</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bloc « non disponible » n’est pas une formalité. La nutrition et la mortalité sont les deux indicateurs de résultat que l’IPC pondère le plus lourdement, et une analyse qui en est privée classe sur la seule consommation et la seule adaptation. Le dire est ce qui empêche le lecteur suivant de supposer qu’ils ont été examinés et jugés sans particularité.</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tableau est assemblé. La dernière leçon porte sur ce qu’un groupe de travail a le droit d’en conclure — la phrase qu’affirme une classification en phase 3, celle qu’elle n’affirme pas, et la règle de seuil que la plupart de ceux qui citent une phase n’ont jamais lue.</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food-security-ipc/fs-07-the-evidence-tabl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Six lignes, deux sources, un tableau</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Un tableau de preuves IPC n’est pas un tableur de résultats. C’est un argument structuré où chaque ligne porte un indicateur, une valeur, une note de fiabilité et une phase — et le travail de l’analyste est la dernière colonne.</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7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À quoi sert le tableau</a:t>
            </a:r>
          </a:p>
          <a:p>
            <a:pPr lvl="0"/>
            <a:r>
              <a:rPr/>
              <a:t>Construire les lignes</a:t>
            </a:r>
          </a:p>
          <a:p>
            <a:pPr lvl="0"/>
            <a:r>
              <a:rPr/>
              <a:t>Preuves directes et indirectes</a:t>
            </a:r>
          </a:p>
          <a:p>
            <a:pPr lvl="0"/>
            <a:r>
              <a:rPr/>
              <a:t>La fiabilité, et pourquoi elle est notée</a:t>
            </a:r>
          </a:p>
          <a:p>
            <a:pPr lvl="0"/>
            <a:r>
              <a:rPr/>
              <a:t>À quoi ressemble une convergence</a:t>
            </a:r>
          </a:p>
          <a:p>
            <a:pPr lvl="0"/>
            <a:r>
              <a:rPr/>
              <a:t>Le tableau tel qu’il entre en atelier</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À quoi sert le tableau</a:t>
            </a:r>
          </a:p>
        </p:txBody>
      </p:sp>
      <p:sp>
        <p:nvSpPr>
          <p:cNvPr id="3" name="Content Placeholder 2"/>
          <p:cNvSpPr>
            <a:spLocks noGrp="1"/>
          </p:cNvSpPr>
          <p:nvPr>
            <p:ph idx="1"/>
          </p:nvPr>
        </p:nvSpPr>
        <p:spPr/>
        <p:txBody>
          <a:bodyPr/>
          <a:lstStyle/>
          <a:p>
            <a:pPr lvl="0"/>
            <a:r>
              <a:rPr/>
              <a:t>Chaque ligne d’un tableau de preuves porte cinq choses</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À quoi sert le tableau</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Colonne</a:t>
                      </a:r>
                    </a:p>
                  </a:txBody>
                  <a:tcPr/>
                </a:tc>
                <a:tc>
                  <a:txBody>
                    <a:bodyPr/>
                    <a:lstStyle/>
                    <a:p>
                      <a:pPr lvl="0" indent="0" marL="0">
                        <a:buNone/>
                      </a:pPr>
                      <a:r>
                        <a:rPr/>
                        <a:t>Ce qu’elle contient</a:t>
                      </a:r>
                    </a:p>
                  </a:txBody>
                  <a:tcPr/>
                </a:tc>
                <a:tc>
                  <a:txBody>
                    <a:bodyPr/>
                    <a:lstStyle/>
                    <a:p>
                      <a:pPr lvl="0" indent="0" marL="0">
                        <a:buNone/>
                      </a:pPr>
                      <a:r>
                        <a:rPr/>
                        <a:t>Qui la fournit</a:t>
                      </a:r>
                    </a:p>
                  </a:txBody>
                  <a:tcPr/>
                </a:tc>
              </a:tr>
              <a:tr h="0">
                <a:tc>
                  <a:txBody>
                    <a:bodyPr/>
                    <a:lstStyle/>
                    <a:p>
                      <a:pPr lvl="0" indent="0" marL="0">
                        <a:buNone/>
                      </a:pPr>
                      <a:r>
                        <a:rPr b="1"/>
                        <a:t>Indicateur</a:t>
                      </a:r>
                    </a:p>
                  </a:txBody>
                </a:tc>
                <a:tc>
                  <a:txBody>
                    <a:bodyPr/>
                    <a:lstStyle/>
                    <a:p>
                      <a:pPr lvl="0" indent="0" marL="0">
                        <a:buNone/>
                      </a:pPr>
                      <a:r>
                        <a:rPr/>
                        <a:t>La mesure, par son nom</a:t>
                      </a:r>
                    </a:p>
                  </a:txBody>
                </a:tc>
                <a:tc>
                  <a:txBody>
                    <a:bodyPr/>
                    <a:lstStyle/>
                    <a:p>
                      <a:pPr lvl="0" indent="0" marL="0">
                        <a:buNone/>
                      </a:pPr>
                      <a:r>
                        <a:rPr/>
                        <a:t>Le standard</a:t>
                      </a:r>
                    </a:p>
                  </a:txBody>
                </a:tc>
              </a:tr>
              <a:tr h="0">
                <a:tc>
                  <a:txBody>
                    <a:bodyPr/>
                    <a:lstStyle/>
                    <a:p>
                      <a:pPr lvl="0" indent="0" marL="0">
                        <a:buNone/>
                      </a:pPr>
                      <a:r>
                        <a:rPr b="1"/>
                        <a:t>Valeur</a:t>
                      </a:r>
                    </a:p>
                  </a:txBody>
                </a:tc>
                <a:tc>
                  <a:txBody>
                    <a:bodyPr/>
                    <a:lstStyle/>
                    <a:p>
                      <a:pPr lvl="0" indent="0" marL="0">
                        <a:buNone/>
                      </a:pPr>
                      <a:r>
                        <a:rPr/>
                        <a:t>Le nombre, avec son dénominateur et son n</a:t>
                      </a:r>
                    </a:p>
                  </a:txBody>
                </a:tc>
                <a:tc>
                  <a:txBody>
                    <a:bodyPr/>
                    <a:lstStyle/>
                    <a:p>
                      <a:pPr lvl="0" indent="0" marL="0">
                        <a:buNone/>
                      </a:pPr>
                      <a:r>
                        <a:rPr/>
                        <a:t>L’analyste</a:t>
                      </a:r>
                    </a:p>
                  </a:txBody>
                </a:tc>
              </a:tr>
              <a:tr h="0">
                <a:tc>
                  <a:txBody>
                    <a:bodyPr/>
                    <a:lstStyle/>
                    <a:p>
                      <a:pPr lvl="0" indent="0" marL="0">
                        <a:buNone/>
                      </a:pPr>
                      <a:r>
                        <a:rPr b="1"/>
                        <a:t>Table de référence</a:t>
                      </a:r>
                    </a:p>
                  </a:txBody>
                </a:tc>
                <a:tc>
                  <a:txBody>
                    <a:bodyPr/>
                    <a:lstStyle/>
                    <a:p>
                      <a:pPr lvl="0" indent="0" marL="0">
                        <a:buNone/>
                      </a:pPr>
                      <a:r>
                        <a:rPr/>
                        <a:t>Les seuils de phase pour cet indicateur</a:t>
                      </a:r>
                    </a:p>
                  </a:txBody>
                </a:tc>
                <a:tc>
                  <a:txBody>
                    <a:bodyPr/>
                    <a:lstStyle/>
                    <a:p>
                      <a:pPr lvl="0" indent="0" marL="0">
                        <a:buNone/>
                      </a:pPr>
                      <a:r>
                        <a:rPr/>
                        <a:t>Le manuel IPC</a:t>
                      </a:r>
                    </a:p>
                  </a:txBody>
                </a:tc>
              </a:tr>
              <a:tr h="0">
                <a:tc>
                  <a:txBody>
                    <a:bodyPr/>
                    <a:lstStyle/>
                    <a:p>
                      <a:pPr lvl="0" indent="0" marL="0">
                        <a:buNone/>
                      </a:pPr>
                      <a:r>
                        <a:rPr b="1"/>
                        <a:t>Phase</a:t>
                      </a:r>
                    </a:p>
                  </a:txBody>
                </a:tc>
                <a:tc>
                  <a:txBody>
                    <a:bodyPr/>
                    <a:lstStyle/>
                    <a:p>
                      <a:pPr lvl="0" indent="0" marL="0">
                        <a:buNone/>
                      </a:pPr>
                      <a:r>
                        <a:rPr/>
                        <a:t>La phase dans laquelle tombe la valeur</a:t>
                      </a:r>
                    </a:p>
                  </a:txBody>
                </a:tc>
                <a:tc>
                  <a:txBody>
                    <a:bodyPr/>
                    <a:lstStyle/>
                    <a:p>
                      <a:pPr lvl="0" indent="0" marL="0">
                        <a:buNone/>
                      </a:pPr>
                      <a:r>
                        <a:rPr/>
                        <a:t>L’arithmétique</a:t>
                      </a:r>
                    </a:p>
                  </a:txBody>
                </a:tc>
              </a:tr>
              <a:tr h="0">
                <a:tc>
                  <a:txBody>
                    <a:bodyPr/>
                    <a:lstStyle/>
                    <a:p>
                      <a:pPr lvl="0" indent="0" marL="0">
                        <a:buNone/>
                      </a:pPr>
                      <a:r>
                        <a:rPr b="1"/>
                        <a:t>Fiabilité</a:t>
                      </a:r>
                    </a:p>
                  </a:txBody>
                </a:tc>
                <a:tc>
                  <a:txBody>
                    <a:bodyPr/>
                    <a:lstStyle/>
                    <a:p>
                      <a:pPr lvl="0" indent="0" marL="0">
                        <a:buNone/>
                      </a:pPr>
                      <a:r>
                        <a:rPr/>
                        <a:t>Le poids que cette ligne peut porter</a:t>
                      </a:r>
                    </a:p>
                  </a:txBody>
                </a:tc>
                <a:tc>
                  <a:txBody>
                    <a:bodyPr/>
                    <a:lstStyle/>
                    <a:p>
                      <a:pPr lvl="0" indent="0" marL="0">
                        <a:buNone/>
                      </a:pPr>
                      <a:r>
                        <a:rPr b="1"/>
                        <a:t>Le jugement de l’analyste</a:t>
                      </a:r>
                    </a:p>
                  </a:txBody>
                </a:tc>
              </a:tr>
            </a:tbl>
          </a:graphicData>
        </a:graphic>
      </p:graphicFrame>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Construire les lignes — En Python (suite)</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evidence </a:t>
            </a:r>
            <a:r>
              <a:rPr>
                <a:solidFill>
                  <a:srgbClr val="666666"/>
                </a:solidFill>
                <a:latin typeface="Courier"/>
              </a:rPr>
              <a:t>=</a:t>
            </a:r>
            <a:r>
              <a:rPr>
                <a:latin typeface="Courier"/>
              </a:rPr>
              <a:t> pd.DataFrame([</a:t>
            </a:r>
            <a:br/>
            <a:r>
              <a:rPr>
                <a:latin typeface="Courier"/>
              </a:rPr>
              <a:t>    {</a:t>
            </a:r>
            <a:r>
              <a:rPr>
                <a:solidFill>
                  <a:srgbClr val="4070A0"/>
                </a:solidFill>
                <a:latin typeface="Courier"/>
              </a:rPr>
              <a:t>"indicator"</a:t>
            </a:r>
            <a:r>
              <a:rPr>
                <a:latin typeface="Courier"/>
              </a:rPr>
              <a:t>: </a:t>
            </a:r>
            <a:r>
              <a:rPr>
                <a:solidFill>
                  <a:srgbClr val="4070A0"/>
                </a:solidFill>
                <a:latin typeface="Courier"/>
              </a:rPr>
              <a:t>"Food Consumption Score, poor"</a:t>
            </a:r>
            <a:r>
              <a:rPr>
                <a:latin typeface="Courier"/>
              </a:rPr>
              <a:t>,</a:t>
            </a:r>
            <a:br/>
            <a:r>
              <a:rPr>
                <a:latin typeface="Courier"/>
              </a:rPr>
              <a:t>     </a:t>
            </a:r>
            <a:r>
              <a:rPr>
                <a:solidFill>
                  <a:srgbClr val="4070A0"/>
                </a:solidFill>
                <a:latin typeface="Courier"/>
              </a:rPr>
              <a:t>"value"</a:t>
            </a:r>
            <a:r>
              <a:rPr>
                <a:latin typeface="Courier"/>
              </a:rPr>
              <a:t>: </a:t>
            </a:r>
            <a:r>
              <a:rPr>
                <a:solidFill>
                  <a:srgbClr val="4070A0"/>
                </a:solidFill>
                <a:latin typeface="Courier"/>
              </a:rPr>
              <a:t>"7.4%"</a:t>
            </a:r>
            <a:r>
              <a:rPr>
                <a:latin typeface="Courier"/>
              </a:rPr>
              <a:t>, </a:t>
            </a:r>
            <a:r>
              <a:rPr>
                <a:solidFill>
                  <a:srgbClr val="4070A0"/>
                </a:solidFill>
                <a:latin typeface="Courier"/>
              </a:rPr>
              <a:t>"n"</a:t>
            </a:r>
            <a:r>
              <a:rPr>
                <a:latin typeface="Courier"/>
              </a:rPr>
              <a:t>: </a:t>
            </a:r>
            <a:r>
              <a:rPr>
                <a:solidFill>
                  <a:srgbClr val="40A070"/>
                </a:solidFill>
                <a:latin typeface="Courier"/>
              </a:rPr>
              <a:t>1989</a:t>
            </a:r>
            <a:r>
              <a:rPr>
                <a:latin typeface="Courier"/>
              </a:rPr>
              <a:t>, </a:t>
            </a:r>
            <a:r>
              <a:rPr>
                <a:solidFill>
                  <a:srgbClr val="4070A0"/>
                </a:solidFill>
                <a:latin typeface="Courier"/>
              </a:rPr>
              <a:t>"source"</a:t>
            </a:r>
            <a:r>
              <a:rPr>
                <a:latin typeface="Courier"/>
              </a:rPr>
              <a:t>: </a:t>
            </a:r>
            <a:r>
              <a:rPr>
                <a:solidFill>
                  <a:srgbClr val="4070A0"/>
                </a:solidFill>
                <a:latin typeface="Courier"/>
              </a:rPr>
              <a:t>"household survey"</a:t>
            </a:r>
            <a:r>
              <a:rPr>
                <a:latin typeface="Courier"/>
              </a:rPr>
              <a:t>},</a:t>
            </a:r>
            <a:br/>
            <a:r>
              <a:rPr>
                <a:latin typeface="Courier"/>
              </a:rPr>
              <a:t>    {</a:t>
            </a:r>
            <a:r>
              <a:rPr>
                <a:solidFill>
                  <a:srgbClr val="4070A0"/>
                </a:solidFill>
                <a:latin typeface="Courier"/>
              </a:rPr>
              <a:t>"indicator"</a:t>
            </a:r>
            <a:r>
              <a:rPr>
                <a:latin typeface="Courier"/>
              </a:rPr>
              <a:t>: </a:t>
            </a:r>
            <a:r>
              <a:rPr>
                <a:solidFill>
                  <a:srgbClr val="4070A0"/>
                </a:solidFill>
                <a:latin typeface="Courier"/>
              </a:rPr>
              <a:t>"Household Hunger Scale, moderate or severe"</a:t>
            </a:r>
            <a:r>
              <a:rPr>
                <a:latin typeface="Courier"/>
              </a:rPr>
              <a:t>,</a:t>
            </a:r>
            <a:br/>
            <a:r>
              <a:rPr>
                <a:latin typeface="Courier"/>
              </a:rPr>
              <a:t>     </a:t>
            </a:r>
            <a:r>
              <a:rPr>
                <a:solidFill>
                  <a:srgbClr val="4070A0"/>
                </a:solidFill>
                <a:latin typeface="Courier"/>
              </a:rPr>
              <a:t>"value"</a:t>
            </a:r>
            <a:r>
              <a:rPr>
                <a:latin typeface="Courier"/>
              </a:rPr>
              <a:t>: </a:t>
            </a:r>
            <a:r>
              <a:rPr>
                <a:solidFill>
                  <a:srgbClr val="4070A0"/>
                </a:solidFill>
                <a:latin typeface="Courier"/>
              </a:rPr>
              <a:t>"42.9%"</a:t>
            </a:r>
            <a:r>
              <a:rPr>
                <a:latin typeface="Courier"/>
              </a:rPr>
              <a:t>, </a:t>
            </a:r>
            <a:r>
              <a:rPr>
                <a:solidFill>
                  <a:srgbClr val="4070A0"/>
                </a:solidFill>
                <a:latin typeface="Courier"/>
              </a:rPr>
              <a:t>"n"</a:t>
            </a:r>
            <a:r>
              <a:rPr>
                <a:latin typeface="Courier"/>
              </a:rPr>
              <a:t>: </a:t>
            </a:r>
            <a:r>
              <a:rPr>
                <a:solidFill>
                  <a:srgbClr val="40A070"/>
                </a:solidFill>
                <a:latin typeface="Courier"/>
              </a:rPr>
              <a:t>2075</a:t>
            </a:r>
            <a:r>
              <a:rPr>
                <a:latin typeface="Courier"/>
              </a:rPr>
              <a:t>, </a:t>
            </a:r>
            <a:r>
              <a:rPr>
                <a:solidFill>
                  <a:srgbClr val="4070A0"/>
                </a:solidFill>
                <a:latin typeface="Courier"/>
              </a:rPr>
              <a:t>"source"</a:t>
            </a:r>
            <a:r>
              <a:rPr>
                <a:latin typeface="Courier"/>
              </a:rPr>
              <a:t>: </a:t>
            </a:r>
            <a:r>
              <a:rPr>
                <a:solidFill>
                  <a:srgbClr val="4070A0"/>
                </a:solidFill>
                <a:latin typeface="Courier"/>
              </a:rPr>
              <a:t>"household survey"</a:t>
            </a:r>
            <a:r>
              <a:rPr>
                <a:latin typeface="Courier"/>
              </a:rPr>
              <a:t>},</a:t>
            </a:r>
            <a:br/>
            <a:r>
              <a:rPr>
                <a:latin typeface="Courier"/>
              </a:rPr>
              <a:t>    {</a:t>
            </a:r>
            <a:r>
              <a:rPr>
                <a:solidFill>
                  <a:srgbClr val="4070A0"/>
                </a:solidFill>
                <a:latin typeface="Courier"/>
              </a:rPr>
              <a:t>"indicator"</a:t>
            </a:r>
            <a:r>
              <a:rPr>
                <a:latin typeface="Courier"/>
              </a:rPr>
              <a:t>: </a:t>
            </a:r>
            <a:r>
              <a:rPr>
                <a:solidFill>
                  <a:srgbClr val="4070A0"/>
                </a:solidFill>
                <a:latin typeface="Courier"/>
              </a:rPr>
              <a:t>"reduced Coping Strategy Index, 19 or above"</a:t>
            </a:r>
            <a:r>
              <a:rPr>
                <a:latin typeface="Courier"/>
              </a:rPr>
              <a:t>,</a:t>
            </a:r>
            <a:br/>
            <a:r>
              <a:rPr>
                <a:latin typeface="Courier"/>
              </a:rPr>
              <a:t>     </a:t>
            </a:r>
            <a:r>
              <a:rPr>
                <a:solidFill>
                  <a:srgbClr val="4070A0"/>
                </a:solidFill>
                <a:latin typeface="Courier"/>
              </a:rPr>
              <a:t>"value"</a:t>
            </a:r>
            <a:r>
              <a:rPr>
                <a:latin typeface="Courier"/>
              </a:rPr>
              <a:t>: </a:t>
            </a:r>
            <a:r>
              <a:rPr>
                <a:solidFill>
                  <a:srgbClr val="4070A0"/>
                </a:solidFill>
                <a:latin typeface="Courier"/>
              </a:rPr>
              <a:t>"51.0%"</a:t>
            </a:r>
            <a:r>
              <a:rPr>
                <a:latin typeface="Courier"/>
              </a:rPr>
              <a:t>, </a:t>
            </a:r>
            <a:r>
              <a:rPr>
                <a:solidFill>
                  <a:srgbClr val="4070A0"/>
                </a:solidFill>
                <a:latin typeface="Courier"/>
              </a:rPr>
              <a:t>"n"</a:t>
            </a:r>
            <a:r>
              <a:rPr>
                <a:latin typeface="Courier"/>
              </a:rPr>
              <a:t>: </a:t>
            </a:r>
            <a:r>
              <a:rPr>
                <a:solidFill>
                  <a:srgbClr val="40A070"/>
                </a:solidFill>
                <a:latin typeface="Courier"/>
              </a:rPr>
              <a:t>2112</a:t>
            </a:r>
            <a:r>
              <a:rPr>
                <a:latin typeface="Courier"/>
              </a:rPr>
              <a:t>, </a:t>
            </a:r>
            <a:r>
              <a:rPr>
                <a:solidFill>
                  <a:srgbClr val="4070A0"/>
                </a:solidFill>
                <a:latin typeface="Courier"/>
              </a:rPr>
              <a:t>"source"</a:t>
            </a:r>
            <a:r>
              <a:rPr>
                <a:latin typeface="Courier"/>
              </a:rPr>
              <a:t>: </a:t>
            </a:r>
            <a:r>
              <a:rPr>
                <a:solidFill>
                  <a:srgbClr val="4070A0"/>
                </a:solidFill>
                <a:latin typeface="Courier"/>
              </a:rPr>
              <a:t>"household survey"</a:t>
            </a:r>
            <a:r>
              <a:rPr>
                <a:latin typeface="Courier"/>
              </a:rPr>
              <a:t>},</a:t>
            </a:r>
            <a:br/>
            <a:r>
              <a:rPr>
                <a:latin typeface="Courier"/>
              </a:rPr>
              <a:t>    {</a:t>
            </a:r>
            <a:r>
              <a:rPr>
                <a:solidFill>
                  <a:srgbClr val="4070A0"/>
                </a:solidFill>
                <a:latin typeface="Courier"/>
              </a:rPr>
              <a:t>"indicator"</a:t>
            </a:r>
            <a:r>
              <a:rPr>
                <a:latin typeface="Courier"/>
              </a:rPr>
              <a:t>: </a:t>
            </a:r>
            <a:r>
              <a:rPr>
                <a:solidFill>
                  <a:srgbClr val="4070A0"/>
                </a:solidFill>
                <a:latin typeface="Courier"/>
              </a:rPr>
              <a:t>"Livelihood coping, crisis or emergency"</a:t>
            </a:r>
            <a:r>
              <a:rPr>
                <a:latin typeface="Courier"/>
              </a:rPr>
              <a:t>,</a:t>
            </a:r>
            <a:br/>
            <a:r>
              <a:rPr>
                <a:latin typeface="Courier"/>
              </a:rPr>
              <a:t>     </a:t>
            </a:r>
            <a:r>
              <a:rPr>
                <a:solidFill>
                  <a:srgbClr val="4070A0"/>
                </a:solidFill>
                <a:latin typeface="Courier"/>
              </a:rPr>
              <a:t>"value"</a:t>
            </a:r>
            <a:r>
              <a:rPr>
                <a:latin typeface="Courier"/>
              </a:rPr>
              <a:t>: </a:t>
            </a:r>
            <a:r>
              <a:rPr>
                <a:solidFill>
                  <a:srgbClr val="4070A0"/>
                </a:solidFill>
                <a:latin typeface="Courier"/>
              </a:rPr>
              <a:t>"48.5%"</a:t>
            </a:r>
            <a:r>
              <a:rPr>
                <a:latin typeface="Courier"/>
              </a:rPr>
              <a:t>, </a:t>
            </a:r>
            <a:r>
              <a:rPr>
                <a:solidFill>
                  <a:srgbClr val="4070A0"/>
                </a:solidFill>
                <a:latin typeface="Courier"/>
              </a:rPr>
              <a:t>"n"</a:t>
            </a:r>
            <a:r>
              <a:rPr>
                <a:latin typeface="Courier"/>
              </a:rPr>
              <a:t>: </a:t>
            </a:r>
            <a:r>
              <a:rPr>
                <a:solidFill>
                  <a:srgbClr val="40A070"/>
                </a:solidFill>
                <a:latin typeface="Courier"/>
              </a:rPr>
              <a:t>2121</a:t>
            </a:r>
            <a:r>
              <a:rPr>
                <a:latin typeface="Courier"/>
              </a:rPr>
              <a:t>, </a:t>
            </a:r>
            <a:r>
              <a:rPr>
                <a:solidFill>
                  <a:srgbClr val="4070A0"/>
                </a:solidFill>
                <a:latin typeface="Courier"/>
              </a:rPr>
              <a:t>"source"</a:t>
            </a:r>
            <a:r>
              <a:rPr>
                <a:latin typeface="Courier"/>
              </a:rPr>
              <a:t>: </a:t>
            </a:r>
            <a:r>
              <a:rPr>
                <a:solidFill>
                  <a:srgbClr val="4070A0"/>
                </a:solidFill>
                <a:latin typeface="Courier"/>
              </a:rPr>
              <a:t>"LCS module"</a:t>
            </a:r>
            <a:r>
              <a:rPr>
                <a:latin typeface="Courier"/>
              </a:rPr>
              <a:t>},</a:t>
            </a:r>
            <a:br/>
            <a:r>
              <a:rPr>
                <a:latin typeface="Courier"/>
              </a:rPr>
              <a:t>    {</a:t>
            </a:r>
            <a:r>
              <a:rPr>
                <a:solidFill>
                  <a:srgbClr val="4070A0"/>
                </a:solidFill>
                <a:latin typeface="Courier"/>
              </a:rPr>
              <a:t>"indicator"</a:t>
            </a:r>
            <a:r>
              <a:rPr>
                <a:latin typeface="Courier"/>
              </a:rPr>
              <a:t>: </a:t>
            </a:r>
            <a:r>
              <a:rPr>
                <a:solidFill>
                  <a:srgbClr val="4070A0"/>
                </a:solidFill>
                <a:latin typeface="Courier"/>
              </a:rPr>
              <a:t>"Maize price, year on year at the lean peak"</a:t>
            </a:r>
            <a:r>
              <a:rPr>
                <a:latin typeface="Courier"/>
              </a:rPr>
              <a:t>,</a:t>
            </a:r>
            <a:br/>
            <a:r>
              <a:rPr>
                <a:latin typeface="Courier"/>
              </a:rPr>
              <a:t>     </a:t>
            </a:r>
            <a:r>
              <a:rPr>
                <a:solidFill>
                  <a:srgbClr val="4070A0"/>
                </a:solidFill>
                <a:latin typeface="Courier"/>
              </a:rPr>
              <a:t>"value"</a:t>
            </a:r>
            <a:r>
              <a:rPr>
                <a:latin typeface="Courier"/>
              </a:rPr>
              <a:t>: </a:t>
            </a:r>
            <a:r>
              <a:rPr>
                <a:solidFill>
                  <a:srgbClr val="4070A0"/>
                </a:solidFill>
                <a:latin typeface="Courier"/>
              </a:rPr>
              <a:t>"+22%"</a:t>
            </a:r>
            <a:r>
              <a:rPr>
                <a:latin typeface="Courier"/>
              </a:rPr>
              <a:t>, </a:t>
            </a:r>
            <a:r>
              <a:rPr>
                <a:solidFill>
                  <a:srgbClr val="4070A0"/>
                </a:solidFill>
                <a:latin typeface="Courier"/>
              </a:rPr>
              <a:t>"n"</a:t>
            </a:r>
            <a:r>
              <a:rPr>
                <a:latin typeface="Courier"/>
              </a:rPr>
              <a:t>: </a:t>
            </a:r>
            <a:r>
              <a:rPr>
                <a:solidFill>
                  <a:srgbClr val="40A070"/>
                </a:solidFill>
                <a:latin typeface="Courier"/>
              </a:rPr>
              <a:t>10</a:t>
            </a:r>
            <a:r>
              <a:rPr>
                <a:latin typeface="Courier"/>
              </a:rPr>
              <a:t>, </a:t>
            </a:r>
            <a:r>
              <a:rPr>
                <a:solidFill>
                  <a:srgbClr val="4070A0"/>
                </a:solidFill>
                <a:latin typeface="Courier"/>
              </a:rPr>
              <a:t>"source"</a:t>
            </a:r>
            <a:r>
              <a:rPr>
                <a:latin typeface="Courier"/>
              </a:rPr>
              <a:t>: </a:t>
            </a:r>
            <a:r>
              <a:rPr>
                <a:solidFill>
                  <a:srgbClr val="4070A0"/>
                </a:solidFill>
                <a:latin typeface="Courier"/>
              </a:rPr>
              <a:t>"market monitoring"</a:t>
            </a:r>
            <a:r>
              <a:rPr>
                <a:latin typeface="Courier"/>
              </a:rPr>
              <a:t>},</a:t>
            </a:r>
            <a:br/>
            <a:r>
              <a:rPr>
                <a:latin typeface="Courier"/>
              </a:rPr>
              <a:t>    {</a:t>
            </a:r>
            <a:r>
              <a:rPr>
                <a:solidFill>
                  <a:srgbClr val="4070A0"/>
                </a:solidFill>
                <a:latin typeface="Courier"/>
              </a:rPr>
              <a:t>"indicator"</a:t>
            </a:r>
            <a:r>
              <a:rPr>
                <a:latin typeface="Courier"/>
              </a:rPr>
              <a:t>: </a:t>
            </a:r>
            <a:r>
              <a:rPr>
                <a:solidFill>
                  <a:srgbClr val="4070A0"/>
                </a:solidFill>
                <a:latin typeface="Courier"/>
              </a:rPr>
              <a:t>"Wage to maize terms of trade, change"</a:t>
            </a:r>
            <a:r>
              <a:rPr>
                <a:latin typeface="Courier"/>
              </a:rPr>
              <a:t>,</a:t>
            </a:r>
            <a:br/>
            <a:r>
              <a:rPr>
                <a:latin typeface="Courier"/>
              </a:rPr>
              <a:t>     </a:t>
            </a:r>
            <a:r>
              <a:rPr>
                <a:solidFill>
                  <a:srgbClr val="4070A0"/>
                </a:solidFill>
                <a:latin typeface="Courier"/>
              </a:rPr>
              <a:t>"value"</a:t>
            </a:r>
            <a:r>
              <a:rPr>
                <a:latin typeface="Courier"/>
              </a:rPr>
              <a:t>: </a:t>
            </a:r>
            <a:r>
              <a:rPr>
                <a:solidFill>
                  <a:srgbClr val="4070A0"/>
                </a:solidFill>
                <a:latin typeface="Courier"/>
              </a:rPr>
              <a:t>"-49%"</a:t>
            </a:r>
            <a:r>
              <a:rPr>
                <a:latin typeface="Courier"/>
              </a:rPr>
              <a:t>, </a:t>
            </a:r>
            <a:r>
              <a:rPr>
                <a:solidFill>
                  <a:srgbClr val="4070A0"/>
                </a:solidFill>
                <a:latin typeface="Courier"/>
              </a:rPr>
              <a:t>"n"</a:t>
            </a:r>
            <a:r>
              <a:rPr>
                <a:latin typeface="Courier"/>
              </a:rPr>
              <a:t>: </a:t>
            </a:r>
            <a:r>
              <a:rPr>
                <a:solidFill>
                  <a:srgbClr val="40A070"/>
                </a:solidFill>
                <a:latin typeface="Courier"/>
              </a:rPr>
              <a:t>10</a:t>
            </a:r>
            <a:r>
              <a:rPr>
                <a:latin typeface="Courier"/>
              </a:rPr>
              <a:t>, </a:t>
            </a:r>
            <a:r>
              <a:rPr>
                <a:solidFill>
                  <a:srgbClr val="4070A0"/>
                </a:solidFill>
                <a:latin typeface="Courier"/>
              </a:rPr>
              <a:t>"source"</a:t>
            </a:r>
            <a:r>
              <a:rPr>
                <a:latin typeface="Courier"/>
              </a:rPr>
              <a:t>: </a:t>
            </a:r>
            <a:r>
              <a:rPr>
                <a:solidFill>
                  <a:srgbClr val="4070A0"/>
                </a:solidFill>
                <a:latin typeface="Courier"/>
              </a:rPr>
              <a:t>"market monitoring"</a:t>
            </a:r>
            <a:r>
              <a:rPr>
                <a:latin typeface="Courier"/>
              </a:rPr>
              <a:t>},</a:t>
            </a:r>
            <a:br/>
            <a:r>
              <a:rPr>
                <a:latin typeface="Courier"/>
              </a:rPr>
              <a: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Construire les lignes — En Python (suite)</a:t>
            </a:r>
          </a:p>
        </p:txBody>
      </p:sp>
      <p:sp>
        <p:nvSpPr>
          <p:cNvPr id="3" name="Content Placeholder 2"/>
          <p:cNvSpPr>
            <a:spLocks noGrp="1"/>
          </p:cNvSpPr>
          <p:nvPr>
            <p:ph idx="1"/>
          </p:nvPr>
        </p:nvSpPr>
        <p:spPr/>
        <p:txBody>
          <a:bodyPr/>
          <a:lstStyle/>
          <a:p>
            <a:pPr lvl="0" indent="0">
              <a:buNone/>
            </a:pPr>
            <a:r>
              <a:rPr>
                <a:solidFill>
                  <a:srgbClr val="008000"/>
                </a:solidFill>
                <a:latin typeface="Courier"/>
              </a:rPr>
              <a:t>print</a:t>
            </a:r>
            <a:r>
              <a:rPr>
                <a:latin typeface="Courier"/>
              </a:rPr>
              <a:t>(evidence)</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Construire les lignes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evidence </a:t>
            </a:r>
            <a:r>
              <a:rPr>
                <a:solidFill>
                  <a:srgbClr val="007020"/>
                </a:solidFill>
                <a:latin typeface="Courier"/>
              </a:rPr>
              <a:t>&lt;-</a:t>
            </a:r>
            <a:r>
              <a:rPr>
                <a:latin typeface="Courier"/>
              </a:rPr>
              <a:t> tibble</a:t>
            </a:r>
            <a:r>
              <a:rPr>
                <a:solidFill>
                  <a:srgbClr val="4070A0"/>
                </a:solidFill>
                <a:latin typeface="Courier"/>
              </a:rPr>
              <a:t>::</a:t>
            </a:r>
            <a:r>
              <a:rPr>
                <a:solidFill>
                  <a:srgbClr val="06287E"/>
                </a:solidFill>
                <a:latin typeface="Courier"/>
              </a:rPr>
              <a:t>tribble</a:t>
            </a:r>
            <a:r>
              <a:rPr>
                <a:latin typeface="Courier"/>
              </a:rPr>
              <a:t>(</a:t>
            </a:r>
            <a:br/>
            <a:r>
              <a:rPr>
                <a:latin typeface="Courier"/>
              </a:rPr>
              <a:t>  </a:t>
            </a:r>
            <a:r>
              <a:rPr>
                <a:solidFill>
                  <a:srgbClr val="4070A0"/>
                </a:solidFill>
                <a:latin typeface="Courier"/>
              </a:rPr>
              <a:t>~</a:t>
            </a:r>
            <a:r>
              <a:rPr>
                <a:latin typeface="Courier"/>
              </a:rPr>
              <a:t>indicator,                              </a:t>
            </a:r>
            <a:r>
              <a:rPr>
                <a:solidFill>
                  <a:srgbClr val="4070A0"/>
                </a:solidFill>
                <a:latin typeface="Courier"/>
              </a:rPr>
              <a:t>~</a:t>
            </a:r>
            <a:r>
              <a:rPr>
                <a:latin typeface="Courier"/>
              </a:rPr>
              <a:t>value,   </a:t>
            </a:r>
            <a:r>
              <a:rPr>
                <a:solidFill>
                  <a:srgbClr val="4070A0"/>
                </a:solidFill>
                <a:latin typeface="Courier"/>
              </a:rPr>
              <a:t>~</a:t>
            </a:r>
            <a:r>
              <a:rPr>
                <a:latin typeface="Courier"/>
              </a:rPr>
              <a:t>n,   </a:t>
            </a:r>
            <a:r>
              <a:rPr>
                <a:solidFill>
                  <a:srgbClr val="4070A0"/>
                </a:solidFill>
                <a:latin typeface="Courier"/>
              </a:rPr>
              <a:t>~</a:t>
            </a:r>
            <a:r>
              <a:rPr>
                <a:latin typeface="Courier"/>
              </a:rPr>
              <a:t>source,</a:t>
            </a:r>
            <a:br/>
            <a:r>
              <a:rPr>
                <a:latin typeface="Courier"/>
              </a:rPr>
              <a:t>  </a:t>
            </a:r>
            <a:r>
              <a:rPr>
                <a:solidFill>
                  <a:srgbClr val="4070A0"/>
                </a:solidFill>
                <a:latin typeface="Courier"/>
              </a:rPr>
              <a:t>"FCS poor"</a:t>
            </a:r>
            <a:r>
              <a:rPr>
                <a:latin typeface="Courier"/>
              </a:rPr>
              <a:t>,                              </a:t>
            </a:r>
            <a:r>
              <a:rPr>
                <a:solidFill>
                  <a:srgbClr val="4070A0"/>
                </a:solidFill>
                <a:latin typeface="Courier"/>
              </a:rPr>
              <a:t>"7.4%"</a:t>
            </a:r>
            <a:r>
              <a:rPr>
                <a:latin typeface="Courier"/>
              </a:rPr>
              <a:t>,  </a:t>
            </a:r>
            <a:r>
              <a:rPr>
                <a:solidFill>
                  <a:srgbClr val="40A070"/>
                </a:solidFill>
                <a:latin typeface="Courier"/>
              </a:rPr>
              <a:t>1989</a:t>
            </a:r>
            <a:r>
              <a:rPr>
                <a:latin typeface="Courier"/>
              </a:rPr>
              <a:t>, </a:t>
            </a:r>
            <a:r>
              <a:rPr>
                <a:solidFill>
                  <a:srgbClr val="4070A0"/>
                </a:solidFill>
                <a:latin typeface="Courier"/>
              </a:rPr>
              <a:t>"household survey"</a:t>
            </a:r>
            <a:r>
              <a:rPr>
                <a:latin typeface="Courier"/>
              </a:rPr>
              <a:t>,</a:t>
            </a:r>
            <a:br/>
            <a:r>
              <a:rPr>
                <a:latin typeface="Courier"/>
              </a:rPr>
              <a:t>  </a:t>
            </a:r>
            <a:r>
              <a:rPr>
                <a:solidFill>
                  <a:srgbClr val="4070A0"/>
                </a:solidFill>
                <a:latin typeface="Courier"/>
              </a:rPr>
              <a:t>"HHS moderate or severe"</a:t>
            </a:r>
            <a:r>
              <a:rPr>
                <a:latin typeface="Courier"/>
              </a:rPr>
              <a:t>,               </a:t>
            </a:r>
            <a:r>
              <a:rPr>
                <a:solidFill>
                  <a:srgbClr val="4070A0"/>
                </a:solidFill>
                <a:latin typeface="Courier"/>
              </a:rPr>
              <a:t>"42.9%"</a:t>
            </a:r>
            <a:r>
              <a:rPr>
                <a:latin typeface="Courier"/>
              </a:rPr>
              <a:t>,  </a:t>
            </a:r>
            <a:r>
              <a:rPr>
                <a:solidFill>
                  <a:srgbClr val="40A070"/>
                </a:solidFill>
                <a:latin typeface="Courier"/>
              </a:rPr>
              <a:t>2075</a:t>
            </a:r>
            <a:r>
              <a:rPr>
                <a:latin typeface="Courier"/>
              </a:rPr>
              <a:t>, </a:t>
            </a:r>
            <a:r>
              <a:rPr>
                <a:solidFill>
                  <a:srgbClr val="4070A0"/>
                </a:solidFill>
                <a:latin typeface="Courier"/>
              </a:rPr>
              <a:t>"household survey"</a:t>
            </a:r>
            <a:r>
              <a:rPr>
                <a:latin typeface="Courier"/>
              </a:rPr>
              <a:t>,</a:t>
            </a:r>
            <a:br/>
            <a:r>
              <a:rPr>
                <a:latin typeface="Courier"/>
              </a:rPr>
              <a:t>  </a:t>
            </a:r>
            <a:r>
              <a:rPr>
                <a:solidFill>
                  <a:srgbClr val="4070A0"/>
                </a:solidFill>
                <a:latin typeface="Courier"/>
              </a:rPr>
              <a:t>"rCSI &gt;= 19"</a:t>
            </a:r>
            <a:r>
              <a:rPr>
                <a:latin typeface="Courier"/>
              </a:rPr>
              <a:t>,                           </a:t>
            </a:r>
            <a:r>
              <a:rPr>
                <a:solidFill>
                  <a:srgbClr val="4070A0"/>
                </a:solidFill>
                <a:latin typeface="Courier"/>
              </a:rPr>
              <a:t>"51.0%"</a:t>
            </a:r>
            <a:r>
              <a:rPr>
                <a:latin typeface="Courier"/>
              </a:rPr>
              <a:t>,  </a:t>
            </a:r>
            <a:r>
              <a:rPr>
                <a:solidFill>
                  <a:srgbClr val="40A070"/>
                </a:solidFill>
                <a:latin typeface="Courier"/>
              </a:rPr>
              <a:t>2112</a:t>
            </a:r>
            <a:r>
              <a:rPr>
                <a:latin typeface="Courier"/>
              </a:rPr>
              <a:t>, </a:t>
            </a:r>
            <a:r>
              <a:rPr>
                <a:solidFill>
                  <a:srgbClr val="4070A0"/>
                </a:solidFill>
                <a:latin typeface="Courier"/>
              </a:rPr>
              <a:t>"household survey"</a:t>
            </a:r>
            <a:r>
              <a:rPr>
                <a:latin typeface="Courier"/>
              </a:rPr>
              <a:t>,</a:t>
            </a:r>
            <a:br/>
            <a:r>
              <a:rPr>
                <a:latin typeface="Courier"/>
              </a:rPr>
              <a:t>  </a:t>
            </a:r>
            <a:r>
              <a:rPr>
                <a:solidFill>
                  <a:srgbClr val="4070A0"/>
                </a:solidFill>
                <a:latin typeface="Courier"/>
              </a:rPr>
              <a:t>"LCS crisis or emergency"</a:t>
            </a:r>
            <a:r>
              <a:rPr>
                <a:latin typeface="Courier"/>
              </a:rPr>
              <a:t>,              </a:t>
            </a:r>
            <a:r>
              <a:rPr>
                <a:solidFill>
                  <a:srgbClr val="4070A0"/>
                </a:solidFill>
                <a:latin typeface="Courier"/>
              </a:rPr>
              <a:t>"48.5%"</a:t>
            </a:r>
            <a:r>
              <a:rPr>
                <a:latin typeface="Courier"/>
              </a:rPr>
              <a:t>,  </a:t>
            </a:r>
            <a:r>
              <a:rPr>
                <a:solidFill>
                  <a:srgbClr val="40A070"/>
                </a:solidFill>
                <a:latin typeface="Courier"/>
              </a:rPr>
              <a:t>2121</a:t>
            </a:r>
            <a:r>
              <a:rPr>
                <a:latin typeface="Courier"/>
              </a:rPr>
              <a:t>, </a:t>
            </a:r>
            <a:r>
              <a:rPr>
                <a:solidFill>
                  <a:srgbClr val="4070A0"/>
                </a:solidFill>
                <a:latin typeface="Courier"/>
              </a:rPr>
              <a:t>"LCS module"</a:t>
            </a:r>
            <a:r>
              <a:rPr>
                <a:latin typeface="Courier"/>
              </a:rPr>
              <a:t>,</a:t>
            </a:r>
            <a:br/>
            <a:r>
              <a:rPr>
                <a:latin typeface="Courier"/>
              </a:rPr>
              <a:t>  </a:t>
            </a:r>
            <a:r>
              <a:rPr>
                <a:solidFill>
                  <a:srgbClr val="4070A0"/>
                </a:solidFill>
                <a:latin typeface="Courier"/>
              </a:rPr>
              <a:t>"Maize price, year on year"</a:t>
            </a:r>
            <a:r>
              <a:rPr>
                <a:latin typeface="Courier"/>
              </a:rPr>
              <a:t>,             </a:t>
            </a:r>
            <a:r>
              <a:rPr>
                <a:solidFill>
                  <a:srgbClr val="4070A0"/>
                </a:solidFill>
                <a:latin typeface="Courier"/>
              </a:rPr>
              <a:t>"+22%"</a:t>
            </a:r>
            <a:r>
              <a:rPr>
                <a:latin typeface="Courier"/>
              </a:rPr>
              <a:t>,    </a:t>
            </a:r>
            <a:r>
              <a:rPr>
                <a:solidFill>
                  <a:srgbClr val="40A070"/>
                </a:solidFill>
                <a:latin typeface="Courier"/>
              </a:rPr>
              <a:t>10</a:t>
            </a:r>
            <a:r>
              <a:rPr>
                <a:latin typeface="Courier"/>
              </a:rPr>
              <a:t>, </a:t>
            </a:r>
            <a:r>
              <a:rPr>
                <a:solidFill>
                  <a:srgbClr val="4070A0"/>
                </a:solidFill>
                <a:latin typeface="Courier"/>
              </a:rPr>
              <a:t>"market monitoring"</a:t>
            </a:r>
            <a:r>
              <a:rPr>
                <a:latin typeface="Courier"/>
              </a:rPr>
              <a:t>,</a:t>
            </a:r>
            <a:br/>
            <a:r>
              <a:rPr>
                <a:latin typeface="Courier"/>
              </a:rPr>
              <a:t>  </a:t>
            </a:r>
            <a:r>
              <a:rPr>
                <a:solidFill>
                  <a:srgbClr val="4070A0"/>
                </a:solidFill>
                <a:latin typeface="Courier"/>
              </a:rPr>
              <a:t>"Wage terms of trade, change"</a:t>
            </a:r>
            <a:r>
              <a:rPr>
                <a:latin typeface="Courier"/>
              </a:rPr>
              <a:t>,           </a:t>
            </a:r>
            <a:r>
              <a:rPr>
                <a:solidFill>
                  <a:srgbClr val="4070A0"/>
                </a:solidFill>
                <a:latin typeface="Courier"/>
              </a:rPr>
              <a:t>"-49%"</a:t>
            </a:r>
            <a:r>
              <a:rPr>
                <a:latin typeface="Courier"/>
              </a:rPr>
              <a:t>,    </a:t>
            </a:r>
            <a:r>
              <a:rPr>
                <a:solidFill>
                  <a:srgbClr val="40A070"/>
                </a:solidFill>
                <a:latin typeface="Courier"/>
              </a:rPr>
              <a:t>10</a:t>
            </a:r>
            <a:r>
              <a:rPr>
                <a:latin typeface="Courier"/>
              </a:rPr>
              <a:t>, </a:t>
            </a:r>
            <a:r>
              <a:rPr>
                <a:solidFill>
                  <a:srgbClr val="4070A0"/>
                </a:solidFill>
                <a:latin typeface="Courier"/>
              </a:rPr>
              <a:t>"market monitoring"</a:t>
            </a:r>
            <a:br/>
            <a:r>
              <a:rPr>
                <a:latin typeface="Courier"/>
              </a:rPr>
              <a: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Construire les lignes</a:t>
            </a:r>
          </a:p>
        </p:txBody>
      </p:sp>
      <p:sp>
        <p:nvSpPr>
          <p:cNvPr id="3" name="Content Placeholder 2"/>
          <p:cNvSpPr>
            <a:spLocks noGrp="1"/>
          </p:cNvSpPr>
          <p:nvPr>
            <p:ph idx="1"/>
          </p:nvPr>
        </p:nvSpPr>
        <p:spPr/>
        <p:txBody>
          <a:bodyPr/>
          <a:lstStyle/>
          <a:p>
            <a:pPr lvl="0"/>
            <a:r>
              <a:rPr/>
              <a:t>Six lignes, deux sources, six dénominateurs différents — Construire le tableau en code depuis le script même qui a…</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Preuves directes et indirectes</a:t>
            </a:r>
          </a:p>
        </p:txBody>
      </p:sp>
      <p:sp>
        <p:nvSpPr>
          <p:cNvPr id="3" name="Content Placeholder 2"/>
          <p:cNvSpPr>
            <a:spLocks noGrp="1"/>
          </p:cNvSpPr>
          <p:nvPr>
            <p:ph idx="1"/>
          </p:nvPr>
        </p:nvSpPr>
        <p:spPr/>
        <p:txBody>
          <a:bodyPr/>
          <a:lstStyle/>
          <a:p>
            <a:pPr lvl="0"/>
            <a:r>
              <a:rPr/>
              <a:t>La preuve directe — mesure le résultat lui-même : consommation alimentaire, état nutritionnel, mortalité</a:t>
            </a:r>
          </a:p>
          <a:p>
            <a:pPr lvl="0"/>
            <a:r>
              <a:rPr/>
              <a:t>La preuve indirecte — mesure quelque chose qui cause ou accompagne le résultat : prix, termes de l’échange,…</a:t>
            </a:r>
          </a:p>
          <a:p>
            <a:pPr lvl="0"/>
            <a:r>
              <a:rPr/>
              <a:t>Une preuve indirecte ne peut pas classer à elle seule — Une chute de 49 % des termes de l’échange du salaire est un…</a:t>
            </a:r>
          </a:p>
          <a:p>
            <a:pPr lvl="0"/>
            <a:r>
              <a:rPr/>
              <a:t>Mais c’est la preuve indirecte qui rend une classification prospective — Les indicateurs de ménage décrivent la soudure…</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fiabilité, et pourquoi elle est notée — En Python</a:t>
            </a:r>
          </a:p>
        </p:txBody>
      </p:sp>
      <p:sp>
        <p:nvSpPr>
          <p:cNvPr id="3" name="Content Placeholder 2"/>
          <p:cNvSpPr>
            <a:spLocks noGrp="1"/>
          </p:cNvSpPr>
          <p:nvPr>
            <p:ph idx="1"/>
          </p:nvPr>
        </p:nvSpPr>
        <p:spPr/>
        <p:txBody>
          <a:bodyPr/>
          <a:lstStyle/>
          <a:p>
            <a:pPr lvl="0" indent="0">
              <a:buNone/>
            </a:pPr>
            <a:r>
              <a:rPr>
                <a:latin typeface="Courier"/>
              </a:rPr>
              <a:t>evidence[</a:t>
            </a:r>
            <a:r>
              <a:rPr>
                <a:solidFill>
                  <a:srgbClr val="4070A0"/>
                </a:solidFill>
                <a:latin typeface="Courier"/>
              </a:rPr>
              <a:t>"reliability"</a:t>
            </a:r>
            <a:r>
              <a:rPr>
                <a:latin typeface="Courier"/>
              </a:rPr>
              <a:t>] </a:t>
            </a:r>
            <a:r>
              <a:rPr>
                <a:solidFill>
                  <a:srgbClr val="666666"/>
                </a:solidFill>
                <a:latin typeface="Courier"/>
              </a:rPr>
              <a:t>=</a:t>
            </a:r>
            <a:r>
              <a:rPr>
                <a:latin typeface="Courier"/>
              </a:rPr>
              <a:t> [</a:t>
            </a:r>
            <a:br/>
            <a:r>
              <a:rPr>
                <a:latin typeface="Courier"/>
              </a:rPr>
              <a:t>    </a:t>
            </a:r>
            <a:r>
              <a:rPr>
                <a:solidFill>
                  <a:srgbClr val="4070A0"/>
                </a:solidFill>
                <a:latin typeface="Courier"/>
              </a:rPr>
              <a:t>"high — 1,989 households, standard instrument"</a:t>
            </a:r>
            <a:r>
              <a:rPr>
                <a:latin typeface="Courier"/>
              </a:rPr>
              <a:t>,</a:t>
            </a:r>
            <a:br/>
            <a:r>
              <a:rPr>
                <a:latin typeface="Courier"/>
              </a:rPr>
              <a:t>    </a:t>
            </a:r>
            <a:r>
              <a:rPr>
                <a:solidFill>
                  <a:srgbClr val="4070A0"/>
                </a:solidFill>
                <a:latin typeface="Courier"/>
              </a:rPr>
              <a:t>"high — 2,075 households, standard instrument"</a:t>
            </a:r>
            <a:r>
              <a:rPr>
                <a:latin typeface="Courier"/>
              </a:rPr>
              <a:t>,</a:t>
            </a:r>
            <a:br/>
            <a:r>
              <a:rPr>
                <a:latin typeface="Courier"/>
              </a:rPr>
              <a:t>    </a:t>
            </a:r>
            <a:r>
              <a:rPr>
                <a:solidFill>
                  <a:srgbClr val="4070A0"/>
                </a:solidFill>
                <a:latin typeface="Courier"/>
              </a:rPr>
              <a:t>"medium — no context-specific threshold established"</a:t>
            </a:r>
            <a:r>
              <a:rPr>
                <a:latin typeface="Courier"/>
              </a:rPr>
              <a:t>,</a:t>
            </a:r>
            <a:br/>
            <a:r>
              <a:rPr>
                <a:latin typeface="Courier"/>
              </a:rPr>
              <a:t>    </a:t>
            </a:r>
            <a:r>
              <a:rPr>
                <a:solidFill>
                  <a:srgbClr val="4070A0"/>
                </a:solidFill>
                <a:latin typeface="Courier"/>
              </a:rPr>
              <a:t>"medium — 58 households cannot be classified above crisis"</a:t>
            </a:r>
            <a:r>
              <a:rPr>
                <a:latin typeface="Courier"/>
              </a:rPr>
              <a:t>,</a:t>
            </a:r>
            <a:br/>
            <a:r>
              <a:rPr>
                <a:latin typeface="Courier"/>
              </a:rPr>
              <a:t>    </a:t>
            </a:r>
            <a:r>
              <a:rPr>
                <a:solidFill>
                  <a:srgbClr val="4070A0"/>
                </a:solidFill>
                <a:latin typeface="Courier"/>
              </a:rPr>
              <a:t>"medium — balanced panel of 10 of 12 markets"</a:t>
            </a:r>
            <a:r>
              <a:rPr>
                <a:latin typeface="Courier"/>
              </a:rPr>
              <a:t>,</a:t>
            </a:r>
            <a:br/>
            <a:r>
              <a:rPr>
                <a:latin typeface="Courier"/>
              </a:rPr>
              <a:t>    </a:t>
            </a:r>
            <a:r>
              <a:rPr>
                <a:solidFill>
                  <a:srgbClr val="4070A0"/>
                </a:solidFill>
                <a:latin typeface="Courier"/>
              </a:rPr>
              <a:t>"medium — same panel; wage series is a single occupation"</a:t>
            </a:r>
            <a:r>
              <a:rPr>
                <a:latin typeface="Courier"/>
              </a:rPr>
              <a:t>,</a:t>
            </a:r>
            <a:br/>
            <a:r>
              <a:rPr>
                <a:latin typeface="Courier"/>
              </a:rPr>
              <a:t>]</a:t>
            </a:r>
            <a:br/>
            <a:r>
              <a:rPr>
                <a:solidFill>
                  <a:srgbClr val="008000"/>
                </a:solidFill>
                <a:latin typeface="Courier"/>
              </a:rPr>
              <a:t>print</a:t>
            </a:r>
            <a:r>
              <a:rPr>
                <a:latin typeface="Courier"/>
              </a:rPr>
              <a:t>(evidence[[</a:t>
            </a:r>
            <a:r>
              <a:rPr>
                <a:solidFill>
                  <a:srgbClr val="4070A0"/>
                </a:solidFill>
                <a:latin typeface="Courier"/>
              </a:rPr>
              <a:t>"indicator"</a:t>
            </a:r>
            <a:r>
              <a:rPr>
                <a:latin typeface="Courier"/>
              </a:rPr>
              <a:t>, </a:t>
            </a:r>
            <a:r>
              <a:rPr>
                <a:solidFill>
                  <a:srgbClr val="4070A0"/>
                </a:solidFill>
                <a:latin typeface="Courier"/>
              </a:rPr>
              <a:t>"value"</a:t>
            </a:r>
            <a:r>
              <a:rPr>
                <a:latin typeface="Courier"/>
              </a:rPr>
              <a:t>, </a:t>
            </a:r>
            <a:r>
              <a:rPr>
                <a:solidFill>
                  <a:srgbClr val="4070A0"/>
                </a:solidFill>
                <a:latin typeface="Courier"/>
              </a:rPr>
              <a:t>"reliability"</a:t>
            </a:r>
            <a:r>
              <a:rPr>
                <a:latin typeface="Courier"/>
              </a:rPr>
              <a: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fiabilité, et pourquoi elle est notée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The reliability column is prose, and it is the part that gets read.</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fiabilité, et pourquoi elle est notée</a:t>
            </a:r>
          </a:p>
        </p:txBody>
      </p:sp>
      <p:sp>
        <p:nvSpPr>
          <p:cNvPr id="3" name="Content Placeholder 2"/>
          <p:cNvSpPr>
            <a:spLocks noGrp="1"/>
          </p:cNvSpPr>
          <p:nvPr>
            <p:ph idx="1"/>
          </p:nvPr>
        </p:nvSpPr>
        <p:spPr/>
        <p:txBody>
          <a:bodyPr/>
          <a:lstStyle/>
          <a:p>
            <a:pPr lvl="0"/>
            <a:r>
              <a:rPr/>
              <a:t>Écrivez la raison, non une note — « Moyenne » ne dit rien au lecteur ; « 58 ménages ne peuvent pas être classés au-delà…</a:t>
            </a:r>
          </a:p>
          <a:p>
            <a:pPr lvl="0"/>
            <a:r>
              <a:rPr b="1"/>
              <a:t>Un dénominateur plus petit que l’échantillon</a:t>
            </a:r>
            <a:r>
              <a:rPr/>
              <a:t> — les 1 989 sur 2 112 du SCA.</a:t>
            </a:r>
          </a:p>
          <a:p>
            <a:pPr lvl="0"/>
            <a:r>
              <a:rPr b="1"/>
              <a:t>Un seuil emprunté plutôt qu’établi</a:t>
            </a:r>
            <a:r>
              <a:rPr/>
              <a:t> — le 19 de l’ICSR.</a:t>
            </a:r>
          </a:p>
          <a:p>
            <a:pPr lvl="0"/>
            <a:r>
              <a:rPr b="1"/>
              <a:t>Un panel dont la composition a changé</a:t>
            </a:r>
            <a:r>
              <a:rPr/>
              <a:t> — la série de prix sans MK001.</a:t>
            </a:r>
          </a:p>
          <a:p>
            <a:pPr lvl="0"/>
            <a:r>
              <a:rPr b="1"/>
              <a:t>Une règle appliquée là où les données ne la soutiennent pas</a:t>
            </a:r>
            <a:r>
              <a:rPr/>
              <a:t> — un maximum de sévérité sur un module partiellement…</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À quoi ressemble une convergence — En Python</a:t>
            </a:r>
          </a:p>
        </p:txBody>
      </p:sp>
      <p:sp>
        <p:nvSpPr>
          <p:cNvPr id="3" name="Content Placeholder 2"/>
          <p:cNvSpPr>
            <a:spLocks noGrp="1"/>
          </p:cNvSpPr>
          <p:nvPr>
            <p:ph idx="1"/>
          </p:nvPr>
        </p:nvSpPr>
        <p:spPr/>
        <p:txBody>
          <a:bodyPr/>
          <a:lstStyle/>
          <a:p>
            <a:pPr lvl="0" indent="0">
              <a:buNone/>
            </a:pPr>
            <a:r>
              <a:rPr>
                <a:latin typeface="Courier"/>
              </a:rPr>
              <a:t>evidence[</a:t>
            </a:r>
            <a:r>
              <a:rPr>
                <a:solidFill>
                  <a:srgbClr val="4070A0"/>
                </a:solidFill>
                <a:latin typeface="Courier"/>
              </a:rPr>
              <a:t>"direction"</a:t>
            </a:r>
            <a:r>
              <a:rPr>
                <a:latin typeface="Courier"/>
              </a:rPr>
              <a:t>] </a:t>
            </a:r>
            <a:r>
              <a:rPr>
                <a:solidFill>
                  <a:srgbClr val="666666"/>
                </a:solidFill>
                <a:latin typeface="Courier"/>
              </a:rPr>
              <a:t>=</a:t>
            </a:r>
            <a:r>
              <a:rPr>
                <a:latin typeface="Courier"/>
              </a:rPr>
              <a:t> [</a:t>
            </a:r>
            <a:r>
              <a:rPr>
                <a:solidFill>
                  <a:srgbClr val="4070A0"/>
                </a:solidFill>
                <a:latin typeface="Courier"/>
              </a:rPr>
              <a:t>"worse"</a:t>
            </a:r>
            <a:r>
              <a:rPr>
                <a:latin typeface="Courier"/>
              </a:rPr>
              <a:t>, </a:t>
            </a:r>
            <a:r>
              <a:rPr>
                <a:solidFill>
                  <a:srgbClr val="4070A0"/>
                </a:solidFill>
                <a:latin typeface="Courier"/>
              </a:rPr>
              <a:t>"worse"</a:t>
            </a:r>
            <a:r>
              <a:rPr>
                <a:latin typeface="Courier"/>
              </a:rPr>
              <a:t>, </a:t>
            </a:r>
            <a:r>
              <a:rPr>
                <a:solidFill>
                  <a:srgbClr val="4070A0"/>
                </a:solidFill>
                <a:latin typeface="Courier"/>
              </a:rPr>
              <a:t>"worse"</a:t>
            </a:r>
            <a:r>
              <a:rPr>
                <a:latin typeface="Courier"/>
              </a:rPr>
              <a:t>, </a:t>
            </a:r>
            <a:r>
              <a:rPr>
                <a:solidFill>
                  <a:srgbClr val="4070A0"/>
                </a:solidFill>
                <a:latin typeface="Courier"/>
              </a:rPr>
              <a:t>"worse"</a:t>
            </a:r>
            <a:r>
              <a:rPr>
                <a:latin typeface="Courier"/>
              </a:rPr>
              <a:t>, </a:t>
            </a:r>
            <a:r>
              <a:rPr>
                <a:solidFill>
                  <a:srgbClr val="4070A0"/>
                </a:solidFill>
                <a:latin typeface="Courier"/>
              </a:rPr>
              <a:t>"worse"</a:t>
            </a:r>
            <a:r>
              <a:rPr>
                <a:latin typeface="Courier"/>
              </a:rPr>
              <a:t>, </a:t>
            </a:r>
            <a:r>
              <a:rPr>
                <a:solidFill>
                  <a:srgbClr val="4070A0"/>
                </a:solidFill>
                <a:latin typeface="Courier"/>
              </a:rPr>
              <a:t>"worse"</a:t>
            </a:r>
            <a:r>
              <a:rPr>
                <a:latin typeface="Courier"/>
              </a:rPr>
              <a:t>]</a:t>
            </a:r>
            <a:br/>
            <a:r>
              <a:rPr>
                <a:solidFill>
                  <a:srgbClr val="008000"/>
                </a:solidFill>
                <a:latin typeface="Courier"/>
              </a:rPr>
              <a:t>print</a:t>
            </a:r>
            <a:r>
              <a:rPr>
                <a:latin typeface="Courier"/>
              </a:rPr>
              <a:t>(</a:t>
            </a:r>
            <a:r>
              <a:rPr>
                <a:solidFill>
                  <a:srgbClr val="BB6688"/>
                </a:solidFill>
                <a:latin typeface="Courier"/>
              </a:rPr>
              <a:t>f"rows pointing the same way: "</a:t>
            </a:r>
            <a:br/>
            <a:r>
              <a:rPr>
                <a:latin typeface="Courier"/>
              </a:rPr>
              <a:t>      </a:t>
            </a:r>
            <a:r>
              <a:rPr>
                <a:solidFill>
                  <a:srgbClr val="BB6688"/>
                </a:solidFill>
                <a:latin typeface="Courier"/>
              </a:rPr>
              <a:t>f"</a:t>
            </a:r>
            <a:r>
              <a:rPr>
                <a:solidFill>
                  <a:srgbClr val="4070A0"/>
                </a:solidFill>
                <a:latin typeface="Courier"/>
              </a:rPr>
              <a:t>{</a:t>
            </a:r>
            <a:r>
              <a:rPr>
                <a:latin typeface="Courier"/>
              </a:rPr>
              <a:t>(evidence[</a:t>
            </a:r>
            <a:r>
              <a:rPr>
                <a:solidFill>
                  <a:srgbClr val="4070A0"/>
                </a:solidFill>
                <a:latin typeface="Courier"/>
              </a:rPr>
              <a:t>'direction'</a:t>
            </a:r>
            <a:r>
              <a:rPr>
                <a:latin typeface="Courier"/>
              </a:rPr>
              <a:t>] </a:t>
            </a:r>
            <a:r>
              <a:rPr>
                <a:solidFill>
                  <a:srgbClr val="666666"/>
                </a:solidFill>
                <a:latin typeface="Courier"/>
              </a:rPr>
              <a:t>==</a:t>
            </a:r>
            <a:r>
              <a:rPr>
                <a:latin typeface="Courier"/>
              </a:rPr>
              <a:t> </a:t>
            </a:r>
            <a:r>
              <a:rPr>
                <a:solidFill>
                  <a:srgbClr val="4070A0"/>
                </a:solidFill>
                <a:latin typeface="Courier"/>
              </a:rPr>
              <a:t>'worse'</a:t>
            </a:r>
            <a:r>
              <a:rPr>
                <a:latin typeface="Courier"/>
              </a:rPr>
              <a:t>)</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 of </a:t>
            </a:r>
            <a:r>
              <a:rPr>
                <a:solidFill>
                  <a:srgbClr val="4070A0"/>
                </a:solidFill>
                <a:latin typeface="Courier"/>
              </a:rPr>
              <a:t>{</a:t>
            </a:r>
            <a:r>
              <a:rPr>
                <a:solidFill>
                  <a:srgbClr val="008000"/>
                </a:solidFill>
                <a:latin typeface="Courier"/>
              </a:rPr>
              <a:t>len</a:t>
            </a:r>
            <a:r>
              <a:rPr>
                <a:latin typeface="Courier"/>
              </a:rPr>
              <a:t>(evidence)</a:t>
            </a:r>
            <a:r>
              <a:rPr>
                <a:solidFill>
                  <a:srgbClr val="4070A0"/>
                </a:solidFill>
                <a:latin typeface="Courier"/>
              </a:rPr>
              <a:t>}</a:t>
            </a:r>
            <a:r>
              <a:rPr>
                <a:solidFill>
                  <a:srgbClr val="BB6688"/>
                </a:solidFill>
                <a:latin typeface="Courier"/>
              </a:rPr>
              <a:t>"</a:t>
            </a:r>
            <a:r>
              <a:rPr>
                <a:latin typeface="Courier"/>
              </a:rPr>
              <a: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À quoi ressemble une convergence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Six of six. That is convergence — and it is not the same as agreement on level.</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À quoi ressemble une convergence</a:t>
            </a:r>
          </a:p>
        </p:txBody>
      </p:sp>
      <p:sp>
        <p:nvSpPr>
          <p:cNvPr id="3" name="Content Placeholder 2"/>
          <p:cNvSpPr>
            <a:spLocks noGrp="1"/>
          </p:cNvSpPr>
          <p:nvPr>
            <p:ph idx="1"/>
          </p:nvPr>
        </p:nvSpPr>
        <p:spPr/>
        <p:txBody>
          <a:bodyPr/>
          <a:lstStyle/>
          <a:p>
            <a:pPr lvl="0"/>
            <a:r>
              <a:rPr/>
              <a:t>Les six lignes pointent dans le même sens et divergent sur la sévérité d’un facteur sept — Cette combinaison —…</a:t>
            </a:r>
          </a:p>
          <a:p>
            <a:pPr lvl="0"/>
            <a:r>
              <a:rPr/>
              <a:t>« Ils divergent, donc les données sont mauvaises. » — Ils divergent parce qu’ils mesurent des choses différentes, et le…</a:t>
            </a:r>
          </a:p>
          <a:p>
            <a:pPr lvl="0"/>
            <a:r>
              <a:rPr/>
              <a:t>« Quatre lignes sur six dépassent 40 %, donc c’est au-dessus de 40 %. » — Voter entre des indicateurs mesurant des…</a:t>
            </a:r>
          </a:p>
          <a:p>
            <a:pPr lvl="0"/>
            <a:r>
              <a:rPr/>
              <a:t>« La ligne la plus sévère est la plus sûre. » — Pas plus que la moins sévère</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tableau tel qu’il entre en atelier — Exemple (suite)</a:t>
            </a:r>
          </a:p>
        </p:txBody>
      </p:sp>
      <p:sp>
        <p:nvSpPr>
          <p:cNvPr id="3" name="Content Placeholder 2"/>
          <p:cNvSpPr>
            <a:spLocks noGrp="1"/>
          </p:cNvSpPr>
          <p:nvPr>
            <p:ph idx="1"/>
          </p:nvPr>
        </p:nvSpPr>
        <p:spPr/>
        <p:txBody>
          <a:bodyPr/>
          <a:lstStyle/>
          <a:p>
            <a:pPr lvl="0" indent="0">
              <a:buNone/>
            </a:pPr>
            <a:r>
              <a:rPr>
                <a:latin typeface="Courier"/>
              </a:rPr>
              <a:t>Evidence table — lean season 2024, four districts
  Direct evidence
    FCS poor (28/42 set)          7.4%   n=1,989   high reliability
    HHS moderate or severe       42.9%   n=2,075   high
    rCSI &gt;= 19                   51.0%   n=2,112   medium, threshold not local
    LCS crisis or emergency      48.5%   n=2,121   medium, 58 partial modules
  Indirect evidence
    Maize, year on year at peak   +22%   10 markets, balanced panel
    Wage terms of trade           -49%   10 markets, same panel
  Convergence: six of six rows indicate deterioration.
  Divergence: severity estimates range from 7.4% to 51.0%, reflecting
  different constructs rather than measurement error.
  Not available: nutritional status, mortality, food access at the</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tableau tel qu’il entre en atelier — Exemple (suite)</a:t>
            </a:r>
          </a:p>
        </p:txBody>
      </p:sp>
      <p:sp>
        <p:nvSpPr>
          <p:cNvPr id="3" name="Content Placeholder 2"/>
          <p:cNvSpPr>
            <a:spLocks noGrp="1"/>
          </p:cNvSpPr>
          <p:nvPr>
            <p:ph idx="1"/>
          </p:nvPr>
        </p:nvSpPr>
        <p:spPr/>
        <p:txBody>
          <a:bodyPr/>
          <a:lstStyle/>
          <a:p>
            <a:pPr lvl="0" indent="0">
              <a:buNone/>
            </a:pPr>
            <a:r>
              <a:rPr>
                <a:latin typeface="Courier"/>
              </a:rPr>
              <a:t>  household level in physical quantities.</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tableau tel qu’il entre en atelier</a:t>
            </a:r>
          </a:p>
        </p:txBody>
      </p:sp>
      <p:sp>
        <p:nvSpPr>
          <p:cNvPr id="3" name="Content Placeholder 2"/>
          <p:cNvSpPr>
            <a:spLocks noGrp="1"/>
          </p:cNvSpPr>
          <p:nvPr>
            <p:ph idx="1"/>
          </p:nvPr>
        </p:nvSpPr>
        <p:spPr/>
        <p:txBody>
          <a:bodyPr/>
          <a:lstStyle/>
          <a:p>
            <a:pPr lvl="0"/>
            <a:r>
              <a:rPr/>
              <a:t>Le bloc « non disponible » n’est pas une formalité — La nutrition et la mortalité sont les deux indicateurs de résultat…</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Le tableau est assemblé.</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https://data-analysis.cassion.dev/fr/cours/food-security-ipc/fs-07-the-evidence-table</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Six lignes, deux sources, un tableau</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7 sur 8</vt:lpwstr>
  </property>
  <property fmtid="{D5CDD505-2E9C-101B-9397-08002B2CF9AE}" pid="3" name="subtitle">
    <vt:lpwstr>Un tableau de preuves IPC n’est pas un tableur de résultats. C’est un argument structuré où chaque ligne porte un indicateur, une valeur, une note de fiabilité et une phase — et le travail de l’analyste est la dernière colonne.</vt:lpwstr>
  </property>
</Properties>
</file>