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notesMaster" Target="notesMasters/notesMaster1.xml" /><Relationship Id="rId24" Type="http://schemas.openxmlformats.org/officeDocument/2006/relationships/viewProps" Target="viewProps.xml" /><Relationship Id="rId23" Type="http://schemas.openxmlformats.org/officeDocument/2006/relationships/presProps" Target="presProps.xml" /><Relationship Id="rId1" Type="http://schemas.openxmlformats.org/officeDocument/2006/relationships/slideMaster" Target="slideMasters/slideMaster1.xml" /><Relationship Id="rId26" Type="http://schemas.openxmlformats.org/officeDocument/2006/relationships/tableStyles" Target="tableStyles.xml" /><Relationship Id="rId2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Phase 3 classification says at least one household in five in an area is in Phase 3 or worse. It does not say the area is in crisis, that four fifths are fine, or that anything about any particular household is known.</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 area classified IPC Phase 3 (Crisis) asserts this and no more: Four things follow from that sentence, and each is routinely lost.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20% rule is the whole mechanism. An area is classified in the highest phase for which at least a fifth of the population meets the criteria.</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In that distribution, 22% are in Phase 3 or worse, so the area is Phase 3 — even though 78% are not. The classification is about the tail, and it is designed to be. So “the area is in Phase 3” and “the average household is in Phase 3” are different claims, and only the first is made. A report saying “the population is in crisis” has changed a statement about a fifth into a statement about everyone.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 area classification is an area classification. It is assigned to a geography from a body of evidence about that geography, and it does not classify the households in it. This is the most consequential misuse. A Phase 3 area is not a targeting list; the households inside it range from Phase 1 to Phase 4, and identifying which is a separate exercise using household-level indicators — the ones the first two units of this course computed.</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phases are ordinal, and the intervals between them are not equal or even defined. Phase 4 is not twice as bad as Phase 2, and an area moving from 2 to 3 has not deteriorated by “one unit”. So phases cannot be averaged, subtracted or trended arithmetically. A national figure of “mean phase 2.6” is meaningless, and the correct summary is the number of people in each phase, which is what the IPC publishes.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Nothing in this course produces a phase, and that is not a gap in the course. A phase is assigned by a technical working group that reads the evidence table, weighs the reliability of each row, applies the reference thresholds, argues, and records both the conclusion and the level of confidence in it. The analyst’s job is to build a table that makes the argument possible, not to pre-empt it. That is why the six-row table in the last lesson ends with a “not available” block. A working group that cannot see what is missing cannot weigh what is present.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“What it does not support” is the section that gets an analysis taken seriously, and it is the section most likely to be deleted for length.</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Module 4 has now applied the same three questions in three sectors. The vocabulary changes by sector and the questions do not. MUAC and weight-for-height in nutrition, three functionality rates in WASH, four food security indicators here — every one of them is the same problem: a measure that looks like a fact until you ask what it counted.</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Module 4 continues with protection case management and education attendance. The instruments will be unfamiliar and the questions will not.</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food-security-ipc/fs-08-what-phase-3-claim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What Phase 3 actually asserts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A Phase 3 classification says at least one household in five in an area is in Phase 3 or worse. It does not say the area is in crisis, that four fifths are fine, or that anything about any particular household is known.</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8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sentence, in full</a:t>
            </a:r>
          </a:p>
          <a:p>
            <a:pPr lvl="0"/>
            <a:r>
              <a:rPr/>
              <a:t>It is a threshold, not an average</a:t>
            </a:r>
          </a:p>
          <a:p>
            <a:pPr lvl="0"/>
            <a:r>
              <a:rPr/>
              <a:t>It says nothing about any household</a:t>
            </a:r>
          </a:p>
          <a:p>
            <a:pPr lvl="0"/>
            <a:r>
              <a:rPr/>
              <a:t>The 4 in Phase 4 is not four times the 1</a:t>
            </a:r>
          </a:p>
          <a:p>
            <a:pPr lvl="0"/>
            <a:r>
              <a:rPr/>
              <a:t>A classification is a group’s judgement, not a computation</a:t>
            </a:r>
          </a:p>
          <a:p>
            <a:pPr lvl="0"/>
            <a:r>
              <a:rPr/>
              <a:t>What this analysis could and could not support</a:t>
            </a:r>
          </a:p>
          <a:p>
            <a:pPr lvl="0"/>
            <a:r>
              <a:rPr/>
              <a:t>The habit these three courses were for</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sentence, in full</a:t>
            </a:r>
          </a:p>
        </p:txBody>
      </p:sp>
      <p:sp>
        <p:nvSpPr>
          <p:cNvPr id="3" name="Content Placeholder 2"/>
          <p:cNvSpPr>
            <a:spLocks noGrp="1"/>
          </p:cNvSpPr>
          <p:nvPr>
            <p:ph idx="1"/>
          </p:nvPr>
        </p:nvSpPr>
        <p:spPr/>
        <p:txBody>
          <a:bodyPr/>
          <a:lstStyle/>
          <a:p>
            <a:pPr lvl="0" indent="0" marL="1270000">
              <a:buNone/>
            </a:pPr>
            <a:r>
              <a:rPr sz="2000"/>
              <a:t>At least 20% of households in the area are in Phase 3 or worse, having food consumption gaps with high or above-usual acute malnutrition, </a:t>
            </a:r>
            <a:r>
              <a:rPr sz="2000" b="1"/>
              <a:t>or</a:t>
            </a:r>
            <a:r>
              <a:rPr sz="2000"/>
              <a:t> are marginally able to meet minimum food needs only by depleting essential livelihood assets or through crisis coping strategies.</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It is a threshold, not an average</a:t>
            </a:r>
          </a:p>
        </p:txBody>
      </p:sp>
      <p:sp>
        <p:nvSpPr>
          <p:cNvPr id="3" name="Content Placeholder 2"/>
          <p:cNvSpPr>
            <a:spLocks noGrp="1"/>
          </p:cNvSpPr>
          <p:nvPr>
            <p:ph idx="1"/>
          </p:nvPr>
        </p:nvSpPr>
        <p:spPr/>
        <p:txBody>
          <a:bodyPr/>
          <a:lstStyle/>
          <a:p>
            <a:pPr lvl="0"/>
            <a:r>
              <a:rPr/>
              <a:t>The 20% rule is the whole mechanism — An area is classified in the highest phase for which at least a fifth of the…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It is a threshold, not an average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i="1">
                <a:solidFill>
                  <a:srgbClr val="60A0B0"/>
                </a:solidFill>
                <a:latin typeface="Courier"/>
              </a:rPr>
              <a:t># Illustrative distribution across an area</a:t>
            </a:r>
            <a:br/>
            <a:r>
              <a:rPr>
                <a:latin typeface="Courier"/>
              </a:rPr>
              <a:t>distribution </a:t>
            </a:r>
            <a:r>
              <a:rPr>
                <a:solidFill>
                  <a:srgbClr val="666666"/>
                </a:solidFill>
                <a:latin typeface="Courier"/>
              </a:rPr>
              <a:t>=</a:t>
            </a:r>
            <a:r>
              <a:rPr>
                <a:latin typeface="Courier"/>
              </a:rPr>
              <a:t> pd.Series({</a:t>
            </a:r>
            <a:br/>
            <a:r>
              <a:rPr>
                <a:latin typeface="Courier"/>
              </a:rPr>
              <a:t>    </a:t>
            </a:r>
            <a:r>
              <a:rPr>
                <a:solidFill>
                  <a:srgbClr val="4070A0"/>
                </a:solidFill>
                <a:latin typeface="Courier"/>
              </a:rPr>
              <a:t>"Phase 1 — None/Minimal"</a:t>
            </a:r>
            <a:r>
              <a:rPr>
                <a:latin typeface="Courier"/>
              </a:rPr>
              <a:t>: </a:t>
            </a:r>
            <a:r>
              <a:rPr>
                <a:solidFill>
                  <a:srgbClr val="40A070"/>
                </a:solidFill>
                <a:latin typeface="Courier"/>
              </a:rPr>
              <a:t>0.34</a:t>
            </a:r>
            <a:r>
              <a:rPr>
                <a:latin typeface="Courier"/>
              </a:rPr>
              <a:t>,</a:t>
            </a:r>
            <a:br/>
            <a:r>
              <a:rPr>
                <a:latin typeface="Courier"/>
              </a:rPr>
              <a:t>    </a:t>
            </a:r>
            <a:r>
              <a:rPr>
                <a:solidFill>
                  <a:srgbClr val="4070A0"/>
                </a:solidFill>
                <a:latin typeface="Courier"/>
              </a:rPr>
              <a:t>"Phase 2 — Stressed"</a:t>
            </a:r>
            <a:r>
              <a:rPr>
                <a:latin typeface="Courier"/>
              </a:rPr>
              <a:t>: </a:t>
            </a:r>
            <a:r>
              <a:rPr>
                <a:solidFill>
                  <a:srgbClr val="40A070"/>
                </a:solidFill>
                <a:latin typeface="Courier"/>
              </a:rPr>
              <a:t>0.44</a:t>
            </a:r>
            <a:r>
              <a:rPr>
                <a:latin typeface="Courier"/>
              </a:rPr>
              <a:t>,</a:t>
            </a:r>
            <a:br/>
            <a:r>
              <a:rPr>
                <a:latin typeface="Courier"/>
              </a:rPr>
              <a:t>    </a:t>
            </a:r>
            <a:r>
              <a:rPr>
                <a:solidFill>
                  <a:srgbClr val="4070A0"/>
                </a:solidFill>
                <a:latin typeface="Courier"/>
              </a:rPr>
              <a:t>"Phase 3 — Crisis"</a:t>
            </a:r>
            <a:r>
              <a:rPr>
                <a:latin typeface="Courier"/>
              </a:rPr>
              <a:t>: </a:t>
            </a:r>
            <a:r>
              <a:rPr>
                <a:solidFill>
                  <a:srgbClr val="40A070"/>
                </a:solidFill>
                <a:latin typeface="Courier"/>
              </a:rPr>
              <a:t>0.18</a:t>
            </a:r>
            <a:r>
              <a:rPr>
                <a:latin typeface="Courier"/>
              </a:rPr>
              <a:t>,</a:t>
            </a:r>
            <a:br/>
            <a:r>
              <a:rPr>
                <a:latin typeface="Courier"/>
              </a:rPr>
              <a:t>    </a:t>
            </a:r>
            <a:r>
              <a:rPr>
                <a:solidFill>
                  <a:srgbClr val="4070A0"/>
                </a:solidFill>
                <a:latin typeface="Courier"/>
              </a:rPr>
              <a:t>"Phase 4 — Emergency"</a:t>
            </a:r>
            <a:r>
              <a:rPr>
                <a:latin typeface="Courier"/>
              </a:rPr>
              <a:t>: </a:t>
            </a:r>
            <a:r>
              <a:rPr>
                <a:solidFill>
                  <a:srgbClr val="40A070"/>
                </a:solidFill>
                <a:latin typeface="Courier"/>
              </a:rPr>
              <a:t>0.04</a:t>
            </a:r>
            <a:r>
              <a:rPr>
                <a:latin typeface="Courier"/>
              </a:rPr>
              <a:t>,</a:t>
            </a:r>
            <a:br/>
            <a:r>
              <a:rPr>
                <a:latin typeface="Courier"/>
              </a:rPr>
              <a:t>})</a:t>
            </a:r>
            <a:br/>
            <a:r>
              <a:rPr>
                <a:latin typeface="Courier"/>
              </a:rPr>
              <a:t>cumulative </a:t>
            </a:r>
            <a:r>
              <a:rPr>
                <a:solidFill>
                  <a:srgbClr val="666666"/>
                </a:solidFill>
                <a:latin typeface="Courier"/>
              </a:rPr>
              <a:t>=</a:t>
            </a:r>
            <a:r>
              <a:rPr>
                <a:latin typeface="Courier"/>
              </a:rPr>
              <a:t> distribution[::</a:t>
            </a:r>
            <a:r>
              <a:rPr>
                <a:solidFill>
                  <a:srgbClr val="666666"/>
                </a:solidFill>
                <a:latin typeface="Courier"/>
              </a:rPr>
              <a:t>-</a:t>
            </a:r>
            <a:r>
              <a:rPr>
                <a:solidFill>
                  <a:srgbClr val="40A070"/>
                </a:solidFill>
                <a:latin typeface="Courier"/>
              </a:rPr>
              <a:t>1</a:t>
            </a:r>
            <a:r>
              <a:rPr>
                <a:latin typeface="Courier"/>
              </a:rPr>
              <a:t>].cumsum()[::</a:t>
            </a:r>
            <a:r>
              <a:rPr>
                <a:solidFill>
                  <a:srgbClr val="666666"/>
                </a:solidFill>
                <a:latin typeface="Courier"/>
              </a:rPr>
              <a:t>-</a:t>
            </a:r>
            <a:r>
              <a:rPr>
                <a:solidFill>
                  <a:srgbClr val="40A070"/>
                </a:solidFill>
                <a:latin typeface="Courier"/>
              </a:rPr>
              <a:t>1</a:t>
            </a:r>
            <a:r>
              <a:rPr>
                <a:latin typeface="Courier"/>
              </a:rPr>
              <a:t>]</a:t>
            </a:r>
            <a:br/>
            <a:r>
              <a:rPr>
                <a:solidFill>
                  <a:srgbClr val="008000"/>
                </a:solidFill>
                <a:latin typeface="Courier"/>
              </a:rPr>
              <a:t>print</a:t>
            </a:r>
            <a:r>
              <a:rPr>
                <a:latin typeface="Courier"/>
              </a:rPr>
              <a:t>((cumulative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br/>
            <a:r>
              <a:rPr>
                <a:solidFill>
                  <a:srgbClr val="008000"/>
                </a:solidFill>
                <a:latin typeface="Courier"/>
              </a:rPr>
              <a:t>print</a:t>
            </a:r>
            <a:r>
              <a:rPr>
                <a:latin typeface="Courier"/>
              </a:rPr>
              <a:t>(</a:t>
            </a:r>
            <a:r>
              <a:rPr>
                <a:solidFill>
                  <a:srgbClr val="4070A0"/>
                </a:solidFill>
                <a:latin typeface="Courier"/>
              </a:rPr>
              <a:t>"Highest phase reaching 20%:"</a:t>
            </a:r>
            <a:r>
              <a:rPr>
                <a:latin typeface="Courier"/>
              </a:rPr>
              <a:t>,</a:t>
            </a:r>
            <a:br/>
            <a:r>
              <a:rPr>
                <a:latin typeface="Courier"/>
              </a:rPr>
              <a:t>      cumulative[cumulative </a:t>
            </a:r>
            <a:r>
              <a:rPr>
                <a:solidFill>
                  <a:srgbClr val="666666"/>
                </a:solidFill>
                <a:latin typeface="Courier"/>
              </a:rPr>
              <a:t>&gt;=</a:t>
            </a:r>
            <a:r>
              <a:rPr>
                <a:latin typeface="Courier"/>
              </a:rPr>
              <a:t> </a:t>
            </a:r>
            <a:r>
              <a:rPr>
                <a:solidFill>
                  <a:srgbClr val="40A070"/>
                </a:solidFill>
                <a:latin typeface="Courier"/>
              </a:rPr>
              <a:t>0.20</a:t>
            </a:r>
            <a:r>
              <a:rPr>
                <a:latin typeface="Courier"/>
              </a:rPr>
              <a:t>].index[</a:t>
            </a:r>
            <a:r>
              <a:rPr>
                <a:solidFill>
                  <a:srgbClr val="666666"/>
                </a:solidFill>
                <a:latin typeface="Courier"/>
              </a:rPr>
              <a:t>-</a:t>
            </a:r>
            <a:r>
              <a:rPr>
                <a:solidFill>
                  <a:srgbClr val="40A070"/>
                </a:solidFill>
                <a:latin typeface="Courier"/>
              </a:rPr>
              <a:t>1</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It is a threshold, not an average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Cumulate from the worst phase down; the classification is the last one</a:t>
            </a:r>
            <a:br/>
            <a:r>
              <a:rPr i="1">
                <a:solidFill>
                  <a:srgbClr val="60A0B0"/>
                </a:solidFill>
                <a:latin typeface="Courier"/>
              </a:rPr>
              <a:t># that still reaches 20%.</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It is a threshold, not an average</a:t>
            </a:r>
          </a:p>
        </p:txBody>
      </p:sp>
      <p:sp>
        <p:nvSpPr>
          <p:cNvPr id="3" name="Content Placeholder 2"/>
          <p:cNvSpPr>
            <a:spLocks noGrp="1"/>
          </p:cNvSpPr>
          <p:nvPr>
            <p:ph idx="1"/>
          </p:nvPr>
        </p:nvSpPr>
        <p:spPr/>
        <p:txBody>
          <a:bodyPr/>
          <a:lstStyle/>
          <a:p>
            <a:pPr lvl="0"/>
            <a:r>
              <a:rPr/>
              <a:t>So “the area is in Phase 3” and “the average household is in Phase 3” are different claims, and only the first is made…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It says nothing about any household</a:t>
            </a:r>
          </a:p>
        </p:txBody>
      </p:sp>
      <p:sp>
        <p:nvSpPr>
          <p:cNvPr id="3" name="Content Placeholder 2"/>
          <p:cNvSpPr>
            <a:spLocks noGrp="1"/>
          </p:cNvSpPr>
          <p:nvPr>
            <p:ph idx="1"/>
          </p:nvPr>
        </p:nvSpPr>
        <p:spPr/>
        <p:txBody>
          <a:bodyPr/>
          <a:lstStyle/>
          <a:p>
            <a:pPr lvl="0"/>
            <a:r>
              <a:rPr/>
              <a:t>This is the most consequential misuse — A Phase 3 area is not a targeting list; the households inside it range from…</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It says nothing about any household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4070A0"/>
                </a:solidFill>
                <a:latin typeface="Courier"/>
              </a:rPr>
              <a:t>"Area classification → geographic prioritisation"</a:t>
            </a:r>
            <a:r>
              <a:rPr>
                <a:latin typeface="Courier"/>
              </a:rPr>
              <a:t>)</a:t>
            </a:r>
            <a:br/>
            <a:r>
              <a:rPr>
                <a:solidFill>
                  <a:srgbClr val="008000"/>
                </a:solidFill>
                <a:latin typeface="Courier"/>
              </a:rPr>
              <a:t>print</a:t>
            </a:r>
            <a:r>
              <a:rPr>
                <a:latin typeface="Courier"/>
              </a:rPr>
              <a:t>(</a:t>
            </a:r>
            <a:r>
              <a:rPr>
                <a:solidFill>
                  <a:srgbClr val="4070A0"/>
                </a:solidFill>
                <a:latin typeface="Courier"/>
              </a:rPr>
              <a:t>"Household indicators → who inside it is eligible"</a:t>
            </a:r>
            <a:r>
              <a:rPr>
                <a:latin typeface="Courier"/>
              </a:rPr>
              <a:t>)</a:t>
            </a:r>
            <a:br/>
            <a:r>
              <a:rPr>
                <a:solidFill>
                  <a:srgbClr val="008000"/>
                </a:solidFill>
                <a:latin typeface="Courier"/>
              </a:rPr>
              <a:t>print</a:t>
            </a:r>
            <a:r>
              <a:rPr>
                <a:latin typeface="Courier"/>
              </a:rPr>
              <a:t>(</a:t>
            </a:r>
            <a:r>
              <a:rPr>
                <a:solidFill>
                  <a:srgbClr val="4070A0"/>
                </a:solidFill>
                <a:latin typeface="Courier"/>
              </a:rPr>
              <a:t>"These are different analyses on different units."</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It says nothing about any household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Two questions, two units of analysis, two datasets.</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4 in Phase 4 is not four times the 1</a:t>
            </a:r>
          </a:p>
        </p:txBody>
      </p:sp>
      <p:sp>
        <p:nvSpPr>
          <p:cNvPr id="3" name="Content Placeholder 2"/>
          <p:cNvSpPr>
            <a:spLocks noGrp="1"/>
          </p:cNvSpPr>
          <p:nvPr>
            <p:ph idx="1"/>
          </p:nvPr>
        </p:nvSpPr>
        <p:spPr/>
        <p:txBody>
          <a:bodyPr/>
          <a:lstStyle/>
          <a:p>
            <a:pPr lvl="0"/>
            <a:r>
              <a:rPr/>
              <a:t>So phases cannot be averaged, subtracted or trended arithmetically — A national figure of “mean phase 2.6” is…</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4 in Phase 4 is not four times the 1 — In Python</a:t>
            </a:r>
          </a:p>
        </p:txBody>
      </p:sp>
      <p:sp>
        <p:nvSpPr>
          <p:cNvPr id="3" name="Content Placeholder 2"/>
          <p:cNvSpPr>
            <a:spLocks noGrp="1"/>
          </p:cNvSpPr>
          <p:nvPr>
            <p:ph idx="1"/>
          </p:nvPr>
        </p:nvSpPr>
        <p:spPr/>
        <p:txBody>
          <a:bodyPr/>
          <a:lstStyle/>
          <a:p>
            <a:pPr lvl="0" indent="0">
              <a:buNone/>
            </a:pPr>
            <a:r>
              <a:rPr>
                <a:latin typeface="Courier"/>
              </a:rPr>
              <a:t>population </a:t>
            </a:r>
            <a:r>
              <a:rPr>
                <a:solidFill>
                  <a:srgbClr val="666666"/>
                </a:solidFill>
                <a:latin typeface="Courier"/>
              </a:rPr>
              <a:t>=</a:t>
            </a:r>
            <a:r>
              <a:rPr>
                <a:latin typeface="Courier"/>
              </a:rPr>
              <a:t> pd.Series({</a:t>
            </a:r>
            <a:r>
              <a:rPr>
                <a:solidFill>
                  <a:srgbClr val="4070A0"/>
                </a:solidFill>
                <a:latin typeface="Courier"/>
              </a:rPr>
              <a:t>"Phase 1"</a:t>
            </a:r>
            <a:r>
              <a:rPr>
                <a:latin typeface="Courier"/>
              </a:rPr>
              <a:t>: </a:t>
            </a:r>
            <a:r>
              <a:rPr>
                <a:solidFill>
                  <a:srgbClr val="40A070"/>
                </a:solidFill>
                <a:latin typeface="Courier"/>
              </a:rPr>
              <a:t>340_000</a:t>
            </a:r>
            <a:r>
              <a:rPr>
                <a:latin typeface="Courier"/>
              </a:rPr>
              <a:t>, </a:t>
            </a:r>
            <a:r>
              <a:rPr>
                <a:solidFill>
                  <a:srgbClr val="4070A0"/>
                </a:solidFill>
                <a:latin typeface="Courier"/>
              </a:rPr>
              <a:t>"Phase 2"</a:t>
            </a:r>
            <a:r>
              <a:rPr>
                <a:latin typeface="Courier"/>
              </a:rPr>
              <a:t>: </a:t>
            </a:r>
            <a:r>
              <a:rPr>
                <a:solidFill>
                  <a:srgbClr val="40A070"/>
                </a:solidFill>
                <a:latin typeface="Courier"/>
              </a:rPr>
              <a:t>440_000</a:t>
            </a:r>
            <a:r>
              <a:rPr>
                <a:latin typeface="Courier"/>
              </a:rPr>
              <a:t>,</a:t>
            </a:r>
            <a:br/>
            <a:r>
              <a:rPr>
                <a:latin typeface="Courier"/>
              </a:rPr>
              <a:t>                        </a:t>
            </a:r>
            <a:r>
              <a:rPr>
                <a:solidFill>
                  <a:srgbClr val="4070A0"/>
                </a:solidFill>
                <a:latin typeface="Courier"/>
              </a:rPr>
              <a:t>"Phase 3"</a:t>
            </a:r>
            <a:r>
              <a:rPr>
                <a:latin typeface="Courier"/>
              </a:rPr>
              <a:t>: </a:t>
            </a:r>
            <a:r>
              <a:rPr>
                <a:solidFill>
                  <a:srgbClr val="40A070"/>
                </a:solidFill>
                <a:latin typeface="Courier"/>
              </a:rPr>
              <a:t>180_000</a:t>
            </a:r>
            <a:r>
              <a:rPr>
                <a:latin typeface="Courier"/>
              </a:rPr>
              <a:t>, </a:t>
            </a:r>
            <a:r>
              <a:rPr>
                <a:solidFill>
                  <a:srgbClr val="4070A0"/>
                </a:solidFill>
                <a:latin typeface="Courier"/>
              </a:rPr>
              <a:t>"Phase 4"</a:t>
            </a:r>
            <a:r>
              <a:rPr>
                <a:latin typeface="Courier"/>
              </a:rPr>
              <a:t>: </a:t>
            </a:r>
            <a:r>
              <a:rPr>
                <a:solidFill>
                  <a:srgbClr val="40A070"/>
                </a:solidFill>
                <a:latin typeface="Courier"/>
              </a:rPr>
              <a:t>40_000</a:t>
            </a:r>
            <a:r>
              <a:rPr>
                <a:latin typeface="Courier"/>
              </a:rPr>
              <a:t>})</a:t>
            </a:r>
            <a:br/>
            <a:r>
              <a:rPr>
                <a:solidFill>
                  <a:srgbClr val="008000"/>
                </a:solidFill>
                <a:latin typeface="Courier"/>
              </a:rPr>
              <a:t>print</a:t>
            </a:r>
            <a:r>
              <a:rPr>
                <a:latin typeface="Courier"/>
              </a:rPr>
              <a:t>(</a:t>
            </a:r>
            <a:r>
              <a:rPr>
                <a:solidFill>
                  <a:srgbClr val="BB6688"/>
                </a:solidFill>
                <a:latin typeface="Courier"/>
              </a:rPr>
              <a:t>f"Phase 3 or above: </a:t>
            </a:r>
            <a:r>
              <a:rPr>
                <a:solidFill>
                  <a:srgbClr val="4070A0"/>
                </a:solidFill>
                <a:latin typeface="Courier"/>
              </a:rPr>
              <a:t>{</a:t>
            </a:r>
            <a:r>
              <a:rPr>
                <a:latin typeface="Courier"/>
              </a:rPr>
              <a:t>population[[</a:t>
            </a:r>
            <a:r>
              <a:rPr>
                <a:solidFill>
                  <a:srgbClr val="4070A0"/>
                </a:solidFill>
                <a:latin typeface="Courier"/>
              </a:rPr>
              <a:t>'Phase 3'</a:t>
            </a:r>
            <a:r>
              <a:rPr>
                <a:latin typeface="Courier"/>
              </a:rPr>
              <a:t>, </a:t>
            </a:r>
            <a:r>
              <a:rPr>
                <a:solidFill>
                  <a:srgbClr val="4070A0"/>
                </a:solidFill>
                <a:latin typeface="Courier"/>
              </a:rPr>
              <a:t>'Phase 4'</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people"</a:t>
            </a:r>
            <a:r>
              <a:rPr>
                <a:latin typeface="Courier"/>
              </a:rPr>
              <a:t>)</a:t>
            </a:r>
            <a:br/>
            <a:r>
              <a:rPr>
                <a:solidFill>
                  <a:srgbClr val="008000"/>
                </a:solidFill>
                <a:latin typeface="Courier"/>
              </a:rPr>
              <a:t>print</a:t>
            </a:r>
            <a:r>
              <a:rPr>
                <a:latin typeface="Courier"/>
              </a:rPr>
              <a:t>(</a:t>
            </a:r>
            <a:r>
              <a:rPr>
                <a:solidFill>
                  <a:srgbClr val="BB6688"/>
                </a:solidFill>
                <a:latin typeface="Courier"/>
              </a:rPr>
              <a:t>f"share: </a:t>
            </a:r>
            <a:r>
              <a:rPr>
                <a:solidFill>
                  <a:srgbClr val="4070A0"/>
                </a:solidFill>
                <a:latin typeface="Courier"/>
              </a:rPr>
              <a:t>{</a:t>
            </a:r>
            <a:r>
              <a:rPr>
                <a:latin typeface="Courier"/>
              </a:rPr>
              <a:t>population[[</a:t>
            </a:r>
            <a:r>
              <a:rPr>
                <a:solidFill>
                  <a:srgbClr val="4070A0"/>
                </a:solidFill>
                <a:latin typeface="Courier"/>
              </a:rPr>
              <a:t>'Phase 3'</a:t>
            </a:r>
            <a:r>
              <a:rPr>
                <a:latin typeface="Courier"/>
              </a:rPr>
              <a:t>, </a:t>
            </a:r>
            <a:r>
              <a:rPr>
                <a:solidFill>
                  <a:srgbClr val="4070A0"/>
                </a:solidFill>
                <a:latin typeface="Courier"/>
              </a:rPr>
              <a:t>'Phase 4'</a:t>
            </a:r>
            <a:r>
              <a:rPr>
                <a:latin typeface="Courier"/>
              </a:rPr>
              <a:t>]]</a:t>
            </a:r>
            <a:r>
              <a:rPr>
                <a:solidFill>
                  <a:srgbClr val="4070A0"/>
                </a:solidFill>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population</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4 in Phase 4 is not four times the 1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People per phase. Never a mean phase.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classification is a group’s judgement, not a computation</a:t>
            </a:r>
          </a:p>
        </p:txBody>
      </p:sp>
      <p:sp>
        <p:nvSpPr>
          <p:cNvPr id="3" name="Content Placeholder 2"/>
          <p:cNvSpPr>
            <a:spLocks noGrp="1"/>
          </p:cNvSpPr>
          <p:nvPr>
            <p:ph idx="1"/>
          </p:nvPr>
        </p:nvSpPr>
        <p:spPr/>
        <p:txBody>
          <a:bodyPr/>
          <a:lstStyle/>
          <a:p>
            <a:pPr lvl="0"/>
            <a:r>
              <a:rPr/>
              <a:t>Nothing in this course produces a phase, and that is not a gap in the course.</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analysis could and could not support — Example (cont.)</a:t>
            </a:r>
          </a:p>
        </p:txBody>
      </p:sp>
      <p:sp>
        <p:nvSpPr>
          <p:cNvPr id="3" name="Content Placeholder 2"/>
          <p:cNvSpPr>
            <a:spLocks noGrp="1"/>
          </p:cNvSpPr>
          <p:nvPr>
            <p:ph idx="1"/>
          </p:nvPr>
        </p:nvSpPr>
        <p:spPr/>
        <p:txBody>
          <a:bodyPr/>
          <a:lstStyle/>
          <a:p>
            <a:pPr lvl="0" indent="0">
              <a:buNone/>
            </a:pPr>
            <a:r>
              <a:rPr>
                <a:latin typeface="Courier"/>
              </a:rPr>
              <a:t>Lean season 2024, four districts
  What the evidence supports
    A deterioration is underway: six of six indicators point the same way,
    and the year-on-year maize comparison at the same point in the season
    is +22% with wage terms of trade down 49%.
    Coping and asset depletion are widespread: 48.5% of households used a
    crisis or emergency livelihood strategy.
  What it does not support
    An area phase classification. Nutritional status and mortality are the
    outcome indicators the IPC weights most heavily and neither was
    collected. This is consumption and coping evidence only.
    A household targeting list. The survey identifies indicators, not
    eligibility, and four indicators disagree about which households are
    affected by a factor of seven.</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analysis could and could not support — Example (cont.)</a:t>
            </a:r>
          </a:p>
        </p:txBody>
      </p:sp>
      <p:sp>
        <p:nvSpPr>
          <p:cNvPr id="3" name="Content Placeholder 2"/>
          <p:cNvSpPr>
            <a:spLocks noGrp="1"/>
          </p:cNvSpPr>
          <p:nvPr>
            <p:ph idx="1"/>
          </p:nvPr>
        </p:nvSpPr>
        <p:spPr/>
        <p:txBody>
          <a:bodyPr/>
          <a:lstStyle/>
          <a:p>
            <a:pPr lvl="0" indent="0">
              <a:buNone/>
            </a:pPr>
            <a:r>
              <a:rPr>
                <a:latin typeface="Courier"/>
              </a:rPr>
              <a:t>
  What would settle it
    A SMART nutrition survey in the same districts, and a second market
    round in October to establish whether the peak has passed.</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analysis could and could not support</a:t>
            </a:r>
          </a:p>
        </p:txBody>
      </p:sp>
      <p:sp>
        <p:nvSpPr>
          <p:cNvPr id="3" name="Content Placeholder 2"/>
          <p:cNvSpPr>
            <a:spLocks noGrp="1"/>
          </p:cNvSpPr>
          <p:nvPr>
            <p:ph idx="1"/>
          </p:nvPr>
        </p:nvSpPr>
        <p:spPr/>
        <p:txBody>
          <a:bodyPr/>
          <a:lstStyle/>
          <a:p>
            <a:pPr lvl="0"/>
            <a:r>
              <a:rPr/>
              <a:t>“What it does not support” is the section that gets an analysis taken seriously — and it is the section most likely to…</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habit these three courses were for</a:t>
            </a:r>
          </a:p>
        </p:txBody>
      </p:sp>
      <p:sp>
        <p:nvSpPr>
          <p:cNvPr id="3" name="Content Placeholder 2"/>
          <p:cNvSpPr>
            <a:spLocks noGrp="1"/>
          </p:cNvSpPr>
          <p:nvPr>
            <p:ph idx="1"/>
          </p:nvPr>
        </p:nvSpPr>
        <p:spPr/>
        <p:txBody>
          <a:bodyPr/>
          <a:lstStyle/>
          <a:p>
            <a:pPr lvl="0"/>
            <a:r>
              <a:rPr b="1"/>
              <a:t>What did I count, over what?</a:t>
            </a:r>
            <a:r>
              <a:rPr/>
              <a:t> Six denominators in this course alone, and no two of the four household indicators…</a:t>
            </a:r>
          </a:p>
          <a:p>
            <a:pPr lvl="0"/>
            <a:r>
              <a:rPr b="1"/>
              <a:t>What else could explain it?</a:t>
            </a:r>
            <a:r>
              <a:rPr/>
              <a:t> Seasonality, which moves maize 74% within a year and would have been read as a…</a:t>
            </a:r>
          </a:p>
          <a:p>
            <a:pPr lvl="0"/>
            <a:r>
              <a:rPr b="1"/>
              <a:t>What should someone do differently because of this?</a:t>
            </a:r>
            <a:r>
              <a:rPr/>
              <a:t> The evidence supports prioritising the districts and acting…</a:t>
            </a:r>
          </a:p>
          <a:p>
            <a:pPr lvl="0"/>
            <a:r>
              <a:rPr/>
              <a:t>The vocabulary changes by sector and the questions do not — MUAC and weight-for-height in nutrition, three…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Module 4 continues with protection case management and education attendance.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https://data-analysis.cassion.dev/courses/food-security-ipc/fs-08-what-phase-3-claims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Phase 3 actually asserts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8 of 8</vt:lpwstr>
  </property>
  <property fmtid="{D5CDD505-2E9C-101B-9397-08002B2CF9AE}" pid="3" name="subtitle">
    <vt:lpwstr>A Phase 3 classification says at least one household in five in an area is in Phase 3 or worse. It does not say the area is in crisis, that four fifths are fine, or that anything about any particular household is known.</vt:lpwstr>
  </property>
</Properties>
</file>