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classification en phase 3 dit qu’au moins un ménage sur cinq d’une zone est en phase 3 ou pire. Elle ne dit pas que la zone est en crise, que les quatre cinquièmes vont bien, ni que l’on sache quoi que ce soit d’un ménage particulier.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zone classée IPC phase 3 (Crise) affirme ceci et rien de plus : Quatre conséquences en découlent, et chacune se perd couramment.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règle des 20 % est tout le mécanisme. Une zone est classée dans la phase la plus élevée pour laquelle au moins un cinquième de la population remplit les critères.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Dans cette distribution, 22 % sont en phase 3 ou pire, donc la zone est en phase 3 — alors même que 78 % ne le sont pas. La classification porte sur la queue de distribution, et c’est délibéré. « La zone est en phase 3 » et « le ménage moyen est en phase 3 » sont donc deux affirmations différentes, et seule la première est faite. Un rapport disant « la population est en crise » a transformé un énoncé sur un cinquième en un énoncé sur tout le monde.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classification de zone est une classification de zone. Elle est attribuée à une géographie à partir d’un corps de preuves sur cette géographie, et elle ne classe pas les ménages qui s’y trouvent. C’est le détournement le plus lourd de conséquences. Une zone en phase 3 n’est pas une liste de ciblage ; les ménages qui y vivent vont de la phase 1 à la phase 4, et identifier lesquels est un exercice distinct fondé sur des indicateurs de ménage — ceux que les deux premières unités de ce cours ont calculés.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phases sont ordinales, et les intervalles entre elles ne sont ni égaux ni même définis. La phase 4 n’est pas deux fois pire que la phase 2, et une zone passant de 2 à 3 ne s’est pas dégradée « d’une unité ». Les phases ne peuvent donc être ni moyennées, ni soustraites, ni mises en tendance arithmétiquement. Un chiffre national de « phase moyenne 2,6 » ne signifie rien, et le bon résumé est le nombre de personnes par phase, qui est ce que l’IPC publie.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Rien dans ce cours ne produit une phase, et ce n’est pas une lacune du cours. Une phase est attribuée par un groupe de travail technique qui lit le tableau de preuves, pèse la fiabilité de chaque ligne, applique les seuils de référence, débat, et consigne à la fois la conclusion et le niveau de confiance qui l’accompagne. Le travail de l’analyste est de bâtir un tableau qui rende l’argument possible, non de le devancer. C’est pourquoi le tableau à six lignes de la leçon précédente se termine par un bloc « non disponible ». Un groupe de travail qui ne voit pas ce qui manque ne peut pas peser ce qui est présent.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 Ce qu’elle ne soutient pas » est la section qui fait prendre une analyse au sérieux, et c’est celle qu’on supprime le plus volontiers pour gagner de la place.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module 4 a maintenant appliqué les mêmes trois questions dans trois secteurs. Le vocabulaire change selon le secteur et les questions non. PB et rapport poids-taille en nutrition, trois taux de fonctionnalité en EAH, quatre indicateurs de sécurité alimentaire ici — chacun est le même problème : une mesure qui a l’air d’un fait jusqu’à ce qu’on demande ce qu’elle a compté.</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module 4 se poursuit avec la gestion de cas en protection et l’assiduité scolaire. Les instruments seront inconnus et les questions non.</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food-security-ipc/fs-08-what-phase-3-claim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Ce qu’affirme réellement la phase 3</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Une classification en phase 3 dit qu’au moins un ménage sur cinq d’une zone est en phase 3 ou pire. Elle ne dit pas que la zone est en crise, que les quatre cinquièmes vont bien, ni que l’on sache quoi que ce soit d’un ménage particulier.</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8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phrase, en entier</a:t>
            </a:r>
          </a:p>
          <a:p>
            <a:pPr lvl="0"/>
            <a:r>
              <a:rPr/>
              <a:t>C’est un seuil, non une moyenne</a:t>
            </a:r>
          </a:p>
          <a:p>
            <a:pPr lvl="0"/>
            <a:r>
              <a:rPr/>
              <a:t>Elle ne dit rien d’un ménage</a:t>
            </a:r>
          </a:p>
          <a:p>
            <a:pPr lvl="0"/>
            <a:r>
              <a:rPr/>
              <a:t>Le 4 de la phase 4 n’est pas quatre fois le 1</a:t>
            </a:r>
          </a:p>
          <a:p>
            <a:pPr lvl="0"/>
            <a:r>
              <a:rPr/>
              <a:t>Une classification est le jugement d’un groupe, non un calcul</a:t>
            </a:r>
          </a:p>
          <a:p>
            <a:pPr lvl="0"/>
            <a:r>
              <a:rPr/>
              <a:t>Ce que cette analyse pouvait et ne pouvait pas soutenir</a:t>
            </a:r>
          </a:p>
          <a:p>
            <a:pPr lvl="0"/>
            <a:r>
              <a:rPr/>
              <a:t>L’habitude que ces trois cours visaient</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phrase, en entier</a:t>
            </a:r>
          </a:p>
        </p:txBody>
      </p:sp>
      <p:sp>
        <p:nvSpPr>
          <p:cNvPr id="3" name="Content Placeholder 2"/>
          <p:cNvSpPr>
            <a:spLocks noGrp="1"/>
          </p:cNvSpPr>
          <p:nvPr>
            <p:ph idx="1"/>
          </p:nvPr>
        </p:nvSpPr>
        <p:spPr/>
        <p:txBody>
          <a:bodyPr/>
          <a:lstStyle/>
          <a:p>
            <a:pPr lvl="0" indent="0" marL="1270000">
              <a:buNone/>
            </a:pPr>
            <a:r>
              <a:rPr sz="2000"/>
              <a:t>Au moins 20 % des ménages de la zone sont en phase 3 ou pire, présentant des déficits de consommation alimentaire avec une malnutrition aiguë élevée ou supérieure à l’habitude, </a:t>
            </a:r>
            <a:r>
              <a:rPr sz="2000" b="1"/>
              <a:t>ou</a:t>
            </a:r>
            <a:r>
              <a:rPr sz="2000"/>
              <a:t> ne parviennent à couvrir leurs besoins alimentaires minimaux qu’en épuisant des actifs essentiels de subsistance ou par des stratégies d’adaptation de crise.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C’est un seuil, non une moyenne</a:t>
            </a:r>
          </a:p>
        </p:txBody>
      </p:sp>
      <p:sp>
        <p:nvSpPr>
          <p:cNvPr id="3" name="Content Placeholder 2"/>
          <p:cNvSpPr>
            <a:spLocks noGrp="1"/>
          </p:cNvSpPr>
          <p:nvPr>
            <p:ph idx="1"/>
          </p:nvPr>
        </p:nvSpPr>
        <p:spPr/>
        <p:txBody>
          <a:bodyPr/>
          <a:lstStyle/>
          <a:p>
            <a:pPr lvl="0"/>
            <a:r>
              <a:rPr/>
              <a:t>La règle des 20 % est tout le mécanisme — Une zone est classée dans la phase la plus élevée pour laquelle au moins un…</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C’est un seuil, non une moyenne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i="1">
                <a:solidFill>
                  <a:srgbClr val="60A0B0"/>
                </a:solidFill>
                <a:latin typeface="Courier"/>
              </a:rPr>
              <a:t># Illustrative distribution across an area</a:t>
            </a:r>
            <a:br/>
            <a:r>
              <a:rPr>
                <a:latin typeface="Courier"/>
              </a:rPr>
              <a:t>distribution </a:t>
            </a:r>
            <a:r>
              <a:rPr>
                <a:solidFill>
                  <a:srgbClr val="666666"/>
                </a:solidFill>
                <a:latin typeface="Courier"/>
              </a:rPr>
              <a:t>=</a:t>
            </a:r>
            <a:r>
              <a:rPr>
                <a:latin typeface="Courier"/>
              </a:rPr>
              <a:t> pd.Series({</a:t>
            </a:r>
            <a:br/>
            <a:r>
              <a:rPr>
                <a:latin typeface="Courier"/>
              </a:rPr>
              <a:t>    </a:t>
            </a:r>
            <a:r>
              <a:rPr>
                <a:solidFill>
                  <a:srgbClr val="4070A0"/>
                </a:solidFill>
                <a:latin typeface="Courier"/>
              </a:rPr>
              <a:t>"Phase 1 — None/Minimal"</a:t>
            </a:r>
            <a:r>
              <a:rPr>
                <a:latin typeface="Courier"/>
              </a:rPr>
              <a:t>: </a:t>
            </a:r>
            <a:r>
              <a:rPr>
                <a:solidFill>
                  <a:srgbClr val="40A070"/>
                </a:solidFill>
                <a:latin typeface="Courier"/>
              </a:rPr>
              <a:t>0.34</a:t>
            </a:r>
            <a:r>
              <a:rPr>
                <a:latin typeface="Courier"/>
              </a:rPr>
              <a:t>,</a:t>
            </a:r>
            <a:br/>
            <a:r>
              <a:rPr>
                <a:latin typeface="Courier"/>
              </a:rPr>
              <a:t>    </a:t>
            </a:r>
            <a:r>
              <a:rPr>
                <a:solidFill>
                  <a:srgbClr val="4070A0"/>
                </a:solidFill>
                <a:latin typeface="Courier"/>
              </a:rPr>
              <a:t>"Phase 2 — Stressed"</a:t>
            </a:r>
            <a:r>
              <a:rPr>
                <a:latin typeface="Courier"/>
              </a:rPr>
              <a:t>: </a:t>
            </a:r>
            <a:r>
              <a:rPr>
                <a:solidFill>
                  <a:srgbClr val="40A070"/>
                </a:solidFill>
                <a:latin typeface="Courier"/>
              </a:rPr>
              <a:t>0.44</a:t>
            </a:r>
            <a:r>
              <a:rPr>
                <a:latin typeface="Courier"/>
              </a:rPr>
              <a:t>,</a:t>
            </a:r>
            <a:br/>
            <a:r>
              <a:rPr>
                <a:latin typeface="Courier"/>
              </a:rPr>
              <a:t>    </a:t>
            </a:r>
            <a:r>
              <a:rPr>
                <a:solidFill>
                  <a:srgbClr val="4070A0"/>
                </a:solidFill>
                <a:latin typeface="Courier"/>
              </a:rPr>
              <a:t>"Phase 3 — Crisis"</a:t>
            </a:r>
            <a:r>
              <a:rPr>
                <a:latin typeface="Courier"/>
              </a:rPr>
              <a:t>: </a:t>
            </a:r>
            <a:r>
              <a:rPr>
                <a:solidFill>
                  <a:srgbClr val="40A070"/>
                </a:solidFill>
                <a:latin typeface="Courier"/>
              </a:rPr>
              <a:t>0.18</a:t>
            </a:r>
            <a:r>
              <a:rPr>
                <a:latin typeface="Courier"/>
              </a:rPr>
              <a:t>,</a:t>
            </a:r>
            <a:br/>
            <a:r>
              <a:rPr>
                <a:latin typeface="Courier"/>
              </a:rPr>
              <a:t>    </a:t>
            </a:r>
            <a:r>
              <a:rPr>
                <a:solidFill>
                  <a:srgbClr val="4070A0"/>
                </a:solidFill>
                <a:latin typeface="Courier"/>
              </a:rPr>
              <a:t>"Phase 4 — Emergency"</a:t>
            </a:r>
            <a:r>
              <a:rPr>
                <a:latin typeface="Courier"/>
              </a:rPr>
              <a:t>: </a:t>
            </a:r>
            <a:r>
              <a:rPr>
                <a:solidFill>
                  <a:srgbClr val="40A070"/>
                </a:solidFill>
                <a:latin typeface="Courier"/>
              </a:rPr>
              <a:t>0.04</a:t>
            </a:r>
            <a:r>
              <a:rPr>
                <a:latin typeface="Courier"/>
              </a:rPr>
              <a:t>,</a:t>
            </a:r>
            <a:br/>
            <a:r>
              <a:rPr>
                <a:latin typeface="Courier"/>
              </a:rPr>
              <a:t>})</a:t>
            </a:r>
            <a:br/>
            <a:r>
              <a:rPr>
                <a:latin typeface="Courier"/>
              </a:rPr>
              <a:t>cumulative </a:t>
            </a:r>
            <a:r>
              <a:rPr>
                <a:solidFill>
                  <a:srgbClr val="666666"/>
                </a:solidFill>
                <a:latin typeface="Courier"/>
              </a:rPr>
              <a:t>=</a:t>
            </a:r>
            <a:r>
              <a:rPr>
                <a:latin typeface="Courier"/>
              </a:rPr>
              <a:t> distribution[::</a:t>
            </a:r>
            <a:r>
              <a:rPr>
                <a:solidFill>
                  <a:srgbClr val="666666"/>
                </a:solidFill>
                <a:latin typeface="Courier"/>
              </a:rPr>
              <a:t>-</a:t>
            </a:r>
            <a:r>
              <a:rPr>
                <a:solidFill>
                  <a:srgbClr val="40A070"/>
                </a:solidFill>
                <a:latin typeface="Courier"/>
              </a:rPr>
              <a:t>1</a:t>
            </a:r>
            <a:r>
              <a:rPr>
                <a:latin typeface="Courier"/>
              </a:rPr>
              <a:t>].cumsum()[::</a:t>
            </a:r>
            <a:r>
              <a:rPr>
                <a:solidFill>
                  <a:srgbClr val="666666"/>
                </a:solidFill>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((cumulative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a:t>
            </a:r>
            <a:r>
              <a:rPr>
                <a:solidFill>
                  <a:srgbClr val="4070A0"/>
                </a:solidFill>
                <a:latin typeface="Courier"/>
              </a:rPr>
              <a:t>"Highest phase reaching 20%:"</a:t>
            </a:r>
            <a:r>
              <a:rPr>
                <a:latin typeface="Courier"/>
              </a:rPr>
              <a:t>,</a:t>
            </a:r>
            <a:br/>
            <a:r>
              <a:rPr>
                <a:latin typeface="Courier"/>
              </a:rPr>
              <a:t>      cumulative[cumulative </a:t>
            </a:r>
            <a:r>
              <a:rPr>
                <a:solidFill>
                  <a:srgbClr val="666666"/>
                </a:solidFill>
                <a:latin typeface="Courier"/>
              </a:rPr>
              <a:t>&gt;=</a:t>
            </a:r>
            <a:r>
              <a:rPr>
                <a:latin typeface="Courier"/>
              </a:rPr>
              <a:t> </a:t>
            </a:r>
            <a:r>
              <a:rPr>
                <a:solidFill>
                  <a:srgbClr val="40A070"/>
                </a:solidFill>
                <a:latin typeface="Courier"/>
              </a:rPr>
              <a:t>0.20</a:t>
            </a:r>
            <a:r>
              <a:rPr>
                <a:latin typeface="Courier"/>
              </a:rPr>
              <a:t>].index[</a:t>
            </a:r>
            <a:r>
              <a:rPr>
                <a:solidFill>
                  <a:srgbClr val="666666"/>
                </a:solidFill>
                <a:latin typeface="Courier"/>
              </a:rPr>
              <a:t>-</a:t>
            </a:r>
            <a:r>
              <a:rPr>
                <a:solidFill>
                  <a:srgbClr val="40A070"/>
                </a:solidFill>
                <a:latin typeface="Courier"/>
              </a:rPr>
              <a:t>1</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C’est un seuil, non une moyenne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Cumulate from the worst phase down; the classification is the last one</a:t>
            </a:r>
            <a:br/>
            <a:r>
              <a:rPr i="1">
                <a:solidFill>
                  <a:srgbClr val="60A0B0"/>
                </a:solidFill>
                <a:latin typeface="Courier"/>
              </a:rPr>
              <a:t># that still reaches 20%.</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C’est un seuil, non une moyenne</a:t>
            </a:r>
          </a:p>
        </p:txBody>
      </p:sp>
      <p:sp>
        <p:nvSpPr>
          <p:cNvPr id="3" name="Content Placeholder 2"/>
          <p:cNvSpPr>
            <a:spLocks noGrp="1"/>
          </p:cNvSpPr>
          <p:nvPr>
            <p:ph idx="1"/>
          </p:nvPr>
        </p:nvSpPr>
        <p:spPr/>
        <p:txBody>
          <a:bodyPr/>
          <a:lstStyle/>
          <a:p>
            <a:pPr lvl="0"/>
            <a:r>
              <a:rPr/>
              <a:t>« La zone est en phase 3 » et « le ménage moyen est en phase 3 » sont donc deux affirmations différentes, et seule la…</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Elle ne dit rien d’un ménage</a:t>
            </a:r>
          </a:p>
        </p:txBody>
      </p:sp>
      <p:sp>
        <p:nvSpPr>
          <p:cNvPr id="3" name="Content Placeholder 2"/>
          <p:cNvSpPr>
            <a:spLocks noGrp="1"/>
          </p:cNvSpPr>
          <p:nvPr>
            <p:ph idx="1"/>
          </p:nvPr>
        </p:nvSpPr>
        <p:spPr/>
        <p:txBody>
          <a:bodyPr/>
          <a:lstStyle/>
          <a:p>
            <a:pPr lvl="0"/>
            <a:r>
              <a:rPr/>
              <a:t>C’est le détournement le plus lourd de conséquences — Une zone en phase 3 n’est pas une liste de ciblage ; les ménages…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Elle ne dit rien d’un ménage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"Area classification → geographic prioritisation"</a:t>
            </a:r>
            <a:r>
              <a:rPr>
                <a:latin typeface="Courier"/>
              </a:rPr>
              <a:t>)</a:t>
            </a:r>
            <a:br/>
            <a:r>
              <a:rPr>
                <a:solidFill>
                  <a:srgbClr val="008000"/>
                </a:solidFill>
                <a:latin typeface="Courier"/>
              </a:rPr>
              <a:t>print</a:t>
            </a:r>
            <a:r>
              <a:rPr>
                <a:latin typeface="Courier"/>
              </a:rPr>
              <a:t>(</a:t>
            </a:r>
            <a:r>
              <a:rPr>
                <a:solidFill>
                  <a:srgbClr val="4070A0"/>
                </a:solidFill>
                <a:latin typeface="Courier"/>
              </a:rPr>
              <a:t>"Household indicators → who inside it is eligible"</a:t>
            </a:r>
            <a:r>
              <a:rPr>
                <a:latin typeface="Courier"/>
              </a:rPr>
              <a:t>)</a:t>
            </a:r>
            <a:br/>
            <a:r>
              <a:rPr>
                <a:solidFill>
                  <a:srgbClr val="008000"/>
                </a:solidFill>
                <a:latin typeface="Courier"/>
              </a:rPr>
              <a:t>print</a:t>
            </a:r>
            <a:r>
              <a:rPr>
                <a:latin typeface="Courier"/>
              </a:rPr>
              <a:t>(</a:t>
            </a:r>
            <a:r>
              <a:rPr>
                <a:solidFill>
                  <a:srgbClr val="4070A0"/>
                </a:solidFill>
                <a:latin typeface="Courier"/>
              </a:rPr>
              <a:t>"These are different analyses on different units."</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Elle ne dit rien d’un ménage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Two questions, two units of analysis, two datasets.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4 de la phase 4 n’est pas quatre fois le 1</a:t>
            </a:r>
          </a:p>
        </p:txBody>
      </p:sp>
      <p:sp>
        <p:nvSpPr>
          <p:cNvPr id="3" name="Content Placeholder 2"/>
          <p:cNvSpPr>
            <a:spLocks noGrp="1"/>
          </p:cNvSpPr>
          <p:nvPr>
            <p:ph idx="1"/>
          </p:nvPr>
        </p:nvSpPr>
        <p:spPr/>
        <p:txBody>
          <a:bodyPr/>
          <a:lstStyle/>
          <a:p>
            <a:pPr lvl="0"/>
            <a:r>
              <a:rPr/>
              <a:t>Les phases ne peuvent donc être ni moyennées, ni soustraites, ni mises en tendance arithmétiquement — Un chiffre…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4 de la phase 4 n’est pas quatre fois le 1 — En Python</a:t>
            </a:r>
          </a:p>
        </p:txBody>
      </p:sp>
      <p:sp>
        <p:nvSpPr>
          <p:cNvPr id="3" name="Content Placeholder 2"/>
          <p:cNvSpPr>
            <a:spLocks noGrp="1"/>
          </p:cNvSpPr>
          <p:nvPr>
            <p:ph idx="1"/>
          </p:nvPr>
        </p:nvSpPr>
        <p:spPr/>
        <p:txBody>
          <a:bodyPr/>
          <a:lstStyle/>
          <a:p>
            <a:pPr lvl="0" indent="0">
              <a:buNone/>
            </a:pPr>
            <a:r>
              <a:rPr>
                <a:latin typeface="Courier"/>
              </a:rPr>
              <a:t>population </a:t>
            </a:r>
            <a:r>
              <a:rPr>
                <a:solidFill>
                  <a:srgbClr val="666666"/>
                </a:solidFill>
                <a:latin typeface="Courier"/>
              </a:rPr>
              <a:t>=</a:t>
            </a:r>
            <a:r>
              <a:rPr>
                <a:latin typeface="Courier"/>
              </a:rPr>
              <a:t> pd.Series({</a:t>
            </a:r>
            <a:r>
              <a:rPr>
                <a:solidFill>
                  <a:srgbClr val="4070A0"/>
                </a:solidFill>
                <a:latin typeface="Courier"/>
              </a:rPr>
              <a:t>"Phase 1"</a:t>
            </a:r>
            <a:r>
              <a:rPr>
                <a:latin typeface="Courier"/>
              </a:rPr>
              <a:t>: </a:t>
            </a:r>
            <a:r>
              <a:rPr>
                <a:solidFill>
                  <a:srgbClr val="40A070"/>
                </a:solidFill>
                <a:latin typeface="Courier"/>
              </a:rPr>
              <a:t>340_000</a:t>
            </a:r>
            <a:r>
              <a:rPr>
                <a:latin typeface="Courier"/>
              </a:rPr>
              <a:t>, </a:t>
            </a:r>
            <a:r>
              <a:rPr>
                <a:solidFill>
                  <a:srgbClr val="4070A0"/>
                </a:solidFill>
                <a:latin typeface="Courier"/>
              </a:rPr>
              <a:t>"Phase 2"</a:t>
            </a:r>
            <a:r>
              <a:rPr>
                <a:latin typeface="Courier"/>
              </a:rPr>
              <a:t>: </a:t>
            </a:r>
            <a:r>
              <a:rPr>
                <a:solidFill>
                  <a:srgbClr val="40A070"/>
                </a:solidFill>
                <a:latin typeface="Courier"/>
              </a:rPr>
              <a:t>440_000</a:t>
            </a:r>
            <a:r>
              <a:rPr>
                <a:latin typeface="Courier"/>
              </a:rPr>
              <a:t>,</a:t>
            </a:r>
            <a:br/>
            <a:r>
              <a:rPr>
                <a:latin typeface="Courier"/>
              </a:rPr>
              <a:t>                        </a:t>
            </a:r>
            <a:r>
              <a:rPr>
                <a:solidFill>
                  <a:srgbClr val="4070A0"/>
                </a:solidFill>
                <a:latin typeface="Courier"/>
              </a:rPr>
              <a:t>"Phase 3"</a:t>
            </a:r>
            <a:r>
              <a:rPr>
                <a:latin typeface="Courier"/>
              </a:rPr>
              <a:t>: </a:t>
            </a:r>
            <a:r>
              <a:rPr>
                <a:solidFill>
                  <a:srgbClr val="40A070"/>
                </a:solidFill>
                <a:latin typeface="Courier"/>
              </a:rPr>
              <a:t>180_000</a:t>
            </a:r>
            <a:r>
              <a:rPr>
                <a:latin typeface="Courier"/>
              </a:rPr>
              <a:t>, </a:t>
            </a:r>
            <a:r>
              <a:rPr>
                <a:solidFill>
                  <a:srgbClr val="4070A0"/>
                </a:solidFill>
                <a:latin typeface="Courier"/>
              </a:rPr>
              <a:t>"Phase 4"</a:t>
            </a:r>
            <a:r>
              <a:rPr>
                <a:latin typeface="Courier"/>
              </a:rPr>
              <a:t>: </a:t>
            </a:r>
            <a:r>
              <a:rPr>
                <a:solidFill>
                  <a:srgbClr val="40A070"/>
                </a:solidFill>
                <a:latin typeface="Courier"/>
              </a:rPr>
              <a:t>40_000</a:t>
            </a:r>
            <a:r>
              <a:rPr>
                <a:latin typeface="Courier"/>
              </a:rPr>
              <a:t>})</a:t>
            </a:r>
            <a:br/>
            <a:r>
              <a:rPr>
                <a:solidFill>
                  <a:srgbClr val="008000"/>
                </a:solidFill>
                <a:latin typeface="Courier"/>
              </a:rPr>
              <a:t>print</a:t>
            </a:r>
            <a:r>
              <a:rPr>
                <a:latin typeface="Courier"/>
              </a:rPr>
              <a:t>(</a:t>
            </a:r>
            <a:r>
              <a:rPr>
                <a:solidFill>
                  <a:srgbClr val="BB6688"/>
                </a:solidFill>
                <a:latin typeface="Courier"/>
              </a:rPr>
              <a:t>f"Phase 3 or above: </a:t>
            </a:r>
            <a:r>
              <a:rPr>
                <a:solidFill>
                  <a:srgbClr val="4070A0"/>
                </a:solidFill>
                <a:latin typeface="Courier"/>
              </a:rPr>
              <a:t>{</a:t>
            </a:r>
            <a:r>
              <a:rPr>
                <a:latin typeface="Courier"/>
              </a:rPr>
              <a:t>population[[</a:t>
            </a:r>
            <a:r>
              <a:rPr>
                <a:solidFill>
                  <a:srgbClr val="4070A0"/>
                </a:solidFill>
                <a:latin typeface="Courier"/>
              </a:rPr>
              <a:t>'Phase 3'</a:t>
            </a:r>
            <a:r>
              <a:rPr>
                <a:latin typeface="Courier"/>
              </a:rPr>
              <a:t>, </a:t>
            </a:r>
            <a:r>
              <a:rPr>
                <a:solidFill>
                  <a:srgbClr val="4070A0"/>
                </a:solidFill>
                <a:latin typeface="Courier"/>
              </a:rPr>
              <a:t>'Phase 4'</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people"</a:t>
            </a:r>
            <a:r>
              <a:rPr>
                <a:latin typeface="Courier"/>
              </a:rPr>
              <a:t>)</a:t>
            </a:r>
            <a:br/>
            <a:r>
              <a:rPr>
                <a:solidFill>
                  <a:srgbClr val="008000"/>
                </a:solidFill>
                <a:latin typeface="Courier"/>
              </a:rPr>
              <a:t>print</a:t>
            </a:r>
            <a:r>
              <a:rPr>
                <a:latin typeface="Courier"/>
              </a:rPr>
              <a:t>(</a:t>
            </a:r>
            <a:r>
              <a:rPr>
                <a:solidFill>
                  <a:srgbClr val="BB6688"/>
                </a:solidFill>
                <a:latin typeface="Courier"/>
              </a:rPr>
              <a:t>f"share: </a:t>
            </a:r>
            <a:r>
              <a:rPr>
                <a:solidFill>
                  <a:srgbClr val="4070A0"/>
                </a:solidFill>
                <a:latin typeface="Courier"/>
              </a:rPr>
              <a:t>{</a:t>
            </a:r>
            <a:r>
              <a:rPr>
                <a:latin typeface="Courier"/>
              </a:rPr>
              <a:t>population[[</a:t>
            </a:r>
            <a:r>
              <a:rPr>
                <a:solidFill>
                  <a:srgbClr val="4070A0"/>
                </a:solidFill>
                <a:latin typeface="Courier"/>
              </a:rPr>
              <a:t>'Phase 3'</a:t>
            </a:r>
            <a:r>
              <a:rPr>
                <a:latin typeface="Courier"/>
              </a:rPr>
              <a:t>, </a:t>
            </a:r>
            <a:r>
              <a:rPr>
                <a:solidFill>
                  <a:srgbClr val="4070A0"/>
                </a:solidFill>
                <a:latin typeface="Courier"/>
              </a:rPr>
              <a:t>'Phase 4'</a:t>
            </a:r>
            <a:r>
              <a:rPr>
                <a:latin typeface="Courier"/>
              </a:rPr>
              <a:t>]]</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population</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4 de la phase 4 n’est pas quatre fois le 1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People per phase. Never a mean phase.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classification est le jugement d’un groupe, non un calcul</a:t>
            </a:r>
          </a:p>
        </p:txBody>
      </p:sp>
      <p:sp>
        <p:nvSpPr>
          <p:cNvPr id="3" name="Content Placeholder 2"/>
          <p:cNvSpPr>
            <a:spLocks noGrp="1"/>
          </p:cNvSpPr>
          <p:nvPr>
            <p:ph idx="1"/>
          </p:nvPr>
        </p:nvSpPr>
        <p:spPr/>
        <p:txBody>
          <a:bodyPr/>
          <a:lstStyle/>
          <a:p>
            <a:pPr lvl="0"/>
            <a:r>
              <a:rPr/>
              <a:t>Rien dans ce cours ne produit une phase, et ce n’est pas une lacune du cours.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cette analyse pouvait et ne pouvait pas soutenir — Exemple (suite)</a:t>
            </a:r>
          </a:p>
        </p:txBody>
      </p:sp>
      <p:sp>
        <p:nvSpPr>
          <p:cNvPr id="3" name="Content Placeholder 2"/>
          <p:cNvSpPr>
            <a:spLocks noGrp="1"/>
          </p:cNvSpPr>
          <p:nvPr>
            <p:ph idx="1"/>
          </p:nvPr>
        </p:nvSpPr>
        <p:spPr/>
        <p:txBody>
          <a:bodyPr/>
          <a:lstStyle/>
          <a:p>
            <a:pPr lvl="0" indent="0">
              <a:buNone/>
            </a:pPr>
            <a:r>
              <a:rPr>
                <a:latin typeface="Courier"/>
              </a:rPr>
              <a:t>Lean season 2024, four districts
  What the evidence supports
    A deterioration is underway: six of six indicators point the same way,
    and the year-on-year maize comparison at the same point in the season
    is +22% with wage terms of trade down 49%.
    Coping and asset depletion are widespread: 48.5% of households used a
    crisis or emergency livelihood strategy.
  What it does not support
    An area phase classification. Nutritional status and mortality are the
    outcome indicators the IPC weights most heavily and neither was
    collected. This is consumption and coping evidence only.
    A household targeting list. The survey identifies indicators, not
    eligibility, and four indicators disagree about which households are
    affected by a factor of seven.</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cette analyse pouvait et ne pouvait pas soutenir — Exemple (suite)</a:t>
            </a:r>
          </a:p>
        </p:txBody>
      </p:sp>
      <p:sp>
        <p:nvSpPr>
          <p:cNvPr id="3" name="Content Placeholder 2"/>
          <p:cNvSpPr>
            <a:spLocks noGrp="1"/>
          </p:cNvSpPr>
          <p:nvPr>
            <p:ph idx="1"/>
          </p:nvPr>
        </p:nvSpPr>
        <p:spPr/>
        <p:txBody>
          <a:bodyPr/>
          <a:lstStyle/>
          <a:p>
            <a:pPr lvl="0" indent="0">
              <a:buNone/>
            </a:pPr>
            <a:r>
              <a:rPr>
                <a:latin typeface="Courier"/>
              </a:rPr>
              <a:t>
  What would settle it
    A SMART nutrition survey in the same districts, and a second market
    round in October to establish whether the peak has passed.</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cette analyse pouvait et ne pouvait pas soutenir</a:t>
            </a:r>
          </a:p>
        </p:txBody>
      </p:sp>
      <p:sp>
        <p:nvSpPr>
          <p:cNvPr id="3" name="Content Placeholder 2"/>
          <p:cNvSpPr>
            <a:spLocks noGrp="1"/>
          </p:cNvSpPr>
          <p:nvPr>
            <p:ph idx="1"/>
          </p:nvPr>
        </p:nvSpPr>
        <p:spPr/>
        <p:txBody>
          <a:bodyPr/>
          <a:lstStyle/>
          <a:p>
            <a:pPr lvl="0"/>
            <a:r>
              <a:rPr/>
              <a:t>« Ce qu’elle ne soutient pas » est la section qui fait prendre une analyse au sérieux — et c’est celle qu’on supprime…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L’habitude que ces trois cours visaient</a:t>
            </a:r>
          </a:p>
        </p:txBody>
      </p:sp>
      <p:sp>
        <p:nvSpPr>
          <p:cNvPr id="3" name="Content Placeholder 2"/>
          <p:cNvSpPr>
            <a:spLocks noGrp="1"/>
          </p:cNvSpPr>
          <p:nvPr>
            <p:ph idx="1"/>
          </p:nvPr>
        </p:nvSpPr>
        <p:spPr/>
        <p:txBody>
          <a:bodyPr/>
          <a:lstStyle/>
          <a:p>
            <a:pPr lvl="0"/>
            <a:r>
              <a:rPr b="1"/>
              <a:t>Qu’ai-je compté, sur quoi ?</a:t>
            </a:r>
            <a:r>
              <a:rPr/>
              <a:t> Six dénominateurs dans ce seul cours, et aucun des quatre indicateurs de ménage n’en…</a:t>
            </a:r>
          </a:p>
          <a:p>
            <a:pPr lvl="0"/>
            <a:r>
              <a:rPr b="1"/>
              <a:t>Qu’est-ce qui pourrait aussi l’expliquer ?</a:t>
            </a:r>
            <a:r>
              <a:rPr/>
              <a:t> La saisonnalité, qui déplace le maïs de 74 % en un an et qu’on aurait…</a:t>
            </a:r>
          </a:p>
          <a:p>
            <a:pPr lvl="0"/>
            <a:r>
              <a:rPr b="1"/>
              <a:t>Que devrait-on faire différemment à cause de cela ?</a:t>
            </a:r>
            <a:r>
              <a:rPr/>
              <a:t> Les preuves soutiennent de prioriser les districts et d’agir…</a:t>
            </a:r>
          </a:p>
          <a:p>
            <a:pPr lvl="0"/>
            <a:r>
              <a:rPr/>
              <a:t>Le vocabulaire change selon le secteur et les questions non — PB et rapport poids-taille en nutrition, trois taux de…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 module 4 se poursuit avec la gestion de cas en protection et l’assiduité scolaire.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https://data-analysis.cassion.dev/fr/cours/food-security-ipc/fs-08-what-phase-3-claims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 qu’affirme réellement la phase 3</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8 sur 8</vt:lpwstr>
  </property>
  <property fmtid="{D5CDD505-2E9C-101B-9397-08002B2CF9AE}" pid="3" name="subtitle">
    <vt:lpwstr>Une classification en phase 3 dit qu’au moins un ménage sur cinq d’une zone est en phase 3 ou pire. Elle ne dit pas que la zone est en crise, que les quatre cinquièmes vont bien, ni que l’on sache quoi que ce soit d’un ménage particulier.</vt:lpwstr>
  </property>
</Properties>
</file>