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Literacy rose 7.0 points between baseline and endline, and a proposal is calling it the effect of the school feeding programme. The schools without the programme rose 7.6 points. All of the gain and slightly more belongs to the year, not the meals.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claims can be built from that table and two of them are wrong. “The programme delivered a 7.0-point gain.” Before-after, paired, 95% CI +6.1 to +7.9, t = 15.2. Decisive, reproducible, and it attributes to the meals a year of schooling that every child had. “Schools with the programme are 2.1 points ahead.” Endline cross-section, 95% CI −1.2 to +5.4. It compares two groups that were 3.1 points apart before the programme was measured at all. “The gain was 0.96 points lower in schools with the programme.” Both groups against their own baselines, 95% CI −3.5 to +1.6 once the 24 schools are accounted for. This is the one that is trying to answer the question, and its answer is that there is nothing here.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impact claim has a hidden second half. The second clause is the counterfactual, and it is never observed. The same children in the same year without meals is not a thing any dataset contains, so an evaluation is always an argument about what to substitute for it.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Naming the counterfactual is the whole method. Once it is written down, the before-after claim collapses without any statistics: it assumes children learn nothing in a year they are in school.</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precise, it is large, and it is easy to compute — three properties that have nothing to do with being right.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 = 15.2. Every gate in the statistics course passes. The interval is narrow, the effect size is large, the sample is adequate, and the p-value is far below any threshold. None of those checks can detect a missing comparison group, and that is the thing worth carrying out of this lesson. Statistical rigour applied to the wrong counterfactual produces a confident wrong answer, and confidence is what gets it into a proposal.</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Whenever you see one, it is a sum, and only the last term is the programme. The passage of time. Children get older and are taught. Prices rise. Water points age. Here it is the entire 7 points. Regression to the mean. Whoever was selected for being worst off will look better next round even if nothing was done, because part of “worst off” was measurement noise. The nutrition course’s admission MUAC is the standing example. Everything else that happened. A drought, a currency movement, another agency’s programme in the same district, a change in how the indicator is recorded.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one of the 24 schools gained, from +1.2 points to +12.2. A programme that had done nothing at all would have produced a table of positive numbers.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not always wrong, and the cases where it holds are worth being precise about. When the counterfactual is genuinely flat and you can show it. Three or more pre-programme rounds with no trend is an argument; one baseline is not. When the outcome cannot change on its own. A latrine does not build itself. A water point does not become chlorinated without someone doing it. Coverage of a thing only your programme supplies has a defensible zero counterfactual. When you are monitoring, not evaluating. “Attendance rose from 84% to 88%” is a true statement about the world and a useful one to track. It becomes a claim about the programme only when someone writes “as a result of”. The sentence to watch for is “as a result of”. It is where a monitoring number becomes an impact claim, and it is usually added by someone who was not in the analysis.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three lines and it is the difference between a monitoring report and an impact claim. Writing the counterfactual down is what forces the choice, and a report that never writes one has made the choice by default.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difference-in-differences estimate above rests on the two groups of schools being comparable in the ways that matter. The next lesson tests that directly, on the fifteen and the nine, and finds a standardised difference eight times what a randomised trial would tolerate.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mpact-evaluation-methods/ie-01-the-gain-that-was-the-school-ye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seven-point gain that was the school year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Literacy rose 7.0 points between baseline and endline, and a proposal is calling it the effect of the school feeding programme. The schools without the programme rose 7.6 points. All of the gain and slightly more belongs to the year, not the meals.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One question, three answers</a:t>
            </a:r>
          </a:p>
          <a:p>
            <a:pPr lvl="0"/>
            <a:r>
              <a:rPr/>
              <a:t>The counterfactual, stated in one sentence</a:t>
            </a:r>
          </a:p>
          <a:p>
            <a:pPr lvl="0"/>
            <a:r>
              <a:rPr/>
              <a:t>Why the before-after number is so persuasive</a:t>
            </a:r>
          </a:p>
          <a:p>
            <a:pPr lvl="0"/>
            <a:r>
              <a:rPr/>
              <a:t>Three things a before-after change contains</a:t>
            </a:r>
          </a:p>
          <a:p>
            <a:pPr lvl="0"/>
            <a:r>
              <a:rPr/>
              <a:t>When a before-after comparison is legitimate</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question, three answers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assessment </a:t>
            </a:r>
            <a:r>
              <a:rPr>
                <a:solidFill>
                  <a:srgbClr val="666666"/>
                </a:solidFill>
                <a:latin typeface="Courier"/>
              </a:rPr>
              <a:t>=</a:t>
            </a:r>
            <a:r>
              <a:rPr>
                <a:latin typeface="Courier"/>
              </a:rPr>
              <a:t> pd.read_csv(</a:t>
            </a:r>
            <a:r>
              <a:rPr>
                <a:solidFill>
                  <a:srgbClr val="4070A0"/>
                </a:solidFill>
                <a:latin typeface="Courier"/>
              </a:rPr>
              <a:t>"learning-assessment-2024.v1.csv"</a:t>
            </a:r>
            <a:r>
              <a:rPr>
                <a:latin typeface="Courier"/>
              </a:rPr>
              <a:t>)</a:t>
            </a:r>
            <a:br/>
            <a:r>
              <a:rPr>
                <a:latin typeface="Courier"/>
              </a:rPr>
              <a:t>assessment[</a:t>
            </a:r>
            <a:r>
              <a:rPr>
                <a:solidFill>
                  <a:srgbClr val="4070A0"/>
                </a:solidFill>
                <a:latin typeface="Courier"/>
              </a:rPr>
              <a:t>"pct"</a:t>
            </a:r>
            <a:r>
              <a:rPr>
                <a:latin typeface="Courier"/>
              </a:rPr>
              <a:t>] </a:t>
            </a:r>
            <a:r>
              <a:rPr>
                <a:solidFill>
                  <a:srgbClr val="666666"/>
                </a:solidFill>
                <a:latin typeface="Courier"/>
              </a:rPr>
              <a:t>=</a:t>
            </a:r>
            <a:r>
              <a:rPr>
                <a:latin typeface="Courier"/>
              </a:rPr>
              <a:t> assessment[</a:t>
            </a:r>
            <a:r>
              <a:rPr>
                <a:solidFill>
                  <a:srgbClr val="4070A0"/>
                </a:solidFill>
                <a:latin typeface="Courier"/>
              </a:rPr>
              <a:t>"raw_score"</a:t>
            </a:r>
            <a:r>
              <a:rPr>
                <a:latin typeface="Courier"/>
              </a:rPr>
              <a:t>] </a:t>
            </a:r>
            <a:r>
              <a:rPr>
                <a:solidFill>
                  <a:srgbClr val="666666"/>
                </a:solidFill>
                <a:latin typeface="Courier"/>
              </a:rPr>
              <a:t>/</a:t>
            </a:r>
            <a:r>
              <a:rPr>
                <a:latin typeface="Courier"/>
              </a:rPr>
              <a:t> assessment[</a:t>
            </a:r>
            <a:r>
              <a:rPr>
                <a:solidFill>
                  <a:srgbClr val="4070A0"/>
                </a:solidFill>
                <a:latin typeface="Courier"/>
              </a:rPr>
              <a:t>"items"</a:t>
            </a:r>
            <a:r>
              <a:rPr>
                <a:latin typeface="Courier"/>
              </a:rPr>
              <a:t>]</a:t>
            </a:r>
            <a:br/>
            <a:r>
              <a:rPr>
                <a:latin typeface="Courier"/>
              </a:rPr>
              <a:t>literacy </a:t>
            </a:r>
            <a:r>
              <a:rPr>
                <a:solidFill>
                  <a:srgbClr val="666666"/>
                </a:solidFill>
                <a:latin typeface="Courier"/>
              </a:rPr>
              <a:t>=</a:t>
            </a:r>
            <a:r>
              <a:rPr>
                <a:latin typeface="Courier"/>
              </a:rPr>
              <a:t> (assessment[assessment[</a:t>
            </a:r>
            <a:r>
              <a:rPr>
                <a:solidFill>
                  <a:srgbClr val="4070A0"/>
                </a:solidFill>
                <a:latin typeface="Courier"/>
              </a:rPr>
              <a:t>"domain"</a:t>
            </a:r>
            <a:r>
              <a:rPr>
                <a:latin typeface="Courier"/>
              </a:rPr>
              <a:t>] </a:t>
            </a:r>
            <a:r>
              <a:rPr>
                <a:solidFill>
                  <a:srgbClr val="666666"/>
                </a:solidFill>
                <a:latin typeface="Courier"/>
              </a:rPr>
              <a:t>==</a:t>
            </a:r>
            <a:r>
              <a:rPr>
                <a:latin typeface="Courier"/>
              </a:rPr>
              <a:t> </a:t>
            </a:r>
            <a:r>
              <a:rPr>
                <a:solidFill>
                  <a:srgbClr val="4070A0"/>
                </a:solidFill>
                <a:latin typeface="Courier"/>
              </a:rPr>
              <a:t>"literacy"</a:t>
            </a:r>
            <a:r>
              <a:rPr>
                <a:latin typeface="Courier"/>
              </a:rPr>
              <a:t>]</a:t>
            </a:r>
            <a:br/>
            <a:r>
              <a:rPr>
                <a:latin typeface="Courier"/>
              </a:rPr>
              <a:t>            .pivot_table(index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"assessment_round"</a:t>
            </a:r>
            <a:r>
              <a:rPr>
                <a:latin typeface="Courier"/>
              </a:rPr>
              <a:t>,</a:t>
            </a:r>
            <a:br/>
            <a:r>
              <a:rPr>
                <a:latin typeface="Courier"/>
              </a:rPr>
              <a:t>                         values</a:t>
            </a:r>
            <a:r>
              <a:rPr>
                <a:solidFill>
                  <a:srgbClr val="666666"/>
                </a:solidFill>
                <a:latin typeface="Courier"/>
              </a:rPr>
              <a:t>=</a:t>
            </a:r>
            <a:r>
              <a:rPr>
                <a:solidFill>
                  <a:srgbClr val="4070A0"/>
                </a:solidFill>
                <a:latin typeface="Courier"/>
              </a:rPr>
              <a:t>"pct"</a:t>
            </a:r>
            <a:r>
              <a:rPr>
                <a:latin typeface="Courier"/>
              </a:rPr>
              <a:t>).dropna())</a:t>
            </a:r>
            <a:b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).drop_duplicates(</a:t>
            </a:r>
            <a:br/>
            <a:r>
              <a:rPr>
                <a:latin typeface="Courier"/>
              </a:rPr>
              <a:t>    </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a:t>
            </a:r>
            <a:br/>
            <a:r>
              <a:rPr>
                <a:latin typeface="Courier"/>
              </a:rPr>
              <a:t>d </a:t>
            </a:r>
            <a:r>
              <a:rPr>
                <a:solidFill>
                  <a:srgbClr val="666666"/>
                </a:solidFill>
                <a:latin typeface="Courier"/>
              </a:rPr>
              <a:t>=</a:t>
            </a:r>
            <a:r>
              <a:rPr>
                <a:latin typeface="Courier"/>
              </a:rPr>
              <a:t> literacy.join(roster.set_index(</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"inner"</a:t>
            </a:r>
            <a:r>
              <a:rPr>
                <a:latin typeface="Courier"/>
              </a:rPr>
              <a:t>)</a:t>
            </a:r>
            <a:br/>
            <a:br/>
            <a:r>
              <a:rPr>
                <a:solidFill>
                  <a:srgbClr val="008000"/>
                </a:solidFill>
                <a:latin typeface="Courier"/>
              </a:rPr>
              <a:t>print</a:t>
            </a:r>
            <a:r>
              <a:rPr>
                <a:latin typeface="Courier"/>
              </a:rPr>
              <a:t>(d.groupby(</a:t>
            </a:r>
            <a:r>
              <a:rPr>
                <a:solidFill>
                  <a:srgbClr val="4070A0"/>
                </a:solidFill>
                <a:latin typeface="Courier"/>
              </a:rPr>
              <a:t>"feeding_programme"</a:t>
            </a:r>
            <a:r>
              <a:rPr>
                <a:latin typeface="Courier"/>
              </a:rPr>
              <a:t>)[[</a:t>
            </a:r>
            <a:r>
              <a:rPr>
                <a:solidFill>
                  <a:srgbClr val="4070A0"/>
                </a:solidFill>
                <a:latin typeface="Courier"/>
              </a:rPr>
              <a:t>"baseline"</a:t>
            </a:r>
            <a:r>
              <a:rPr>
                <a:latin typeface="Courier"/>
              </a:rPr>
              <a:t>, </a:t>
            </a:r>
            <a:r>
              <a:rPr>
                <a:solidFill>
                  <a:srgbClr val="4070A0"/>
                </a:solidFill>
                <a:latin typeface="Courier"/>
              </a:rPr>
              <a:t>"endline"</a:t>
            </a:r>
            <a:r>
              <a:rPr>
                <a:latin typeface="Courier"/>
              </a:rPr>
              <a:t>]].mean().</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solidFill>
                  <a:srgbClr val="008000"/>
                </a:solidFill>
                <a:latin typeface="Courier"/>
              </a:rPr>
              <a:t>print</a:t>
            </a:r>
            <a:r>
              <a:rPr>
                <a:latin typeface="Courier"/>
              </a:rPr>
              <a:t>(</a:t>
            </a:r>
            <a:r>
              <a:rPr>
                <a:solidFill>
                  <a:srgbClr val="BB6688"/>
                </a:solidFill>
                <a:latin typeface="Courier"/>
              </a:rPr>
              <a:t>f"overall gain: </a:t>
            </a:r>
            <a:r>
              <a:rPr>
                <a:solidFill>
                  <a:srgbClr val="4070A0"/>
                </a:solidFill>
                <a:latin typeface="Courier"/>
              </a:rPr>
              <a:t>{</a:t>
            </a:r>
            <a:r>
              <a:rPr>
                <a:latin typeface="Courier"/>
              </a:rPr>
              <a:t>(d[</a:t>
            </a:r>
            <a:r>
              <a:rPr>
                <a:solidFill>
                  <a:srgbClr val="4070A0"/>
                </a:solidFill>
                <a:latin typeface="Courier"/>
              </a:rPr>
              <a:t>'endline'</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r>
              <a:rPr>
                <a:solidFill>
                  <a:srgbClr val="4070A0"/>
                </a:solidFill>
                <a:latin typeface="Courier"/>
              </a:rPr>
              <a:t>.</a:t>
            </a:r>
            <a:r>
              <a:rPr>
                <a:latin typeface="Courier"/>
              </a:rPr>
              <a:t>mean()</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question, three answers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baseline =</a:t>
            </a:r>
            <a:r>
              <a:rPr>
                <a:latin typeface="Courier"/>
              </a:rPr>
              <a:t> </a:t>
            </a:r>
            <a:r>
              <a:rPr>
                <a:solidFill>
                  <a:srgbClr val="06287E"/>
                </a:solidFill>
                <a:latin typeface="Courier"/>
              </a:rPr>
              <a:t>mean</a:t>
            </a:r>
            <a:r>
              <a:rPr>
                <a:latin typeface="Courier"/>
              </a:rPr>
              <a:t>(baseline), </a:t>
            </a:r>
            <a:r>
              <a:rPr>
                <a:solidFill>
                  <a:srgbClr val="7D9029"/>
                </a:solidFill>
                <a:latin typeface="Courier"/>
              </a:rPr>
              <a:t>endline =</a:t>
            </a:r>
            <a:r>
              <a:rPr>
                <a:latin typeface="Courier"/>
              </a:rPr>
              <a:t> </a:t>
            </a:r>
            <a:r>
              <a:rPr>
                <a:solidFill>
                  <a:srgbClr val="06287E"/>
                </a:solidFill>
                <a:latin typeface="Courier"/>
              </a:rPr>
              <a:t>mean</a:t>
            </a:r>
            <a:r>
              <a:rPr>
                <a:latin typeface="Courier"/>
              </a:rPr>
              <a:t>(endline),</a:t>
            </a:r>
            <a:br/>
            <a:r>
              <a:rPr>
                <a:latin typeface="Courier"/>
              </a:rPr>
              <a:t>               </a:t>
            </a:r>
            <a:r>
              <a:rPr>
                <a:solidFill>
                  <a:srgbClr val="7D9029"/>
                </a:solidFill>
                <a:latin typeface="Courier"/>
              </a:rPr>
              <a:t>.by =</a:t>
            </a:r>
            <a:r>
              <a:rPr>
                <a:latin typeface="Courier"/>
              </a:rPr>
              <a:t> feeding_programme)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question, three answers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endParaRPr/>
                    </a:p>
                  </a:txBody>
                  <a:tcPr/>
                </a:tc>
                <a:tc>
                  <a:txBody>
                    <a:bodyPr/>
                    <a:lstStyle/>
                    <a:p>
                      <a:pPr lvl="0" indent="0" marL="0">
                        <a:buNone/>
                      </a:pPr>
                      <a:r>
                        <a:rPr/>
                        <a:t>Baseline</a:t>
                      </a:r>
                    </a:p>
                  </a:txBody>
                  <a:tcPr/>
                </a:tc>
                <a:tc>
                  <a:txBody>
                    <a:bodyPr/>
                    <a:lstStyle/>
                    <a:p>
                      <a:pPr lvl="0" indent="0" marL="0">
                        <a:buNone/>
                      </a:pPr>
                      <a:r>
                        <a:rPr/>
                        <a:t>Endline</a:t>
                      </a:r>
                    </a:p>
                  </a:txBody>
                  <a:tcPr/>
                </a:tc>
                <a:tc>
                  <a:txBody>
                    <a:bodyPr/>
                    <a:lstStyle/>
                    <a:p>
                      <a:pPr lvl="0" indent="0" marL="0">
                        <a:buNone/>
                      </a:pPr>
                      <a:r>
                        <a:rPr/>
                        <a:t>Gain</a:t>
                      </a:r>
                    </a:p>
                  </a:txBody>
                  <a:tcPr/>
                </a:tc>
                <a:tc>
                  <a:txBody>
                    <a:bodyPr/>
                    <a:lstStyle/>
                    <a:p>
                      <a:pPr lvl="0" indent="0" marL="0">
                        <a:buNone/>
                      </a:pPr>
                      <a:r>
                        <a:rPr/>
                        <a:t>n</a:t>
                      </a:r>
                    </a:p>
                  </a:txBody>
                  <a:tcPr/>
                </a:tc>
              </a:tr>
              <a:tr h="0">
                <a:tc>
                  <a:txBody>
                    <a:bodyPr/>
                    <a:lstStyle/>
                    <a:p>
                      <a:pPr lvl="0" indent="0" marL="0">
                        <a:buNone/>
                      </a:pPr>
                      <a:r>
                        <a:rPr/>
                        <a:t>Feeding programme</a:t>
                      </a:r>
                    </a:p>
                  </a:txBody>
                </a:tc>
                <a:tc>
                  <a:txBody>
                    <a:bodyPr/>
                    <a:lstStyle/>
                    <a:p>
                      <a:pPr lvl="0" indent="0" marL="0">
                        <a:buNone/>
                      </a:pPr>
                      <a:r>
                        <a:rPr/>
                        <a:t>57.75%</a:t>
                      </a:r>
                    </a:p>
                  </a:txBody>
                </a:tc>
                <a:tc>
                  <a:txBody>
                    <a:bodyPr/>
                    <a:lstStyle/>
                    <a:p>
                      <a:pPr lvl="0" indent="0" marL="0">
                        <a:buNone/>
                      </a:pPr>
                      <a:r>
                        <a:rPr/>
                        <a:t>64.41%</a:t>
                      </a:r>
                    </a:p>
                  </a:txBody>
                </a:tc>
                <a:tc>
                  <a:txBody>
                    <a:bodyPr/>
                    <a:lstStyle/>
                    <a:p>
                      <a:pPr lvl="0" indent="0" marL="0">
                        <a:buNone/>
                      </a:pPr>
                      <a:r>
                        <a:rPr b="1"/>
                        <a:t>+6.66 pts</a:t>
                      </a:r>
                    </a:p>
                  </a:txBody>
                </a:tc>
                <a:tc>
                  <a:txBody>
                    <a:bodyPr/>
                    <a:lstStyle/>
                    <a:p>
                      <a:pPr lvl="0" indent="0" marL="0">
                        <a:buNone/>
                      </a:pPr>
                      <a:r>
                        <a:rPr/>
                        <a:t>398</a:t>
                      </a:r>
                    </a:p>
                  </a:txBody>
                </a:tc>
              </a:tr>
              <a:tr h="0">
                <a:tc>
                  <a:txBody>
                    <a:bodyPr/>
                    <a:lstStyle/>
                    <a:p>
                      <a:pPr lvl="0" indent="0" marL="0">
                        <a:buNone/>
                      </a:pPr>
                      <a:r>
                        <a:rPr/>
                        <a:t>No programme</a:t>
                      </a:r>
                    </a:p>
                  </a:txBody>
                </a:tc>
                <a:tc>
                  <a:txBody>
                    <a:bodyPr/>
                    <a:lstStyle/>
                    <a:p>
                      <a:pPr lvl="0" indent="0" marL="0">
                        <a:buNone/>
                      </a:pPr>
                      <a:r>
                        <a:rPr/>
                        <a:t>54.67%</a:t>
                      </a:r>
                    </a:p>
                  </a:txBody>
                </a:tc>
                <a:tc>
                  <a:txBody>
                    <a:bodyPr/>
                    <a:lstStyle/>
                    <a:p>
                      <a:pPr lvl="0" indent="0" marL="0">
                        <a:buNone/>
                      </a:pPr>
                      <a:r>
                        <a:rPr/>
                        <a:t>62.29%</a:t>
                      </a:r>
                    </a:p>
                  </a:txBody>
                </a:tc>
                <a:tc>
                  <a:txBody>
                    <a:bodyPr/>
                    <a:lstStyle/>
                    <a:p>
                      <a:pPr lvl="0" indent="0" marL="0">
                        <a:buNone/>
                      </a:pPr>
                      <a:r>
                        <a:rPr b="1"/>
                        <a:t>+7.62 pts</a:t>
                      </a:r>
                    </a:p>
                  </a:txBody>
                </a:tc>
                <a:tc>
                  <a:txBody>
                    <a:bodyPr/>
                    <a:lstStyle/>
                    <a:p>
                      <a:pPr lvl="0" indent="0" marL="0">
                        <a:buNone/>
                      </a:pPr>
                      <a:r>
                        <a:rPr/>
                        <a:t>187</a:t>
                      </a:r>
                    </a:p>
                  </a:txBody>
                </a:tc>
              </a:tr>
              <a:tr h="0">
                <a:tc>
                  <a:txBody>
                    <a:bodyPr/>
                    <a:lstStyle/>
                    <a:p>
                      <a:pPr lvl="0" indent="0" marL="0">
                        <a:buNone/>
                      </a:pPr>
                      <a:r>
                        <a:rPr b="1"/>
                        <a:t>All students</a:t>
                      </a:r>
                    </a:p>
                  </a:txBody>
                </a:tc>
                <a:tc>
                  <a:txBody>
                    <a:bodyPr/>
                    <a:lstStyle/>
                    <a:p>
                      <a:pPr lvl="0" indent="0" marL="0">
                        <a:buNone/>
                      </a:pPr>
                      <a:r>
                        <a:rPr/>
                        <a:t>56.76%</a:t>
                      </a:r>
                    </a:p>
                  </a:txBody>
                </a:tc>
                <a:tc>
                  <a:txBody>
                    <a:bodyPr/>
                    <a:lstStyle/>
                    <a:p>
                      <a:pPr lvl="0" indent="0" marL="0">
                        <a:buNone/>
                      </a:pPr>
                      <a:r>
                        <a:rPr/>
                        <a:t>63.73%</a:t>
                      </a:r>
                    </a:p>
                  </a:txBody>
                </a:tc>
                <a:tc>
                  <a:txBody>
                    <a:bodyPr/>
                    <a:lstStyle/>
                    <a:p>
                      <a:pPr lvl="0" indent="0" marL="0">
                        <a:buNone/>
                      </a:pPr>
                      <a:r>
                        <a:rPr b="1"/>
                        <a:t>+6.97 pts</a:t>
                      </a:r>
                    </a:p>
                  </a:txBody>
                </a:tc>
                <a:tc>
                  <a:txBody>
                    <a:bodyPr/>
                    <a:lstStyle/>
                    <a:p>
                      <a:pPr lvl="0" indent="0" marL="0">
                        <a:buNone/>
                      </a:pPr>
                      <a:r>
                        <a:rPr/>
                        <a:t>585</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question, three answers</a:t>
            </a:r>
          </a:p>
        </p:txBody>
      </p:sp>
      <p:sp>
        <p:nvSpPr>
          <p:cNvPr id="3" name="Content Placeholder 2"/>
          <p:cNvSpPr>
            <a:spLocks noGrp="1"/>
          </p:cNvSpPr>
          <p:nvPr>
            <p:ph idx="1"/>
          </p:nvPr>
        </p:nvSpPr>
        <p:spPr/>
        <p:txBody>
          <a:bodyPr/>
          <a:lstStyle/>
          <a:p>
            <a:pPr lvl="0"/>
            <a:r>
              <a:rPr/>
              <a:t>“The programme delivered a 7.0-point gain.” — Before-after, paired, 95% CI +6.1 to +7.9, t = 15.2</a:t>
            </a:r>
          </a:p>
          <a:p>
            <a:pPr lvl="0"/>
            <a:r>
              <a:rPr/>
              <a:t>“Schools with the programme are 2.1 points ahead.” — Endline cross-section, 95% CI −1.2 to +5.4</a:t>
            </a:r>
          </a:p>
          <a:p>
            <a:pPr lvl="0"/>
            <a:r>
              <a:rPr/>
              <a:t>“The gain was 0.96 points lower in schools with the programme.” — Both groups against their own baselines, 95% CI −3.5…</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counterfactual, stated in one sentence</a:t>
            </a:r>
          </a:p>
        </p:txBody>
      </p:sp>
      <p:sp>
        <p:nvSpPr>
          <p:cNvPr id="3" name="Content Placeholder 2"/>
          <p:cNvSpPr>
            <a:spLocks noGrp="1"/>
          </p:cNvSpPr>
          <p:nvPr>
            <p:ph idx="1"/>
          </p:nvPr>
        </p:nvSpPr>
        <p:spPr/>
        <p:txBody>
          <a:bodyPr/>
          <a:lstStyle/>
          <a:p>
            <a:pPr lvl="0" indent="0" marL="1270000">
              <a:buNone/>
            </a:pPr>
            <a:r>
              <a:rPr sz="2000"/>
              <a:t>Literacy in the feeding schools rose 6.66 points </a:t>
            </a:r>
            <a:r>
              <a:rPr sz="2000" b="1"/>
              <a:t>compared with what would have happened without the programme.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counterfactual, stated in one sentence</a:t>
            </a:r>
          </a:p>
        </p:txBody>
      </p:sp>
      <p:sp>
        <p:nvSpPr>
          <p:cNvPr id="3" name="Content Placeholder 2"/>
          <p:cNvSpPr>
            <a:spLocks noGrp="1"/>
          </p:cNvSpPr>
          <p:nvPr>
            <p:ph idx="1"/>
          </p:nvPr>
        </p:nvSpPr>
        <p:spPr/>
        <p:txBody>
          <a:bodyPr/>
          <a:lstStyle/>
          <a:p>
            <a:pPr lvl="0"/>
            <a:r>
              <a:rPr/>
              <a:t>The second clause is the counterfactual, and it is never observed — The same children in the same year without meals is…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counterfactual, stated in one sentence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Claim</a:t>
                      </a:r>
                    </a:p>
                  </a:txBody>
                  <a:tcPr/>
                </a:tc>
                <a:tc>
                  <a:txBody>
                    <a:bodyPr/>
                    <a:lstStyle/>
                    <a:p>
                      <a:pPr lvl="0" indent="0" marL="0">
                        <a:buNone/>
                      </a:pPr>
                      <a:r>
                        <a:rPr/>
                        <a:t>Counterfactual it assumes</a:t>
                      </a:r>
                    </a:p>
                  </a:txBody>
                  <a:tcPr/>
                </a:tc>
                <a:tc>
                  <a:txBody>
                    <a:bodyPr/>
                    <a:lstStyle/>
                    <a:p>
                      <a:pPr lvl="0" indent="0" marL="0">
                        <a:buNone/>
                      </a:pPr>
                      <a:r>
                        <a:rPr/>
                        <a:t>Is that plausible?</a:t>
                      </a:r>
                    </a:p>
                  </a:txBody>
                  <a:tcPr/>
                </a:tc>
              </a:tr>
              <a:tr h="0">
                <a:tc>
                  <a:txBody>
                    <a:bodyPr/>
                    <a:lstStyle/>
                    <a:p>
                      <a:pPr lvl="0" indent="0" marL="0">
                        <a:buNone/>
                      </a:pPr>
                      <a:r>
                        <a:rPr/>
                        <a:t>Before-after</a:t>
                      </a:r>
                    </a:p>
                  </a:txBody>
                </a:tc>
                <a:tc>
                  <a:txBody>
                    <a:bodyPr/>
                    <a:lstStyle/>
                    <a:p>
                      <a:pPr lvl="0" indent="0" marL="0">
                        <a:buNone/>
                      </a:pPr>
                      <a:r>
                        <a:rPr/>
                        <a:t>The same children would not have changed at all</a:t>
                      </a:r>
                    </a:p>
                  </a:txBody>
                </a:tc>
                <a:tc>
                  <a:txBody>
                    <a:bodyPr/>
                    <a:lstStyle/>
                    <a:p>
                      <a:pPr lvl="0" indent="0" marL="0">
                        <a:buNone/>
                      </a:pPr>
                      <a:r>
                        <a:rPr b="1"/>
                        <a:t>No</a:t>
                      </a:r>
                      <a:r>
                        <a:rPr/>
                        <a:t> — a school year happened</a:t>
                      </a:r>
                    </a:p>
                  </a:txBody>
                </a:tc>
              </a:tr>
              <a:tr h="0">
                <a:tc>
                  <a:txBody>
                    <a:bodyPr/>
                    <a:lstStyle/>
                    <a:p>
                      <a:pPr lvl="0" indent="0" marL="0">
                        <a:buNone/>
                      </a:pPr>
                      <a:r>
                        <a:rPr/>
                        <a:t>Endline cross-section</a:t>
                      </a:r>
                    </a:p>
                  </a:txBody>
                </a:tc>
                <a:tc>
                  <a:txBody>
                    <a:bodyPr/>
                    <a:lstStyle/>
                    <a:p>
                      <a:pPr lvl="0" indent="0" marL="0">
                        <a:buNone/>
                      </a:pPr>
                      <a:r>
                        <a:rPr/>
                        <a:t>The two groups would have been identical</a:t>
                      </a:r>
                    </a:p>
                  </a:txBody>
                </a:tc>
                <a:tc>
                  <a:txBody>
                    <a:bodyPr/>
                    <a:lstStyle/>
                    <a:p>
                      <a:pPr lvl="0" indent="0" marL="0">
                        <a:buNone/>
                      </a:pPr>
                      <a:r>
                        <a:rPr b="1"/>
                        <a:t>No</a:t>
                      </a:r>
                      <a:r>
                        <a:rPr/>
                        <a:t> — they differed by 3.1 points at baseline</a:t>
                      </a:r>
                    </a:p>
                  </a:txBody>
                </a:tc>
              </a:tr>
              <a:tr h="0">
                <a:tc>
                  <a:txBody>
                    <a:bodyPr/>
                    <a:lstStyle/>
                    <a:p>
                      <a:pPr lvl="0" indent="0" marL="0">
                        <a:buNone/>
                      </a:pPr>
                      <a:r>
                        <a:rPr/>
                        <a:t>Difference-in-differences</a:t>
                      </a:r>
                    </a:p>
                  </a:txBody>
                </a:tc>
                <a:tc>
                  <a:txBody>
                    <a:bodyPr/>
                    <a:lstStyle/>
                    <a:p>
                      <a:pPr lvl="0" indent="0" marL="0">
                        <a:buNone/>
                      </a:pPr>
                      <a:r>
                        <a:rPr/>
                        <a:t>The two groups would have changed by the same amount</a:t>
                      </a:r>
                    </a:p>
                  </a:txBody>
                </a:tc>
                <a:tc>
                  <a:txBody>
                    <a:bodyPr/>
                    <a:lstStyle/>
                    <a:p>
                      <a:pPr lvl="0" indent="0" marL="0">
                        <a:buNone/>
                      </a:pPr>
                      <a:r>
                        <a:rPr/>
                        <a:t>Arguable, and lesson 3 is that argument</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counterfactual, stated in one sentence</a:t>
            </a:r>
          </a:p>
        </p:txBody>
      </p:sp>
      <p:sp>
        <p:nvSpPr>
          <p:cNvPr id="3" name="Content Placeholder 2"/>
          <p:cNvSpPr>
            <a:spLocks noGrp="1"/>
          </p:cNvSpPr>
          <p:nvPr>
            <p:ph idx="1"/>
          </p:nvPr>
        </p:nvSpPr>
        <p:spPr/>
        <p:txBody>
          <a:bodyPr/>
          <a:lstStyle/>
          <a:p>
            <a:pPr lvl="0"/>
            <a:r>
              <a:rPr/>
              <a:t>Naming the counterfactual is the whole method — Once it is written down, the before-after claim collapses without any…</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before-after number is so persuasive — In Python</a:t>
            </a:r>
          </a:p>
        </p:txBody>
      </p:sp>
      <p:sp>
        <p:nvSpPr>
          <p:cNvPr id="3" name="Content Placeholder 2"/>
          <p:cNvSpPr>
            <a:spLocks noGrp="1"/>
          </p:cNvSpPr>
          <p:nvPr>
            <p:ph idx="1"/>
          </p:nvPr>
        </p:nvSpPr>
        <p:spPr/>
        <p:txBody>
          <a:bodyPr/>
          <a:lstStyle/>
          <a:p>
            <a:pPr lvl="0" indent="0">
              <a:buNone/>
            </a:pPr>
            <a:r>
              <a:rPr>
                <a:latin typeface="Courier"/>
              </a:rPr>
              <a:t>gain </a:t>
            </a:r>
            <a:r>
              <a:rPr>
                <a:solidFill>
                  <a:srgbClr val="666666"/>
                </a:solidFill>
                <a:latin typeface="Courier"/>
              </a:rPr>
              <a:t>=</a:t>
            </a:r>
            <a:r>
              <a:rPr>
                <a:latin typeface="Courier"/>
              </a:rPr>
              <a:t> d[</a:t>
            </a:r>
            <a:r>
              <a:rPr>
                <a:solidFill>
                  <a:srgbClr val="4070A0"/>
                </a:solidFill>
                <a:latin typeface="Courier"/>
              </a:rPr>
              <a:t>"endline"</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br/>
            <a:r>
              <a:rPr>
                <a:latin typeface="Courier"/>
              </a:rPr>
              <a:t>se </a:t>
            </a:r>
            <a:r>
              <a:rPr>
                <a:solidFill>
                  <a:srgbClr val="666666"/>
                </a:solidFill>
                <a:latin typeface="Courier"/>
              </a:rPr>
              <a:t>=</a:t>
            </a:r>
            <a:r>
              <a:rPr>
                <a:latin typeface="Courier"/>
              </a:rPr>
              <a:t> gain.std(ddof</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np.sqrt(</a:t>
            </a:r>
            <a:r>
              <a:rPr>
                <a:solidFill>
                  <a:srgbClr val="008000"/>
                </a:solidFill>
                <a:latin typeface="Courier"/>
              </a:rPr>
              <a:t>len</a:t>
            </a:r>
            <a:r>
              <a:rPr>
                <a:latin typeface="Courier"/>
              </a:rPr>
              <a:t>(gain))</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gain</a:t>
            </a:r>
            <a:r>
              <a:rPr>
                <a:solidFill>
                  <a:srgbClr val="4070A0"/>
                </a:solidFill>
                <a:latin typeface="Courier"/>
              </a:rPr>
              <a:t>.</a:t>
            </a:r>
            <a:r>
              <a:rPr>
                <a:latin typeface="Courier"/>
              </a:rPr>
              <a:t>mean()</a:t>
            </a:r>
            <a:r>
              <a:rPr>
                <a:solidFill>
                  <a:srgbClr val="4070A0"/>
                </a:solidFill>
                <a:latin typeface="Courier"/>
              </a:rPr>
              <a:t>:+.4f}</a:t>
            </a:r>
            <a:r>
              <a:rPr>
                <a:solidFill>
                  <a:srgbClr val="BB6688"/>
                </a:solidFill>
                <a:latin typeface="Courier"/>
              </a:rPr>
              <a:t>  95% CI [</a:t>
            </a:r>
            <a:r>
              <a:rPr>
                <a:solidFill>
                  <a:srgbClr val="4070A0"/>
                </a:solidFill>
                <a:latin typeface="Courier"/>
              </a:rPr>
              <a:t>{</a:t>
            </a:r>
            <a:r>
              <a:rPr>
                <a:latin typeface="Courier"/>
              </a:rPr>
              <a:t>gain</a:t>
            </a:r>
            <a:r>
              <a:rPr>
                <a:solidFill>
                  <a:srgbClr val="4070A0"/>
                </a:solidFill>
                <a:latin typeface="Courier"/>
              </a:rPr>
              <a:t>.</a:t>
            </a:r>
            <a:r>
              <a:rPr>
                <a:latin typeface="Courier"/>
              </a:rPr>
              <a:t>mean() </a:t>
            </a:r>
            <a:r>
              <a:rPr>
                <a:solidFill>
                  <a:srgbClr val="666666"/>
                </a:solidFill>
                <a:latin typeface="Courier"/>
              </a:rPr>
              <a:t>-</a:t>
            </a:r>
            <a:r>
              <a:rPr>
                <a:latin typeface="Courier"/>
              </a:rPr>
              <a:t> </a:t>
            </a:r>
            <a:r>
              <a:rPr>
                <a:solidFill>
                  <a:srgbClr val="40A070"/>
                </a:solidFill>
                <a:latin typeface="Courier"/>
              </a:rPr>
              <a:t>1.96</a:t>
            </a:r>
            <a:r>
              <a:rPr>
                <a:solidFill>
                  <a:srgbClr val="666666"/>
                </a:solidFill>
                <a:latin typeface="Courier"/>
              </a:rPr>
              <a:t>*</a:t>
            </a:r>
            <a:r>
              <a:rPr>
                <a:latin typeface="Courier"/>
              </a:rPr>
              <a:t>se</a:t>
            </a:r>
            <a:r>
              <a:rPr>
                <a:solidFill>
                  <a:srgbClr val="4070A0"/>
                </a:solidFill>
                <a:latin typeface="Courier"/>
              </a:rPr>
              <a:t>:+.4f}</a:t>
            </a:r>
            <a:r>
              <a:rPr>
                <a:solidFill>
                  <a:srgbClr val="BB6688"/>
                </a:solidFill>
                <a:latin typeface="Courier"/>
              </a:rPr>
              <a:t>,"</a:t>
            </a:r>
            <a:br/>
            <a:r>
              <a:rPr>
                <a:latin typeface="Courier"/>
              </a:rPr>
              <a:t>      </a:t>
            </a:r>
            <a:r>
              <a:rPr>
                <a:solidFill>
                  <a:srgbClr val="BB6688"/>
                </a:solidFill>
                <a:latin typeface="Courier"/>
              </a:rPr>
              <a:t>f" </a:t>
            </a:r>
            <a:r>
              <a:rPr>
                <a:solidFill>
                  <a:srgbClr val="4070A0"/>
                </a:solidFill>
                <a:latin typeface="Courier"/>
              </a:rPr>
              <a:t>{</a:t>
            </a:r>
            <a:r>
              <a:rPr>
                <a:latin typeface="Courier"/>
              </a:rPr>
              <a:t>gain</a:t>
            </a:r>
            <a:r>
              <a:rPr>
                <a:solidFill>
                  <a:srgbClr val="4070A0"/>
                </a:solidFill>
                <a:latin typeface="Courier"/>
              </a:rPr>
              <a:t>.</a:t>
            </a:r>
            <a:r>
              <a:rPr>
                <a:latin typeface="Courier"/>
              </a:rPr>
              <a:t>mean() </a:t>
            </a:r>
            <a:r>
              <a:rPr>
                <a:solidFill>
                  <a:srgbClr val="666666"/>
                </a:solidFill>
                <a:latin typeface="Courier"/>
              </a:rPr>
              <a:t>+</a:t>
            </a:r>
            <a:r>
              <a:rPr>
                <a:latin typeface="Courier"/>
              </a:rPr>
              <a:t> </a:t>
            </a:r>
            <a:r>
              <a:rPr>
                <a:solidFill>
                  <a:srgbClr val="40A070"/>
                </a:solidFill>
                <a:latin typeface="Courier"/>
              </a:rPr>
              <a:t>1.96</a:t>
            </a:r>
            <a:r>
              <a:rPr>
                <a:solidFill>
                  <a:srgbClr val="666666"/>
                </a:solidFill>
                <a:latin typeface="Courier"/>
              </a:rPr>
              <a:t>*</a:t>
            </a:r>
            <a:r>
              <a:rPr>
                <a:latin typeface="Courier"/>
              </a:rPr>
              <a:t>se</a:t>
            </a:r>
            <a:r>
              <a:rPr>
                <a:solidFill>
                  <a:srgbClr val="4070A0"/>
                </a:solidFill>
                <a:latin typeface="Courier"/>
              </a:rPr>
              <a:t>:+.4f}</a:t>
            </a:r>
            <a:r>
              <a:rPr>
                <a:solidFill>
                  <a:srgbClr val="BB6688"/>
                </a:solidFill>
                <a:latin typeface="Courier"/>
              </a:rPr>
              <a:t>]  t = </a:t>
            </a:r>
            <a:r>
              <a:rPr>
                <a:solidFill>
                  <a:srgbClr val="4070A0"/>
                </a:solidFill>
                <a:latin typeface="Courier"/>
              </a:rPr>
              <a:t>{</a:t>
            </a:r>
            <a:r>
              <a:rPr>
                <a:latin typeface="Courier"/>
              </a:rPr>
              <a:t>gain</a:t>
            </a:r>
            <a:r>
              <a:rPr>
                <a:solidFill>
                  <a:srgbClr val="4070A0"/>
                </a:solidFill>
                <a:latin typeface="Courier"/>
              </a:rPr>
              <a:t>.</a:t>
            </a:r>
            <a:r>
              <a:rPr>
                <a:latin typeface="Courier"/>
              </a:rPr>
              <a:t>mean()</a:t>
            </a:r>
            <a:r>
              <a:rPr>
                <a:solidFill>
                  <a:srgbClr val="666666"/>
                </a:solidFill>
                <a:latin typeface="Courier"/>
              </a:rPr>
              <a:t>/</a:t>
            </a:r>
            <a:r>
              <a:rPr>
                <a:latin typeface="Courier"/>
              </a:rPr>
              <a:t>se</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before-after number is so persuasive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t.test</a:t>
            </a:r>
            <a:r>
              <a:rPr>
                <a:latin typeface="Courier"/>
              </a:rPr>
              <a:t>(d</a:t>
            </a:r>
            <a:r>
              <a:rPr>
                <a:solidFill>
                  <a:srgbClr val="4070A0"/>
                </a:solidFill>
                <a:latin typeface="Courier"/>
              </a:rPr>
              <a:t>$</a:t>
            </a:r>
            <a:r>
              <a:rPr>
                <a:latin typeface="Courier"/>
              </a:rPr>
              <a:t>endline </a:t>
            </a:r>
            <a:r>
              <a:rPr>
                <a:solidFill>
                  <a:srgbClr val="4070A0"/>
                </a:solidFill>
                <a:latin typeface="Courier"/>
              </a:rPr>
              <a:t>-</a:t>
            </a:r>
            <a:r>
              <a:rPr>
                <a:latin typeface="Courier"/>
              </a:rPr>
              <a:t> d</a:t>
            </a:r>
            <a:r>
              <a:rPr>
                <a:solidFill>
                  <a:srgbClr val="4070A0"/>
                </a:solidFill>
                <a:latin typeface="Courier"/>
              </a:rPr>
              <a:t>$</a:t>
            </a:r>
            <a:r>
              <a:rPr>
                <a:latin typeface="Courier"/>
              </a:rPr>
              <a:t>baseline)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before-after number is so persuasive</a:t>
            </a:r>
          </a:p>
        </p:txBody>
      </p:sp>
      <p:sp>
        <p:nvSpPr>
          <p:cNvPr id="3" name="Content Placeholder 2"/>
          <p:cNvSpPr>
            <a:spLocks noGrp="1"/>
          </p:cNvSpPr>
          <p:nvPr>
            <p:ph idx="1"/>
          </p:nvPr>
        </p:nvSpPr>
        <p:spPr/>
        <p:txBody>
          <a:bodyPr/>
          <a:lstStyle/>
          <a:p>
            <a:pPr lvl="0"/>
            <a:r>
              <a:rPr/>
              <a:t>t = 15.2 — Every gate in the statistics course passes</a:t>
            </a:r>
          </a:p>
          <a:p>
            <a:pPr lvl="0"/>
            <a:r>
              <a:rPr/>
              <a:t>None of those checks can detect a missing comparison group — and that is the thing worth carrying out of this lesson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a before-after change contains</a:t>
            </a:r>
          </a:p>
        </p:txBody>
      </p:sp>
      <p:sp>
        <p:nvSpPr>
          <p:cNvPr id="3" name="Content Placeholder 2"/>
          <p:cNvSpPr>
            <a:spLocks noGrp="1"/>
          </p:cNvSpPr>
          <p:nvPr>
            <p:ph idx="1"/>
          </p:nvPr>
        </p:nvSpPr>
        <p:spPr/>
        <p:txBody>
          <a:bodyPr/>
          <a:lstStyle/>
          <a:p>
            <a:pPr lvl="0"/>
            <a:r>
              <a:rPr/>
              <a:t>The passage of time — Children get older and are taught</a:t>
            </a:r>
          </a:p>
          <a:p>
            <a:pPr lvl="0"/>
            <a:r>
              <a:rPr/>
              <a:t>Regression to the mean — Whoever was selected for being worst off will look better next round even if nothing was done,…</a:t>
            </a:r>
          </a:p>
          <a:p>
            <a:pPr lvl="0"/>
            <a:r>
              <a:rPr/>
              <a:t>Everything else that happened — A drought, a currency movement, another agency’s programme in the same district, a…</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a before-after change contains — In Python</a:t>
            </a:r>
          </a:p>
        </p:txBody>
      </p:sp>
      <p:sp>
        <p:nvSpPr>
          <p:cNvPr id="3" name="Content Placeholder 2"/>
          <p:cNvSpPr>
            <a:spLocks noGrp="1"/>
          </p:cNvSpPr>
          <p:nvPr>
            <p:ph idx="1"/>
          </p:nvPr>
        </p:nvSpPr>
        <p:spPr/>
        <p:txBody>
          <a:bodyPr/>
          <a:lstStyle/>
          <a:p>
            <a:pPr lvl="0" indent="0">
              <a:buNone/>
            </a:pPr>
            <a:r>
              <a:rPr>
                <a:latin typeface="Courier"/>
              </a:rPr>
              <a:t>by_school </a:t>
            </a:r>
            <a:r>
              <a:rPr>
                <a:solidFill>
                  <a:srgbClr val="666666"/>
                </a:solidFill>
                <a:latin typeface="Courier"/>
              </a:rPr>
              <a:t>=</a:t>
            </a:r>
            <a:r>
              <a:rPr>
                <a:latin typeface="Courier"/>
              </a:rPr>
              <a:t> d.groupby([</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br/>
            <a:r>
              <a:rPr>
                <a:latin typeface="Courier"/>
              </a:rPr>
              <a:t>    [</a:t>
            </a:r>
            <a:r>
              <a:rPr>
                <a:solidFill>
                  <a:srgbClr val="4070A0"/>
                </a:solidFill>
                <a:latin typeface="Courier"/>
              </a:rPr>
              <a:t>"baseline"</a:t>
            </a:r>
            <a:r>
              <a:rPr>
                <a:latin typeface="Courier"/>
              </a:rPr>
              <a:t>, </a:t>
            </a:r>
            <a:r>
              <a:rPr>
                <a:solidFill>
                  <a:srgbClr val="4070A0"/>
                </a:solidFill>
                <a:latin typeface="Courier"/>
              </a:rPr>
              <a:t>"endline"</a:t>
            </a:r>
            <a:r>
              <a:rPr>
                <a:latin typeface="Courier"/>
              </a:rPr>
              <a:t>]].mean()</a:t>
            </a:r>
            <a:br/>
            <a:r>
              <a:rPr>
                <a:latin typeface="Courier"/>
              </a:rPr>
              <a:t>by_school[</a:t>
            </a:r>
            <a:r>
              <a:rPr>
                <a:solidFill>
                  <a:srgbClr val="4070A0"/>
                </a:solidFill>
                <a:latin typeface="Courier"/>
              </a:rPr>
              <a:t>"gain"</a:t>
            </a:r>
            <a:r>
              <a:rPr>
                <a:latin typeface="Courier"/>
              </a:rPr>
              <a:t>] </a:t>
            </a:r>
            <a:r>
              <a:rPr>
                <a:solidFill>
                  <a:srgbClr val="666666"/>
                </a:solidFill>
                <a:latin typeface="Courier"/>
              </a:rPr>
              <a:t>=</a:t>
            </a:r>
            <a:r>
              <a:rPr>
                <a:latin typeface="Courier"/>
              </a:rPr>
              <a:t> by_school[</a:t>
            </a:r>
            <a:r>
              <a:rPr>
                <a:solidFill>
                  <a:srgbClr val="4070A0"/>
                </a:solidFill>
                <a:latin typeface="Courier"/>
              </a:rPr>
              <a:t>"endline"</a:t>
            </a:r>
            <a:r>
              <a:rPr>
                <a:latin typeface="Courier"/>
              </a:rPr>
              <a:t>] </a:t>
            </a:r>
            <a:r>
              <a:rPr>
                <a:solidFill>
                  <a:srgbClr val="666666"/>
                </a:solidFill>
                <a:latin typeface="Courier"/>
              </a:rPr>
              <a:t>-</a:t>
            </a:r>
            <a:r>
              <a:rPr>
                <a:latin typeface="Courier"/>
              </a:rPr>
              <a:t> by_school[</a:t>
            </a:r>
            <a:r>
              <a:rPr>
                <a:solidFill>
                  <a:srgbClr val="4070A0"/>
                </a:solidFill>
                <a:latin typeface="Courier"/>
              </a:rPr>
              <a:t>"baseline"</a:t>
            </a:r>
            <a:r>
              <a:rPr>
                <a:latin typeface="Courier"/>
              </a:rPr>
              <a:t>]</a:t>
            </a:r>
            <a:br/>
            <a:r>
              <a:rPr>
                <a:solidFill>
                  <a:srgbClr val="008000"/>
                </a:solidFill>
                <a:latin typeface="Courier"/>
              </a:rPr>
              <a:t>print</a:t>
            </a:r>
            <a:r>
              <a:rPr>
                <a:latin typeface="Courier"/>
              </a:rPr>
              <a:t>(by_school.groupby(</a:t>
            </a:r>
            <a:r>
              <a:rPr>
                <a:solidFill>
                  <a:srgbClr val="4070A0"/>
                </a:solidFill>
                <a:latin typeface="Courier"/>
              </a:rPr>
              <a:t>"feeding_programme"</a:t>
            </a:r>
            <a:r>
              <a:rPr>
                <a:latin typeface="Courier"/>
              </a:rPr>
              <a:t>)[</a:t>
            </a:r>
            <a:r>
              <a:rPr>
                <a:solidFill>
                  <a:srgbClr val="4070A0"/>
                </a:solidFill>
                <a:latin typeface="Courier"/>
              </a:rPr>
              <a:t>"gain"</a:t>
            </a:r>
            <a:r>
              <a:rPr>
                <a:latin typeface="Courier"/>
              </a:rPr>
              <a:t>].describe()[</a:t>
            </a:r>
            <a:br/>
            <a:r>
              <a:rPr>
                <a:latin typeface="Courier"/>
              </a:rPr>
              <a:t>    [</a:t>
            </a:r>
            <a:r>
              <a:rPr>
                <a:solidFill>
                  <a:srgbClr val="4070A0"/>
                </a:solidFill>
                <a:latin typeface="Courier"/>
              </a:rPr>
              <a:t>"mean"</a:t>
            </a:r>
            <a:r>
              <a:rPr>
                <a:latin typeface="Courier"/>
              </a:rPr>
              <a:t>, </a:t>
            </a:r>
            <a:r>
              <a:rPr>
                <a:solidFill>
                  <a:srgbClr val="4070A0"/>
                </a:solidFill>
                <a:latin typeface="Courier"/>
              </a:rPr>
              <a:t>"min"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a before-after change contains — In R</a:t>
            </a:r>
          </a:p>
        </p:txBody>
      </p:sp>
      <p:sp>
        <p:nvSpPr>
          <p:cNvPr id="3" name="Content Placeholder 2"/>
          <p:cNvSpPr>
            <a:spLocks noGrp="1"/>
          </p:cNvSpPr>
          <p:nvPr>
            <p:ph idx="1"/>
          </p:nvPr>
        </p:nvSpPr>
        <p:spPr/>
        <p:txBody>
          <a:bodyPr/>
          <a:lstStyle/>
          <a:p>
            <a:pPr lvl="0" indent="0">
              <a:buNone/>
            </a:pPr>
            <a:r>
              <a:rPr>
                <a:latin typeface="Courier"/>
              </a:rPr>
              <a:t>by_school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mean =</a:t>
            </a:r>
            <a:r>
              <a:rPr>
                <a:latin typeface="Courier"/>
              </a:rPr>
              <a:t> </a:t>
            </a:r>
            <a:r>
              <a:rPr>
                <a:solidFill>
                  <a:srgbClr val="06287E"/>
                </a:solidFill>
                <a:latin typeface="Courier"/>
              </a:rPr>
              <a:t>mean</a:t>
            </a:r>
            <a:r>
              <a:rPr>
                <a:latin typeface="Courier"/>
              </a:rPr>
              <a:t>(gain), </a:t>
            </a:r>
            <a:r>
              <a:rPr>
                <a:solidFill>
                  <a:srgbClr val="7D9029"/>
                </a:solidFill>
                <a:latin typeface="Courier"/>
              </a:rPr>
              <a:t>min =</a:t>
            </a:r>
            <a:r>
              <a:rPr>
                <a:latin typeface="Courier"/>
              </a:rPr>
              <a:t> </a:t>
            </a:r>
            <a:r>
              <a:rPr>
                <a:solidFill>
                  <a:srgbClr val="06287E"/>
                </a:solidFill>
                <a:latin typeface="Courier"/>
              </a:rPr>
              <a:t>min</a:t>
            </a:r>
            <a:r>
              <a:rPr>
                <a:latin typeface="Courier"/>
              </a:rPr>
              <a:t>(gain), </a:t>
            </a:r>
            <a:r>
              <a:rPr>
                <a:solidFill>
                  <a:srgbClr val="7D9029"/>
                </a:solidFill>
                <a:latin typeface="Courier"/>
              </a:rPr>
              <a:t>max =</a:t>
            </a:r>
            <a:r>
              <a:rPr>
                <a:latin typeface="Courier"/>
              </a:rPr>
              <a:t> </a:t>
            </a:r>
            <a:r>
              <a:rPr>
                <a:solidFill>
                  <a:srgbClr val="06287E"/>
                </a:solidFill>
                <a:latin typeface="Courier"/>
              </a:rPr>
              <a:t>max</a:t>
            </a:r>
            <a:r>
              <a:rPr>
                <a:latin typeface="Courier"/>
              </a:rPr>
              <a:t>(gain),</a:t>
            </a:r>
            <a:br/>
            <a:r>
              <a:rPr>
                <a:latin typeface="Courier"/>
              </a:rPr>
              <a:t>                       </a:t>
            </a:r>
            <a:r>
              <a:rPr>
                <a:solidFill>
                  <a:srgbClr val="7D9029"/>
                </a:solidFill>
                <a:latin typeface="Courier"/>
              </a:rPr>
              <a:t>.by =</a:t>
            </a:r>
            <a:r>
              <a:rPr>
                <a:latin typeface="Courier"/>
              </a:rPr>
              <a:t> feeding_programme)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a before-after change contains</a:t>
            </a:r>
          </a:p>
        </p:txBody>
      </p:sp>
      <p:sp>
        <p:nvSpPr>
          <p:cNvPr id="3" name="Content Placeholder 2"/>
          <p:cNvSpPr>
            <a:spLocks noGrp="1"/>
          </p:cNvSpPr>
          <p:nvPr>
            <p:ph idx="1"/>
          </p:nvPr>
        </p:nvSpPr>
        <p:spPr/>
        <p:txBody>
          <a:bodyPr/>
          <a:lstStyle/>
          <a:p>
            <a:pPr lvl="0"/>
            <a:r>
              <a:rPr/>
              <a:t>Every one of the 24 schools gained — from +1.2 points to +12.2</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a before-after comparison is legitimate</a:t>
            </a:r>
          </a:p>
        </p:txBody>
      </p:sp>
      <p:sp>
        <p:nvSpPr>
          <p:cNvPr id="3" name="Content Placeholder 2"/>
          <p:cNvSpPr>
            <a:spLocks noGrp="1"/>
          </p:cNvSpPr>
          <p:nvPr>
            <p:ph idx="1"/>
          </p:nvPr>
        </p:nvSpPr>
        <p:spPr/>
        <p:txBody>
          <a:bodyPr/>
          <a:lstStyle/>
          <a:p>
            <a:pPr lvl="0"/>
            <a:r>
              <a:rPr/>
              <a:t>When the counterfactual is genuinely flat and you can show it — Three or more pre-programme rounds with no trend is an…</a:t>
            </a:r>
          </a:p>
          <a:p>
            <a:pPr lvl="0"/>
            <a:r>
              <a:rPr/>
              <a:t>When the outcome cannot change on its own — A latrine does not build itself</a:t>
            </a:r>
          </a:p>
          <a:p>
            <a:pPr lvl="0"/>
            <a:r>
              <a:rPr/>
              <a:t>When you are monitoring, not evaluating — “Attendance rose from 84% to 88%” is a true statement about the world and a…</a:t>
            </a:r>
          </a:p>
          <a:p>
            <a:pPr lvl="0"/>
            <a:r>
              <a:rPr/>
              <a:t>The sentence to watch for is “as a result of” — It is where a monitoring number becomes an impact claim, and it is…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Literacy outcomes, baseline to endline 2024
  All students        56.8% to 63.7%    +6.97 points   95% CI +6.1 to +7.9
    With feeding      57.8% to 64.4%    +6.66 points
    Without feeding   54.7% to 62.3%    +7.62 points
  The overall change is reported as a monitoring result and is not
  attributed to the feeding programme. Schools without the programme gained
  slightly more, so the difference-in-differences estimate of the programme
  effect is -0.96 points (95% CI -3.5 to +1.6, clustered on 24 schools).
  The before-after change assumes children would have learned nothing over
  a school year. That counterfactual is not defensible here and the
  comparison group is what replaces it.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three lines and it is the difference between a monitoring report and an impact claim — Writing…</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difference-in-differences estimate above rests on the two groups of schools being comparable in the ways that matter.</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https://data-analysis.cassion.dev/courses/impact-evaluation-methods/ie-01-the-gain-that-was-the-school-year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seven-point gain that was the school year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Literacy rose 7.0 points between baseline and endline, and a proposal is calling it the effect of the school feeding programme. The schools without the programme rose 7.6 points. All of the gain and slightly more belongs to the year, not the meals.</vt:lpwstr>
  </property>
</Properties>
</file>