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littératie a monté de 7,0 points entre le passage initial et le final, et une demande de financement l’appelle l’effet de la cantine scolaire. Les écoles sans cantine ont monté de 7,6 points. Tout le gain, et un peu plus, appartient à l’année et non aux repas.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affirmations peuvent se bâtir sur ce tableau et deux sont fausses. « Le programme a produit un gain de 7,0 points. » Avant-après, apparié, IC à 95 % +6,1 à +7,9, t = 15,2. Tranché, reproductible, et cela attribue aux repas une année de scolarité dont chaque enfant a bénéficié. « Les écoles avec cantine ont 2,1 points d’avance. » Coupe transversale finale, IC à 95 % −1,2 à +5,4. Cela compare deux groupes qui étaient distants de 3,1 points avant même que le programme soit mesuré. « Le gain a été inférieur de 0,96 point dans les écoles avec cantine. » Chaque groupe contre son propre point de départ, IC à 95 % −3,5 à +1,6 une fois les 24 écoles prises en compte. C’est celle qui tente de répondre à la question, et sa réponse est qu’il n’y a rien ici.</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affirmation d’impact a une seconde moitié cachée. Cette seconde proposition est le contrefactuel, et il n’est jamais observé. Les mêmes enfants, la même année, sans repas, n’est pas une chose que contient un jeu de données ; une évaluation est donc toujours une argumentation sur ce qu’il faut y substituer.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Nommer le contrefactuel est toute la méthode. Une fois écrit, l’affirmation avant-après s’effondre sans la moindre statistique : elle suppose que les enfants n’apprennent rien dans une année passée à l’école.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est précis, il est grand, et il est facile à calculer — trois propriétés qui n’ont rien à voir avec le fait d’être juste.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 = 15,2. Toutes les barrières du cours de statistiques passent. L’intervalle est étroit, la taille d’effet est grande, l’échantillon suffit, et la valeur p est très loin sous n’importe quel seuil. Aucune de ces vérifications ne peut détecter un groupe de comparaison manquant, et c’est ce qu’il faut emporter de cette leçon. La rigueur statistique appliquée au mauvais contrefactuel produit une réponse fausse et assurée, et c’est l’assurance qui la fait entrer dans une demande de financement.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fois que vous en voyez une, c’est une somme, et seul le dernier terme est le programme. Le passage du temps. Les enfants grandissent et sont enseignés. Les prix montent. Les points d’eau vieillissent. Ici, c’est la totalité des 7 points. La régression vers la moyenne. Ceux qui ont été sélectionnés parce qu’ils étaient les plus mal lotis paraîtront mieux au passage suivant même si rien n’a été fait, parce qu’une part de « le plus mal loti » était du bruit de mesure. Le PB à l’admission du cours de nutrition en est l’exemple type. Tout le reste de ce qui est arrivé. Une sécheresse, un mouvement de change, le programme d’une autre agence dans le même district, un changement dans la façon dont l’indicateur est enregistré.</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Chacune des 24 écoles a progressé, de +1,2 point à +12,2. Un programme qui n’aurait rien fait du tout aurait produit un tableau de nombres positifs.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 n’est pas toujours fausse, et il vaut la peine d’être précis sur les cas où elle tient. Quand le contrefactuel est réellement plat et que vous pouvez le montrer. Trois passages ou plus avant le programme sans tendance constituent un argument ; un seul point de départ non. Quand le résultat ne peut pas changer tout seul. Une latrine ne se construit pas elle-même. Un point d’eau ne devient pas chloré sans que quelqu’un le fasse. La couverture d’une chose que seul votre programme fournit a un contrefactuel nul défendable. Quand vous faites du suivi, non de l’évaluation. « La présence est passée de 84 % à 88 % » est une affirmation vraie sur le monde et utile à suivre. Elle devient une affirmation sur le programme quand quelqu’un écrit « grâce à ». La formule à surveiller est « grâce à ». C’est là qu’un nombre de suivi devient une affirmation d’impact, et elle est généralement ajoutée par quelqu’un qui n’était pas dans l’analyse.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fait trois lignes et c’est la différence entre un rapport de suivi et une affirmation d’impact. Écrire le contrefactuel est ce qui force le choix, et un rapport qui n’en écrit jamais a fait le choix par défaut.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L’estimation en différences de différences ci-dessus repose sur le fait que les deux groupes d’écoles sont comparables sur ce qui compte. La leçon suivante teste cela directement, sur les quinze et les neuf, et trouve une différence standardisée huit fois plus grande que ce que tolérerait un essai randomisé.</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1-the-gain-that-was-the-school-ye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gain de sept points qui était l’année scolaire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littératie a monté de 7,0 points entre le passage initial et le final, et une demande de financement l’appelle l’effet de la cantine scolaire. Les écoles sans cantine ont monté de 7,6 points. Tout le gain, et un peu plus, appartient à l’année et non aux repas.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question, trois réponses</a:t>
            </a:r>
          </a:p>
          <a:p>
            <a:pPr lvl="0"/>
            <a:r>
              <a:rPr/>
              <a:t>Le contrefactuel, énoncé en une phrase</a:t>
            </a:r>
          </a:p>
          <a:p>
            <a:pPr lvl="0"/>
            <a:r>
              <a:rPr/>
              <a:t>Pourquoi le nombre avant-après est si convaincant</a:t>
            </a:r>
          </a:p>
          <a:p>
            <a:pPr lvl="0"/>
            <a:r>
              <a:rPr/>
              <a:t>Trois choses que contient une évolution avant-après</a:t>
            </a:r>
          </a:p>
          <a:p>
            <a:pPr lvl="0"/>
            <a:r>
              <a:rPr/>
              <a:t>Quand une comparaison avant-après est légitime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question, trois réponses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assessment </a:t>
            </a:r>
            <a:r>
              <a:rPr>
                <a:solidFill>
                  <a:srgbClr val="666666"/>
                </a:solidFill>
                <a:latin typeface="Courier"/>
              </a:rPr>
              <a:t>=</a:t>
            </a:r>
            <a:r>
              <a:rPr>
                <a:latin typeface="Courier"/>
              </a:rPr>
              <a:t> pd.read_csv(</a:t>
            </a:r>
            <a:r>
              <a:rPr>
                <a:solidFill>
                  <a:srgbClr val="4070A0"/>
                </a:solidFill>
                <a:latin typeface="Courier"/>
              </a:rPr>
              <a:t>"learning-assessment-2024.v1.csv"</a:t>
            </a:r>
            <a:r>
              <a:rPr>
                <a:latin typeface="Courier"/>
              </a:rPr>
              <a:t>)</a:t>
            </a:r>
            <a:br/>
            <a:r>
              <a:rPr>
                <a:latin typeface="Courier"/>
              </a:rPr>
              <a:t>assessment[</a:t>
            </a:r>
            <a:r>
              <a:rPr>
                <a:solidFill>
                  <a:srgbClr val="4070A0"/>
                </a:solidFill>
                <a:latin typeface="Courier"/>
              </a:rPr>
              <a:t>"pct"</a:t>
            </a:r>
            <a:r>
              <a:rPr>
                <a:latin typeface="Courier"/>
              </a:rPr>
              <a:t>] </a:t>
            </a:r>
            <a:r>
              <a:rPr>
                <a:solidFill>
                  <a:srgbClr val="666666"/>
                </a:solidFill>
                <a:latin typeface="Courier"/>
              </a:rPr>
              <a:t>=</a:t>
            </a:r>
            <a:r>
              <a:rPr>
                <a:latin typeface="Courier"/>
              </a:rPr>
              <a:t> assessment[</a:t>
            </a:r>
            <a:r>
              <a:rPr>
                <a:solidFill>
                  <a:srgbClr val="4070A0"/>
                </a:solidFill>
                <a:latin typeface="Courier"/>
              </a:rPr>
              <a:t>"raw_score"</a:t>
            </a:r>
            <a:r>
              <a:rPr>
                <a:latin typeface="Courier"/>
              </a:rPr>
              <a:t>] </a:t>
            </a:r>
            <a:r>
              <a:rPr>
                <a:solidFill>
                  <a:srgbClr val="666666"/>
                </a:solidFill>
                <a:latin typeface="Courier"/>
              </a:rPr>
              <a:t>/</a:t>
            </a:r>
            <a:r>
              <a:rPr>
                <a:latin typeface="Courier"/>
              </a:rPr>
              <a:t> assessment[</a:t>
            </a:r>
            <a:r>
              <a:rPr>
                <a:solidFill>
                  <a:srgbClr val="4070A0"/>
                </a:solidFill>
                <a:latin typeface="Courier"/>
              </a:rPr>
              <a:t>"items"</a:t>
            </a:r>
            <a:r>
              <a:rPr>
                <a:latin typeface="Courier"/>
              </a:rPr>
              <a:t>]</a:t>
            </a:r>
            <a:br/>
            <a:r>
              <a:rPr>
                <a:latin typeface="Courier"/>
              </a:rPr>
              <a:t>literacy </a:t>
            </a:r>
            <a:r>
              <a:rPr>
                <a:solidFill>
                  <a:srgbClr val="666666"/>
                </a:solidFill>
                <a:latin typeface="Courier"/>
              </a:rPr>
              <a:t>=</a:t>
            </a:r>
            <a:r>
              <a:rPr>
                <a:latin typeface="Courier"/>
              </a:rPr>
              <a:t> (assessment[assessment[</a:t>
            </a:r>
            <a:r>
              <a:rPr>
                <a:solidFill>
                  <a:srgbClr val="4070A0"/>
                </a:solidFill>
                <a:latin typeface="Courier"/>
              </a:rPr>
              <a:t>"domain"</a:t>
            </a:r>
            <a:r>
              <a:rPr>
                <a:latin typeface="Courier"/>
              </a:rPr>
              <a:t>] </a:t>
            </a:r>
            <a:r>
              <a:rPr>
                <a:solidFill>
                  <a:srgbClr val="666666"/>
                </a:solidFill>
                <a:latin typeface="Courier"/>
              </a:rPr>
              <a:t>==</a:t>
            </a:r>
            <a:r>
              <a:rPr>
                <a:latin typeface="Courier"/>
              </a:rPr>
              <a:t> </a:t>
            </a:r>
            <a:r>
              <a:rPr>
                <a:solidFill>
                  <a:srgbClr val="4070A0"/>
                </a:solidFill>
                <a:latin typeface="Courier"/>
              </a:rPr>
              <a:t>"literacy"</a:t>
            </a:r>
            <a:r>
              <a:rPr>
                <a:latin typeface="Courier"/>
              </a:rPr>
              <a:t>]</a:t>
            </a:r>
            <a:br/>
            <a:r>
              <a:rPr>
                <a:latin typeface="Courier"/>
              </a:rPr>
              <a:t>            .pivot_table(index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"assessment_round"</a:t>
            </a:r>
            <a:r>
              <a:rPr>
                <a:latin typeface="Courier"/>
              </a:rPr>
              <a:t>,</a:t>
            </a:r>
            <a:br/>
            <a:r>
              <a:rPr>
                <a:latin typeface="Courier"/>
              </a:rPr>
              <a:t>                         values</a:t>
            </a:r>
            <a:r>
              <a:rPr>
                <a:solidFill>
                  <a:srgbClr val="666666"/>
                </a:solidFill>
                <a:latin typeface="Courier"/>
              </a:rPr>
              <a:t>=</a:t>
            </a:r>
            <a:r>
              <a:rPr>
                <a:solidFill>
                  <a:srgbClr val="4070A0"/>
                </a:solidFill>
                <a:latin typeface="Courier"/>
              </a:rPr>
              <a:t>"pct"</a:t>
            </a:r>
            <a:r>
              <a:rPr>
                <a:latin typeface="Courier"/>
              </a:rPr>
              <a:t>).dropna())</a:t>
            </a:r>
            <a:b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r>
              <a:rPr>
                <a:latin typeface="Courier"/>
              </a:rPr>
              <a:t>d </a:t>
            </a:r>
            <a:r>
              <a:rPr>
                <a:solidFill>
                  <a:srgbClr val="666666"/>
                </a:solidFill>
                <a:latin typeface="Courier"/>
              </a:rPr>
              <a:t>=</a:t>
            </a:r>
            <a:r>
              <a:rPr>
                <a:latin typeface="Courier"/>
              </a:rPr>
              <a:t> literacy.join(roster.set_index(</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"inner"</a:t>
            </a:r>
            <a:r>
              <a:rPr>
                <a:latin typeface="Courier"/>
              </a:rPr>
              <a:t>)</a:t>
            </a:r>
            <a:br/>
            <a:br/>
            <a:r>
              <a:rPr>
                <a:solidFill>
                  <a:srgbClr val="008000"/>
                </a:solidFill>
                <a:latin typeface="Courier"/>
              </a:rPr>
              <a:t>print</a:t>
            </a:r>
            <a:r>
              <a:rPr>
                <a:latin typeface="Courier"/>
              </a:rPr>
              <a:t>(d.groupby(</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 </a:t>
            </a:r>
            <a:r>
              <a:rPr>
                <a:solidFill>
                  <a:srgbClr val="4070A0"/>
                </a:solidFill>
                <a:latin typeface="Courier"/>
              </a:rPr>
              <a:t>"endline"</a:t>
            </a:r>
            <a:r>
              <a:rPr>
                <a:latin typeface="Courier"/>
              </a:rPr>
              <a:t>]].mean().</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a:t>
            </a:r>
            <a:r>
              <a:rPr>
                <a:solidFill>
                  <a:srgbClr val="BB6688"/>
                </a:solidFill>
                <a:latin typeface="Courier"/>
              </a:rPr>
              <a:t>f"overall gain: </a:t>
            </a:r>
            <a:r>
              <a:rPr>
                <a:solidFill>
                  <a:srgbClr val="4070A0"/>
                </a:solidFill>
                <a:latin typeface="Courier"/>
              </a:rPr>
              <a:t>{</a:t>
            </a:r>
            <a:r>
              <a:rPr>
                <a:latin typeface="Courier"/>
              </a:rPr>
              <a:t>(d[</a:t>
            </a:r>
            <a:r>
              <a:rPr>
                <a:solidFill>
                  <a:srgbClr val="4070A0"/>
                </a:solidFill>
                <a:latin typeface="Courier"/>
              </a:rPr>
              <a:t>'endline'</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question, trois réponses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baseline =</a:t>
            </a:r>
            <a:r>
              <a:rPr>
                <a:latin typeface="Courier"/>
              </a:rPr>
              <a:t> </a:t>
            </a:r>
            <a:r>
              <a:rPr>
                <a:solidFill>
                  <a:srgbClr val="06287E"/>
                </a:solidFill>
                <a:latin typeface="Courier"/>
              </a:rPr>
              <a:t>mean</a:t>
            </a:r>
            <a:r>
              <a:rPr>
                <a:latin typeface="Courier"/>
              </a:rPr>
              <a:t>(baseline), </a:t>
            </a:r>
            <a:r>
              <a:rPr>
                <a:solidFill>
                  <a:srgbClr val="7D9029"/>
                </a:solidFill>
                <a:latin typeface="Courier"/>
              </a:rPr>
              <a:t>endline =</a:t>
            </a:r>
            <a:r>
              <a:rPr>
                <a:latin typeface="Courier"/>
              </a:rPr>
              <a:t> </a:t>
            </a:r>
            <a:r>
              <a:rPr>
                <a:solidFill>
                  <a:srgbClr val="06287E"/>
                </a:solidFill>
                <a:latin typeface="Courier"/>
              </a:rPr>
              <a:t>mean</a:t>
            </a:r>
            <a:r>
              <a:rPr>
                <a:latin typeface="Courier"/>
              </a:rPr>
              <a:t>(endline),</a:t>
            </a:r>
            <a:br/>
            <a:r>
              <a:rPr>
                <a:latin typeface="Courier"/>
              </a:rPr>
              <a:t>               </a:t>
            </a:r>
            <a:r>
              <a:rPr>
                <a:solidFill>
                  <a:srgbClr val="7D9029"/>
                </a:solidFill>
                <a:latin typeface="Courier"/>
              </a:rPr>
              <a:t>.by =</a:t>
            </a:r>
            <a:r>
              <a:rPr>
                <a:latin typeface="Courier"/>
              </a:rPr>
              <a:t> feeding_programme)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question, trois réponses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endParaRPr/>
                    </a:p>
                  </a:txBody>
                  <a:tcPr/>
                </a:tc>
                <a:tc>
                  <a:txBody>
                    <a:bodyPr/>
                    <a:lstStyle/>
                    <a:p>
                      <a:pPr lvl="0" indent="0" marL="0">
                        <a:buNone/>
                      </a:pPr>
                      <a:r>
                        <a:rPr/>
                        <a:t>Initial</a:t>
                      </a:r>
                    </a:p>
                  </a:txBody>
                  <a:tcPr/>
                </a:tc>
                <a:tc>
                  <a:txBody>
                    <a:bodyPr/>
                    <a:lstStyle/>
                    <a:p>
                      <a:pPr lvl="0" indent="0" marL="0">
                        <a:buNone/>
                      </a:pPr>
                      <a:r>
                        <a:rPr/>
                        <a:t>Final</a:t>
                      </a:r>
                    </a:p>
                  </a:txBody>
                  <a:tcPr/>
                </a:tc>
                <a:tc>
                  <a:txBody>
                    <a:bodyPr/>
                    <a:lstStyle/>
                    <a:p>
                      <a:pPr lvl="0" indent="0" marL="0">
                        <a:buNone/>
                      </a:pPr>
                      <a:r>
                        <a:rPr/>
                        <a:t>Gain</a:t>
                      </a:r>
                    </a:p>
                  </a:txBody>
                  <a:tcPr/>
                </a:tc>
                <a:tc>
                  <a:txBody>
                    <a:bodyPr/>
                    <a:lstStyle/>
                    <a:p>
                      <a:pPr lvl="0" indent="0" marL="0">
                        <a:buNone/>
                      </a:pPr>
                      <a:r>
                        <a:rPr/>
                        <a:t>n</a:t>
                      </a:r>
                    </a:p>
                  </a:txBody>
                  <a:tcPr/>
                </a:tc>
              </a:tr>
              <a:tr h="0">
                <a:tc>
                  <a:txBody>
                    <a:bodyPr/>
                    <a:lstStyle/>
                    <a:p>
                      <a:pPr lvl="0" indent="0" marL="0">
                        <a:buNone/>
                      </a:pPr>
                      <a:r>
                        <a:rPr/>
                        <a:t>Avec cantine</a:t>
                      </a:r>
                    </a:p>
                  </a:txBody>
                </a:tc>
                <a:tc>
                  <a:txBody>
                    <a:bodyPr/>
                    <a:lstStyle/>
                    <a:p>
                      <a:pPr lvl="0" indent="0" marL="0">
                        <a:buNone/>
                      </a:pPr>
                      <a:r>
                        <a:rPr/>
                        <a:t>57,75 %</a:t>
                      </a:r>
                    </a:p>
                  </a:txBody>
                </a:tc>
                <a:tc>
                  <a:txBody>
                    <a:bodyPr/>
                    <a:lstStyle/>
                    <a:p>
                      <a:pPr lvl="0" indent="0" marL="0">
                        <a:buNone/>
                      </a:pPr>
                      <a:r>
                        <a:rPr/>
                        <a:t>64,41 %</a:t>
                      </a:r>
                    </a:p>
                  </a:txBody>
                </a:tc>
                <a:tc>
                  <a:txBody>
                    <a:bodyPr/>
                    <a:lstStyle/>
                    <a:p>
                      <a:pPr lvl="0" indent="0" marL="0">
                        <a:buNone/>
                      </a:pPr>
                      <a:r>
                        <a:rPr b="1"/>
                        <a:t>+6,66 pts</a:t>
                      </a:r>
                    </a:p>
                  </a:txBody>
                </a:tc>
                <a:tc>
                  <a:txBody>
                    <a:bodyPr/>
                    <a:lstStyle/>
                    <a:p>
                      <a:pPr lvl="0" indent="0" marL="0">
                        <a:buNone/>
                      </a:pPr>
                      <a:r>
                        <a:rPr/>
                        <a:t>398</a:t>
                      </a:r>
                    </a:p>
                  </a:txBody>
                </a:tc>
              </a:tr>
              <a:tr h="0">
                <a:tc>
                  <a:txBody>
                    <a:bodyPr/>
                    <a:lstStyle/>
                    <a:p>
                      <a:pPr lvl="0" indent="0" marL="0">
                        <a:buNone/>
                      </a:pPr>
                      <a:r>
                        <a:rPr/>
                        <a:t>Sans cantine</a:t>
                      </a:r>
                    </a:p>
                  </a:txBody>
                </a:tc>
                <a:tc>
                  <a:txBody>
                    <a:bodyPr/>
                    <a:lstStyle/>
                    <a:p>
                      <a:pPr lvl="0" indent="0" marL="0">
                        <a:buNone/>
                      </a:pPr>
                      <a:r>
                        <a:rPr/>
                        <a:t>54,67 %</a:t>
                      </a:r>
                    </a:p>
                  </a:txBody>
                </a:tc>
                <a:tc>
                  <a:txBody>
                    <a:bodyPr/>
                    <a:lstStyle/>
                    <a:p>
                      <a:pPr lvl="0" indent="0" marL="0">
                        <a:buNone/>
                      </a:pPr>
                      <a:r>
                        <a:rPr/>
                        <a:t>62,29 %</a:t>
                      </a:r>
                    </a:p>
                  </a:txBody>
                </a:tc>
                <a:tc>
                  <a:txBody>
                    <a:bodyPr/>
                    <a:lstStyle/>
                    <a:p>
                      <a:pPr lvl="0" indent="0" marL="0">
                        <a:buNone/>
                      </a:pPr>
                      <a:r>
                        <a:rPr b="1"/>
                        <a:t>+7,62 pts</a:t>
                      </a:r>
                    </a:p>
                  </a:txBody>
                </a:tc>
                <a:tc>
                  <a:txBody>
                    <a:bodyPr/>
                    <a:lstStyle/>
                    <a:p>
                      <a:pPr lvl="0" indent="0" marL="0">
                        <a:buNone/>
                      </a:pPr>
                      <a:r>
                        <a:rPr/>
                        <a:t>187</a:t>
                      </a:r>
                    </a:p>
                  </a:txBody>
                </a:tc>
              </a:tr>
              <a:tr h="0">
                <a:tc>
                  <a:txBody>
                    <a:bodyPr/>
                    <a:lstStyle/>
                    <a:p>
                      <a:pPr lvl="0" indent="0" marL="0">
                        <a:buNone/>
                      </a:pPr>
                      <a:r>
                        <a:rPr b="1"/>
                        <a:t>Tous les élèves</a:t>
                      </a:r>
                    </a:p>
                  </a:txBody>
                </a:tc>
                <a:tc>
                  <a:txBody>
                    <a:bodyPr/>
                    <a:lstStyle/>
                    <a:p>
                      <a:pPr lvl="0" indent="0" marL="0">
                        <a:buNone/>
                      </a:pPr>
                      <a:r>
                        <a:rPr/>
                        <a:t>56,76 %</a:t>
                      </a:r>
                    </a:p>
                  </a:txBody>
                </a:tc>
                <a:tc>
                  <a:txBody>
                    <a:bodyPr/>
                    <a:lstStyle/>
                    <a:p>
                      <a:pPr lvl="0" indent="0" marL="0">
                        <a:buNone/>
                      </a:pPr>
                      <a:r>
                        <a:rPr/>
                        <a:t>63,73 %</a:t>
                      </a:r>
                    </a:p>
                  </a:txBody>
                </a:tc>
                <a:tc>
                  <a:txBody>
                    <a:bodyPr/>
                    <a:lstStyle/>
                    <a:p>
                      <a:pPr lvl="0" indent="0" marL="0">
                        <a:buNone/>
                      </a:pPr>
                      <a:r>
                        <a:rPr b="1"/>
                        <a:t>+6,97 pts</a:t>
                      </a:r>
                    </a:p>
                  </a:txBody>
                </a:tc>
                <a:tc>
                  <a:txBody>
                    <a:bodyPr/>
                    <a:lstStyle/>
                    <a:p>
                      <a:pPr lvl="0" indent="0" marL="0">
                        <a:buNone/>
                      </a:pPr>
                      <a:r>
                        <a:rPr/>
                        <a:t>585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question, trois réponses</a:t>
            </a:r>
          </a:p>
        </p:txBody>
      </p:sp>
      <p:sp>
        <p:nvSpPr>
          <p:cNvPr id="3" name="Content Placeholder 2"/>
          <p:cNvSpPr>
            <a:spLocks noGrp="1"/>
          </p:cNvSpPr>
          <p:nvPr>
            <p:ph idx="1"/>
          </p:nvPr>
        </p:nvSpPr>
        <p:spPr/>
        <p:txBody>
          <a:bodyPr/>
          <a:lstStyle/>
          <a:p>
            <a:pPr lvl="0"/>
            <a:r>
              <a:rPr/>
              <a:t>« Le programme a produit un gain de 7,0 points. » — Avant-après, apparié, IC à 95 % +6,1 à +7,9, t = 15,2</a:t>
            </a:r>
          </a:p>
          <a:p>
            <a:pPr lvl="0"/>
            <a:r>
              <a:rPr/>
              <a:t>« Les écoles avec cantine ont 2,1 points d’avance. » — Coupe transversale finale, IC à 95 % −1,2 à +5,4</a:t>
            </a:r>
          </a:p>
          <a:p>
            <a:pPr lvl="0"/>
            <a:r>
              <a:rPr/>
              <a:t>« Le gain a été inférieur de 0,96 point dans les écoles avec cantine. » — Chaque groupe contre son propre point de…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contrefactuel, énoncé en une phrase</a:t>
            </a:r>
          </a:p>
        </p:txBody>
      </p:sp>
      <p:sp>
        <p:nvSpPr>
          <p:cNvPr id="3" name="Content Placeholder 2"/>
          <p:cNvSpPr>
            <a:spLocks noGrp="1"/>
          </p:cNvSpPr>
          <p:nvPr>
            <p:ph idx="1"/>
          </p:nvPr>
        </p:nvSpPr>
        <p:spPr/>
        <p:txBody>
          <a:bodyPr/>
          <a:lstStyle/>
          <a:p>
            <a:pPr lvl="0" indent="0" marL="1270000">
              <a:buNone/>
            </a:pPr>
            <a:r>
              <a:rPr sz="2000"/>
              <a:t>La littératie dans les écoles avec cantine a monté de 6,66 points </a:t>
            </a:r>
            <a:r>
              <a:rPr sz="2000" b="1"/>
              <a:t>par rapport à ce qui se serait passé sans le programme.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contrefactuel, énoncé en une phrase</a:t>
            </a:r>
          </a:p>
        </p:txBody>
      </p:sp>
      <p:sp>
        <p:nvSpPr>
          <p:cNvPr id="3" name="Content Placeholder 2"/>
          <p:cNvSpPr>
            <a:spLocks noGrp="1"/>
          </p:cNvSpPr>
          <p:nvPr>
            <p:ph idx="1"/>
          </p:nvPr>
        </p:nvSpPr>
        <p:spPr/>
        <p:txBody>
          <a:bodyPr/>
          <a:lstStyle/>
          <a:p>
            <a:pPr lvl="0"/>
            <a:r>
              <a:rPr/>
              <a:t>Cette seconde proposition est le contrefactuel, et il n’est jamais observé — Les mêmes enfants, la même année, sans…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contrefactuel, énoncé en une phrase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Affirmation</a:t>
                      </a:r>
                    </a:p>
                  </a:txBody>
                  <a:tcPr/>
                </a:tc>
                <a:tc>
                  <a:txBody>
                    <a:bodyPr/>
                    <a:lstStyle/>
                    <a:p>
                      <a:pPr lvl="0" indent="0" marL="0">
                        <a:buNone/>
                      </a:pPr>
                      <a:r>
                        <a:rPr/>
                        <a:t>Contrefactuel supposé</a:t>
                      </a:r>
                    </a:p>
                  </a:txBody>
                  <a:tcPr/>
                </a:tc>
                <a:tc>
                  <a:txBody>
                    <a:bodyPr/>
                    <a:lstStyle/>
                    <a:p>
                      <a:pPr lvl="0" indent="0" marL="0">
                        <a:buNone/>
                      </a:pPr>
                      <a:r>
                        <a:rPr/>
                        <a:t>Est-ce plausible ?</a:t>
                      </a:r>
                    </a:p>
                  </a:txBody>
                  <a:tcPr/>
                </a:tc>
              </a:tr>
              <a:tr h="0">
                <a:tc>
                  <a:txBody>
                    <a:bodyPr/>
                    <a:lstStyle/>
                    <a:p>
                      <a:pPr lvl="0" indent="0" marL="0">
                        <a:buNone/>
                      </a:pPr>
                      <a:r>
                        <a:rPr/>
                        <a:t>Avant-après</a:t>
                      </a:r>
                    </a:p>
                  </a:txBody>
                </a:tc>
                <a:tc>
                  <a:txBody>
                    <a:bodyPr/>
                    <a:lstStyle/>
                    <a:p>
                      <a:pPr lvl="0" indent="0" marL="0">
                        <a:buNone/>
                      </a:pPr>
                      <a:r>
                        <a:rPr/>
                        <a:t>Les mêmes enfants n’auraient pas changé du tout</a:t>
                      </a:r>
                    </a:p>
                  </a:txBody>
                </a:tc>
                <a:tc>
                  <a:txBody>
                    <a:bodyPr/>
                    <a:lstStyle/>
                    <a:p>
                      <a:pPr lvl="0" indent="0" marL="0">
                        <a:buNone/>
                      </a:pPr>
                      <a:r>
                        <a:rPr b="1"/>
                        <a:t>Non</a:t>
                      </a:r>
                      <a:r>
                        <a:rPr/>
                        <a:t> — une année scolaire a eu lieu</a:t>
                      </a:r>
                    </a:p>
                  </a:txBody>
                </a:tc>
              </a:tr>
              <a:tr h="0">
                <a:tc>
                  <a:txBody>
                    <a:bodyPr/>
                    <a:lstStyle/>
                    <a:p>
                      <a:pPr lvl="0" indent="0" marL="0">
                        <a:buNone/>
                      </a:pPr>
                      <a:r>
                        <a:rPr/>
                        <a:t>Coupe transversale finale</a:t>
                      </a:r>
                    </a:p>
                  </a:txBody>
                </a:tc>
                <a:tc>
                  <a:txBody>
                    <a:bodyPr/>
                    <a:lstStyle/>
                    <a:p>
                      <a:pPr lvl="0" indent="0" marL="0">
                        <a:buNone/>
                      </a:pPr>
                      <a:r>
                        <a:rPr/>
                        <a:t>Les deux groupes auraient été identiques</a:t>
                      </a:r>
                    </a:p>
                  </a:txBody>
                </a:tc>
                <a:tc>
                  <a:txBody>
                    <a:bodyPr/>
                    <a:lstStyle/>
                    <a:p>
                      <a:pPr lvl="0" indent="0" marL="0">
                        <a:buNone/>
                      </a:pPr>
                      <a:r>
                        <a:rPr b="1"/>
                        <a:t>Non</a:t>
                      </a:r>
                      <a:r>
                        <a:rPr/>
                        <a:t> — ils différaient de 3,1 points au départ</a:t>
                      </a:r>
                    </a:p>
                  </a:txBody>
                </a:tc>
              </a:tr>
              <a:tr h="0">
                <a:tc>
                  <a:txBody>
                    <a:bodyPr/>
                    <a:lstStyle/>
                    <a:p>
                      <a:pPr lvl="0" indent="0" marL="0">
                        <a:buNone/>
                      </a:pPr>
                      <a:r>
                        <a:rPr/>
                        <a:t>Différences de différences</a:t>
                      </a:r>
                    </a:p>
                  </a:txBody>
                </a:tc>
                <a:tc>
                  <a:txBody>
                    <a:bodyPr/>
                    <a:lstStyle/>
                    <a:p>
                      <a:pPr lvl="0" indent="0" marL="0">
                        <a:buNone/>
                      </a:pPr>
                      <a:r>
                        <a:rPr/>
                        <a:t>Les deux groupes auraient changé d’autant</a:t>
                      </a:r>
                    </a:p>
                  </a:txBody>
                </a:tc>
                <a:tc>
                  <a:txBody>
                    <a:bodyPr/>
                    <a:lstStyle/>
                    <a:p>
                      <a:pPr lvl="0" indent="0" marL="0">
                        <a:buNone/>
                      </a:pPr>
                      <a:r>
                        <a:rPr/>
                        <a:t>Discutable, et la leçon 3 est cette discussion</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contrefactuel, énoncé en une phrase</a:t>
            </a:r>
          </a:p>
        </p:txBody>
      </p:sp>
      <p:sp>
        <p:nvSpPr>
          <p:cNvPr id="3" name="Content Placeholder 2"/>
          <p:cNvSpPr>
            <a:spLocks noGrp="1"/>
          </p:cNvSpPr>
          <p:nvPr>
            <p:ph idx="1"/>
          </p:nvPr>
        </p:nvSpPr>
        <p:spPr/>
        <p:txBody>
          <a:bodyPr/>
          <a:lstStyle/>
          <a:p>
            <a:pPr lvl="0"/>
            <a:r>
              <a:rPr/>
              <a:t>Nommer le contrefactuel est toute la méthode — Une fois écrit, l’affirmation avant-après s’effondre sans la moindre…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nombre avant-après est si convaincant — En Python</a:t>
            </a:r>
          </a:p>
        </p:txBody>
      </p:sp>
      <p:sp>
        <p:nvSpPr>
          <p:cNvPr id="3" name="Content Placeholder 2"/>
          <p:cNvSpPr>
            <a:spLocks noGrp="1"/>
          </p:cNvSpPr>
          <p:nvPr>
            <p:ph idx="1"/>
          </p:nvPr>
        </p:nvSpPr>
        <p:spPr/>
        <p:txBody>
          <a:bodyPr/>
          <a:lstStyle/>
          <a:p>
            <a:pPr lvl="0" indent="0">
              <a:buNone/>
            </a:pPr>
            <a:r>
              <a:rPr>
                <a:latin typeface="Courier"/>
              </a:rPr>
              <a:t>gain </a:t>
            </a:r>
            <a:r>
              <a:rPr>
                <a:solidFill>
                  <a:srgbClr val="666666"/>
                </a:solidFill>
                <a:latin typeface="Courier"/>
              </a:rPr>
              <a:t>=</a:t>
            </a:r>
            <a:r>
              <a:rPr>
                <a:latin typeface="Courier"/>
              </a:rPr>
              <a:t> d[</a:t>
            </a:r>
            <a:r>
              <a:rPr>
                <a:solidFill>
                  <a:srgbClr val="4070A0"/>
                </a:solidFill>
                <a:latin typeface="Courier"/>
              </a:rPr>
              <a:t>"endline"</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r>
              <a:rPr>
                <a:latin typeface="Courier"/>
              </a:rPr>
              <a:t>se </a:t>
            </a:r>
            <a:r>
              <a:rPr>
                <a:solidFill>
                  <a:srgbClr val="666666"/>
                </a:solidFill>
                <a:latin typeface="Courier"/>
              </a:rPr>
              <a:t>=</a:t>
            </a:r>
            <a:r>
              <a:rPr>
                <a:latin typeface="Courier"/>
              </a:rPr>
              <a:t> gain.std(ddof</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np.sqrt(</a:t>
            </a:r>
            <a:r>
              <a:rPr>
                <a:solidFill>
                  <a:srgbClr val="008000"/>
                </a:solidFill>
                <a:latin typeface="Courier"/>
              </a:rPr>
              <a:t>len</a:t>
            </a:r>
            <a:r>
              <a:rPr>
                <a:latin typeface="Courier"/>
              </a:rPr>
              <a:t>(gain))</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gain</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  95% CI [</a:t>
            </a:r>
            <a:r>
              <a:rPr>
                <a:solidFill>
                  <a:srgbClr val="4070A0"/>
                </a:solidFill>
                <a:latin typeface="Courier"/>
              </a:rPr>
              <a:t>{</a:t>
            </a:r>
            <a:r>
              <a:rPr>
                <a:latin typeface="Courier"/>
              </a:rPr>
              <a:t>gain</a:t>
            </a:r>
            <a:r>
              <a:rPr>
                <a:solidFill>
                  <a:srgbClr val="4070A0"/>
                </a:solidFill>
                <a:latin typeface="Courier"/>
              </a:rPr>
              <a:t>.</a:t>
            </a:r>
            <a:r>
              <a:rPr>
                <a:latin typeface="Courier"/>
              </a:rPr>
              <a:t>mean()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a:t>
            </a:r>
            <a:br/>
            <a:r>
              <a:rPr>
                <a:latin typeface="Courier"/>
              </a:rPr>
              <a:t>      </a:t>
            </a:r>
            <a:r>
              <a:rPr>
                <a:solidFill>
                  <a:srgbClr val="BB6688"/>
                </a:solidFill>
                <a:latin typeface="Courier"/>
              </a:rPr>
              <a:t>f" </a:t>
            </a:r>
            <a:r>
              <a:rPr>
                <a:solidFill>
                  <a:srgbClr val="4070A0"/>
                </a:solidFill>
                <a:latin typeface="Courier"/>
              </a:rPr>
              <a:t>{</a:t>
            </a:r>
            <a:r>
              <a:rPr>
                <a:latin typeface="Courier"/>
              </a:rPr>
              <a:t>gain</a:t>
            </a:r>
            <a:r>
              <a:rPr>
                <a:solidFill>
                  <a:srgbClr val="4070A0"/>
                </a:solidFill>
                <a:latin typeface="Courier"/>
              </a:rPr>
              <a:t>.</a:t>
            </a:r>
            <a:r>
              <a:rPr>
                <a:latin typeface="Courier"/>
              </a:rPr>
              <a:t>mean()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  t = </a:t>
            </a:r>
            <a:r>
              <a:rPr>
                <a:solidFill>
                  <a:srgbClr val="4070A0"/>
                </a:solidFill>
                <a:latin typeface="Courier"/>
              </a:rPr>
              <a:t>{</a:t>
            </a:r>
            <a:r>
              <a:rPr>
                <a:latin typeface="Courier"/>
              </a:rPr>
              <a:t>gain</a:t>
            </a:r>
            <a:r>
              <a:rPr>
                <a:solidFill>
                  <a:srgbClr val="4070A0"/>
                </a:solidFill>
                <a:latin typeface="Courier"/>
              </a:rPr>
              <a:t>.</a:t>
            </a:r>
            <a:r>
              <a:rPr>
                <a:latin typeface="Courier"/>
              </a:rPr>
              <a:t>mean()</a:t>
            </a:r>
            <a:r>
              <a:rPr>
                <a:solidFill>
                  <a:srgbClr val="666666"/>
                </a:solidFill>
                <a:latin typeface="Courier"/>
              </a:rPr>
              <a:t>/</a:t>
            </a:r>
            <a:r>
              <a:rPr>
                <a:latin typeface="Courier"/>
              </a:rPr>
              <a:t>se</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nombre avant-après est si convaincant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t.test</a:t>
            </a:r>
            <a:r>
              <a:rPr>
                <a:latin typeface="Courier"/>
              </a:rPr>
              <a:t>(d</a:t>
            </a:r>
            <a:r>
              <a:rPr>
                <a:solidFill>
                  <a:srgbClr val="4070A0"/>
                </a:solidFill>
                <a:latin typeface="Courier"/>
              </a:rPr>
              <a:t>$</a:t>
            </a:r>
            <a:r>
              <a:rPr>
                <a:latin typeface="Courier"/>
              </a:rPr>
              <a:t>endline </a:t>
            </a:r>
            <a:r>
              <a:rPr>
                <a:solidFill>
                  <a:srgbClr val="4070A0"/>
                </a:solidFill>
                <a:latin typeface="Courier"/>
              </a:rPr>
              <a:t>-</a:t>
            </a:r>
            <a:r>
              <a:rPr>
                <a:latin typeface="Courier"/>
              </a:rPr>
              <a:t> d</a:t>
            </a:r>
            <a:r>
              <a:rPr>
                <a:solidFill>
                  <a:srgbClr val="4070A0"/>
                </a:solidFill>
                <a:latin typeface="Courier"/>
              </a:rPr>
              <a:t>$</a:t>
            </a:r>
            <a:r>
              <a:rPr>
                <a:latin typeface="Courier"/>
              </a:rPr>
              <a:t>baseline)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nombre avant-après est si convaincant</a:t>
            </a:r>
          </a:p>
        </p:txBody>
      </p:sp>
      <p:sp>
        <p:nvSpPr>
          <p:cNvPr id="3" name="Content Placeholder 2"/>
          <p:cNvSpPr>
            <a:spLocks noGrp="1"/>
          </p:cNvSpPr>
          <p:nvPr>
            <p:ph idx="1"/>
          </p:nvPr>
        </p:nvSpPr>
        <p:spPr/>
        <p:txBody>
          <a:bodyPr/>
          <a:lstStyle/>
          <a:p>
            <a:pPr lvl="0"/>
            <a:r>
              <a:rPr/>
              <a:t>t = 15,2 — Toutes les barrières du cours de statistiques passent</a:t>
            </a:r>
          </a:p>
          <a:p>
            <a:pPr lvl="0"/>
            <a:r>
              <a:rPr/>
              <a:t>Aucune de ces vérifications ne peut détecter un groupe de comparaison manquant — et c’est ce qu’il faut emporter 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que contient une évolution avant-après</a:t>
            </a:r>
          </a:p>
        </p:txBody>
      </p:sp>
      <p:sp>
        <p:nvSpPr>
          <p:cNvPr id="3" name="Content Placeholder 2"/>
          <p:cNvSpPr>
            <a:spLocks noGrp="1"/>
          </p:cNvSpPr>
          <p:nvPr>
            <p:ph idx="1"/>
          </p:nvPr>
        </p:nvSpPr>
        <p:spPr/>
        <p:txBody>
          <a:bodyPr/>
          <a:lstStyle/>
          <a:p>
            <a:pPr lvl="0"/>
            <a:r>
              <a:rPr/>
              <a:t>Le passage du temps — Les enfants grandissent et sont enseignés</a:t>
            </a:r>
          </a:p>
          <a:p>
            <a:pPr lvl="0"/>
            <a:r>
              <a:rPr/>
              <a:t>La régression vers la moyenne — Ceux qui ont été sélectionnés parce qu’ils étaient les plus mal lotis paraîtront mieux…</a:t>
            </a:r>
          </a:p>
          <a:p>
            <a:pPr lvl="0"/>
            <a:r>
              <a:rPr/>
              <a:t>Tout le reste de ce qui est arrivé — Une sécheresse, un mouvement de change, le programme d’une autre agence dans 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que contient une évolution avant-après — En Python</a:t>
            </a:r>
          </a:p>
        </p:txBody>
      </p:sp>
      <p:sp>
        <p:nvSpPr>
          <p:cNvPr id="3" name="Content Placeholder 2"/>
          <p:cNvSpPr>
            <a:spLocks noGrp="1"/>
          </p:cNvSpPr>
          <p:nvPr>
            <p:ph idx="1"/>
          </p:nvPr>
        </p:nvSpPr>
        <p:spPr/>
        <p:txBody>
          <a:bodyPr/>
          <a:lstStyle/>
          <a:p>
            <a:pPr lvl="0" indent="0">
              <a:buNone/>
            </a:pPr>
            <a:r>
              <a:rPr>
                <a:latin typeface="Courier"/>
              </a:rPr>
              <a:t>by_school </a:t>
            </a:r>
            <a:r>
              <a:rPr>
                <a:solidFill>
                  <a:srgbClr val="666666"/>
                </a:solidFill>
                <a:latin typeface="Courier"/>
              </a:rPr>
              <a:t>=</a:t>
            </a:r>
            <a:r>
              <a:rPr>
                <a:latin typeface="Courier"/>
              </a:rPr>
              <a:t> d.groupby([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br/>
            <a:r>
              <a:rPr>
                <a:latin typeface="Courier"/>
              </a:rPr>
              <a:t>    [</a:t>
            </a:r>
            <a:r>
              <a:rPr>
                <a:solidFill>
                  <a:srgbClr val="4070A0"/>
                </a:solidFill>
                <a:latin typeface="Courier"/>
              </a:rPr>
              <a:t>"baseline"</a:t>
            </a:r>
            <a:r>
              <a:rPr>
                <a:latin typeface="Courier"/>
              </a:rPr>
              <a:t>, </a:t>
            </a:r>
            <a:r>
              <a:rPr>
                <a:solidFill>
                  <a:srgbClr val="4070A0"/>
                </a:solidFill>
                <a:latin typeface="Courier"/>
              </a:rPr>
              <a:t>"endline"</a:t>
            </a:r>
            <a:r>
              <a:rPr>
                <a:latin typeface="Courier"/>
              </a:rPr>
              <a:t>]].mean()</a:t>
            </a:r>
            <a:br/>
            <a:r>
              <a:rPr>
                <a:latin typeface="Courier"/>
              </a:rPr>
              <a:t>by_school[</a:t>
            </a:r>
            <a:r>
              <a:rPr>
                <a:solidFill>
                  <a:srgbClr val="4070A0"/>
                </a:solidFill>
                <a:latin typeface="Courier"/>
              </a:rPr>
              <a:t>"gain"</a:t>
            </a:r>
            <a:r>
              <a:rPr>
                <a:latin typeface="Courier"/>
              </a:rPr>
              <a:t>] </a:t>
            </a:r>
            <a:r>
              <a:rPr>
                <a:solidFill>
                  <a:srgbClr val="666666"/>
                </a:solidFill>
                <a:latin typeface="Courier"/>
              </a:rPr>
              <a:t>=</a:t>
            </a:r>
            <a:r>
              <a:rPr>
                <a:latin typeface="Courier"/>
              </a:rPr>
              <a:t> by_school[</a:t>
            </a:r>
            <a:r>
              <a:rPr>
                <a:solidFill>
                  <a:srgbClr val="4070A0"/>
                </a:solidFill>
                <a:latin typeface="Courier"/>
              </a:rPr>
              <a:t>"endline"</a:t>
            </a:r>
            <a:r>
              <a:rPr>
                <a:latin typeface="Courier"/>
              </a:rPr>
              <a:t>] </a:t>
            </a:r>
            <a:r>
              <a:rPr>
                <a:solidFill>
                  <a:srgbClr val="666666"/>
                </a:solidFill>
                <a:latin typeface="Courier"/>
              </a:rPr>
              <a:t>-</a:t>
            </a:r>
            <a:r>
              <a:rPr>
                <a:latin typeface="Courier"/>
              </a:rPr>
              <a:t> by_school[</a:t>
            </a:r>
            <a:r>
              <a:rPr>
                <a:solidFill>
                  <a:srgbClr val="4070A0"/>
                </a:solidFill>
                <a:latin typeface="Courier"/>
              </a:rPr>
              <a:t>"baseline"</a:t>
            </a:r>
            <a:r>
              <a:rPr>
                <a:latin typeface="Courier"/>
              </a:rPr>
              <a:t>]</a:t>
            </a:r>
            <a:br/>
            <a:r>
              <a:rPr>
                <a:solidFill>
                  <a:srgbClr val="008000"/>
                </a:solidFill>
                <a:latin typeface="Courier"/>
              </a:rPr>
              <a:t>print</a:t>
            </a:r>
            <a:r>
              <a:rPr>
                <a:latin typeface="Courier"/>
              </a:rPr>
              <a:t>(by_school.groupby(</a:t>
            </a:r>
            <a:r>
              <a:rPr>
                <a:solidFill>
                  <a:srgbClr val="4070A0"/>
                </a:solidFill>
                <a:latin typeface="Courier"/>
              </a:rPr>
              <a:t>"feeding_programme"</a:t>
            </a:r>
            <a:r>
              <a:rPr>
                <a:latin typeface="Courier"/>
              </a:rPr>
              <a:t>)[</a:t>
            </a:r>
            <a:r>
              <a:rPr>
                <a:solidFill>
                  <a:srgbClr val="4070A0"/>
                </a:solidFill>
                <a:latin typeface="Courier"/>
              </a:rPr>
              <a:t>"gain"</a:t>
            </a:r>
            <a:r>
              <a:rPr>
                <a:latin typeface="Courier"/>
              </a:rPr>
              <a:t>].describe()[</a:t>
            </a:r>
            <a:br/>
            <a:r>
              <a:rPr>
                <a:latin typeface="Courier"/>
              </a:rPr>
              <a:t>    [</a:t>
            </a:r>
            <a:r>
              <a:rPr>
                <a:solidFill>
                  <a:srgbClr val="4070A0"/>
                </a:solidFill>
                <a:latin typeface="Courier"/>
              </a:rPr>
              <a:t>"mean"</a:t>
            </a:r>
            <a:r>
              <a:rPr>
                <a:latin typeface="Courier"/>
              </a:rPr>
              <a:t>, </a:t>
            </a:r>
            <a:r>
              <a:rPr>
                <a:solidFill>
                  <a:srgbClr val="4070A0"/>
                </a:solidFill>
                <a:latin typeface="Courier"/>
              </a:rPr>
              <a:t>"min"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que contient une évolution avant-après — En R</a:t>
            </a:r>
          </a:p>
        </p:txBody>
      </p:sp>
      <p:sp>
        <p:nvSpPr>
          <p:cNvPr id="3" name="Content Placeholder 2"/>
          <p:cNvSpPr>
            <a:spLocks noGrp="1"/>
          </p:cNvSpPr>
          <p:nvPr>
            <p:ph idx="1"/>
          </p:nvPr>
        </p:nvSpPr>
        <p:spPr/>
        <p:txBody>
          <a:bodyPr/>
          <a:lstStyle/>
          <a:p>
            <a:pPr lvl="0" indent="0">
              <a:buNone/>
            </a:pPr>
            <a:r>
              <a:rPr>
                <a:latin typeface="Courier"/>
              </a:rPr>
              <a:t>by_school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mean =</a:t>
            </a:r>
            <a:r>
              <a:rPr>
                <a:latin typeface="Courier"/>
              </a:rPr>
              <a:t> </a:t>
            </a:r>
            <a:r>
              <a:rPr>
                <a:solidFill>
                  <a:srgbClr val="06287E"/>
                </a:solidFill>
                <a:latin typeface="Courier"/>
              </a:rPr>
              <a:t>mean</a:t>
            </a:r>
            <a:r>
              <a:rPr>
                <a:latin typeface="Courier"/>
              </a:rPr>
              <a:t>(gain), </a:t>
            </a:r>
            <a:r>
              <a:rPr>
                <a:solidFill>
                  <a:srgbClr val="7D9029"/>
                </a:solidFill>
                <a:latin typeface="Courier"/>
              </a:rPr>
              <a:t>min =</a:t>
            </a:r>
            <a:r>
              <a:rPr>
                <a:latin typeface="Courier"/>
              </a:rPr>
              <a:t> </a:t>
            </a:r>
            <a:r>
              <a:rPr>
                <a:solidFill>
                  <a:srgbClr val="06287E"/>
                </a:solidFill>
                <a:latin typeface="Courier"/>
              </a:rPr>
              <a:t>min</a:t>
            </a:r>
            <a:r>
              <a:rPr>
                <a:latin typeface="Courier"/>
              </a:rPr>
              <a:t>(gain), </a:t>
            </a:r>
            <a:r>
              <a:rPr>
                <a:solidFill>
                  <a:srgbClr val="7D9029"/>
                </a:solidFill>
                <a:latin typeface="Courier"/>
              </a:rPr>
              <a:t>max =</a:t>
            </a:r>
            <a:r>
              <a:rPr>
                <a:latin typeface="Courier"/>
              </a:rPr>
              <a:t> </a:t>
            </a:r>
            <a:r>
              <a:rPr>
                <a:solidFill>
                  <a:srgbClr val="06287E"/>
                </a:solidFill>
                <a:latin typeface="Courier"/>
              </a:rPr>
              <a:t>max</a:t>
            </a:r>
            <a:r>
              <a:rPr>
                <a:latin typeface="Courier"/>
              </a:rPr>
              <a:t>(gain),</a:t>
            </a:r>
            <a:br/>
            <a:r>
              <a:rPr>
                <a:latin typeface="Courier"/>
              </a:rPr>
              <a:t>                       </a:t>
            </a:r>
            <a:r>
              <a:rPr>
                <a:solidFill>
                  <a:srgbClr val="7D9029"/>
                </a:solidFill>
                <a:latin typeface="Courier"/>
              </a:rPr>
              <a:t>.by =</a:t>
            </a:r>
            <a:r>
              <a:rPr>
                <a:latin typeface="Courier"/>
              </a:rPr>
              <a:t> feeding_programme)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choses que contient une évolution avant-après</a:t>
            </a:r>
          </a:p>
        </p:txBody>
      </p:sp>
      <p:sp>
        <p:nvSpPr>
          <p:cNvPr id="3" name="Content Placeholder 2"/>
          <p:cNvSpPr>
            <a:spLocks noGrp="1"/>
          </p:cNvSpPr>
          <p:nvPr>
            <p:ph idx="1"/>
          </p:nvPr>
        </p:nvSpPr>
        <p:spPr/>
        <p:txBody>
          <a:bodyPr/>
          <a:lstStyle/>
          <a:p>
            <a:pPr lvl="0"/>
            <a:r>
              <a:rPr/>
              <a:t>Chacune des 24 écoles a progressé — de +1,2 point à +12,2</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une comparaison avant-après est légitime</a:t>
            </a:r>
          </a:p>
        </p:txBody>
      </p:sp>
      <p:sp>
        <p:nvSpPr>
          <p:cNvPr id="3" name="Content Placeholder 2"/>
          <p:cNvSpPr>
            <a:spLocks noGrp="1"/>
          </p:cNvSpPr>
          <p:nvPr>
            <p:ph idx="1"/>
          </p:nvPr>
        </p:nvSpPr>
        <p:spPr/>
        <p:txBody>
          <a:bodyPr/>
          <a:lstStyle/>
          <a:p>
            <a:pPr lvl="0"/>
            <a:r>
              <a:rPr/>
              <a:t>Quand le contrefactuel est réellement plat et que vous pouvez le montrer — Trois passages ou plus avant le programme…</a:t>
            </a:r>
          </a:p>
          <a:p>
            <a:pPr lvl="0"/>
            <a:r>
              <a:rPr/>
              <a:t>Quand le résultat ne peut pas changer tout seul — Une latrine ne se construit pas elle-même</a:t>
            </a:r>
          </a:p>
          <a:p>
            <a:pPr lvl="0"/>
            <a:r>
              <a:rPr/>
              <a:t>Quand vous faites du suivi, non de l’évaluation — « La présence est passée de 84 % à 88 % » est une affirmation vraie…</a:t>
            </a:r>
          </a:p>
          <a:p>
            <a:pPr lvl="0"/>
            <a:r>
              <a:rPr/>
              <a:t>La formule à surveiller est « grâce à » — C’est là qu’un nombre de suivi devient une affirmation d’impact, et elle est…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Literacy outcomes, baseline to endline 2024
  All students        56.8% to 63.7%    +6.97 points   95% CI +6.1 to +7.9
    With feeding      57.8% to 64.4%    +6.66 points
    Without feeding   54.7% to 62.3%    +7.62 points
  The overall change is reported as a monitoring result and is not
  attributed to the feeding programme. Schools without the programme gained
  slightly more, so the difference-in-differences estimate of the programme
  effect is -0.96 points (95% CI -3.5 to +1.6, clustered on 24 schools).
  The before-after change assumes children would have learned nothing over
  a school year. That counterfactual is not defensible here and the
  comparison group is what replaces it.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fait trois lignes et c’est la différence entre un rapport de suivi et une affirmation d’impact —…</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L’estimation en différences de différences ci-dessus repose sur le fait que les deux groupes d’écoles sont comparables sur ce qui compte.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https://data-analysis.cassion.dev/fr/cours/impact-evaluation-methods/ie-01-the-gain-that-was-the-school-year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gain de sept points qui était l’année scolaire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La littératie a monté de 7,0 points entre le passage initial et le final, et une demande de financement l’appelle l’effet de la cantine scolaire. Les écoles sans cantine ont monté de 7,6 points. Tout le gain, et un peu plus, appartient à l’année et non aux repas.</vt:lpwstr>
  </property>
</Properties>
</file>