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notesMaster" Target="notesMasters/notesMaster1.xml" /><Relationship Id="rId31" Type="http://schemas.openxmlformats.org/officeDocument/2006/relationships/viewProps" Target="viewProps.xml" /><Relationship Id="rId30" Type="http://schemas.openxmlformats.org/officeDocument/2006/relationships/presProps" Target="presProps.xml" /><Relationship Id="rId1" Type="http://schemas.openxmlformats.org/officeDocument/2006/relationships/slideMaster" Target="slideMasters/slideMaster1.xml" /><Relationship Id="rId33" Type="http://schemas.openxmlformats.org/officeDocument/2006/relationships/tableStyles" Target="tableStyles.xml" /><Relationship Id="rId32"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Fifteen schools have the feeding programme and nine do not. They differ on baseline literacy by 0.85 standard deviations and on school size by 0.68, and Centre runs five programme schools to one without. This is what a comparison group looks like when nobody randomised.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conventional threshold is 0.10, and every one of the six is above it — four of them by a factor of five or more.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districts are five-to-one in favour of the programme and one is two-to-four against. Whatever else differs between Centre and Sud rides along with every comparison of fed against unfed schools.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Standardised difference +0.85, p = 0.064. A reviewer reading only the p-value would conclude the schools are balanced on baseline literacy. They are not; the sample is 24 schools and the test has almost no power. A balance test’s p-value confounds imbalance with sample size, which is the opposite of what a balance check needs. Twenty-four units will pass every balance test ever written and two thousand will fail some by chance. Report the standardised difference, which does not depend on n. Anything above 0.10 is imbalance you have to handle; above 0.25 is imbalance that regression adjustment will not rescue.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balance on everything — balance </a:t>
            </a:r>
            <a:r>
              <a:rPr i="1"/>
              <a:t>in expectation</a:t>
            </a:r>
            <a:r>
              <a:rPr/>
              <a:t>, on everything, including the variables you did not measure. That last clause is the whole value. Adjustment can fix imbalance in baseline literacy because it is in the file. It cannot fix imbalance in how motivated the head teacher is, whether the school was chosen because someone advocated for it, or how far it is from the district office — none of which is recorded anywhere.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Randomly reassigning the same 24 schools produces an imbalance this large in 5.3% of 2,000 draws. So the observed split is unusual but not impossible — which is exactly the wrong conclusion to draw from it. The question is not whether this imbalance could have arisen by chance; it is that it did not, because nobody randomised.</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usually is, and the reasons are mostly good ones.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phased roll-out is the most under-used design in this sector. Every programme that expands over three years has a randomisable order, and randomising it costs nothing and forecloses none of the objections above. Where none of that is possible, the balance table is what you owe the reader. It is not a formality: it is the evidence on which they decide how much of the adjustment to believe.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Who decided who gets the programme, and on what? If the answer is a rule, you may have a threshold design. If it is a person’s judgement, you have confounding you cannot enumerate. Is there anything measured before the programme started? Without a baseline the difference-in-differences of the next lesson is unavailable and you are left with a cross-section. How many units were assigned? Not how many people were measured — how many schools, clinics, villages, camps. That number sets the precision, and lesson 6 shows what 24 buys.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paragraph is where an evaluation earns or loses a reviewer, and its length is right: two sentences, stating the limit without apologising for it.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If the two groups differed at baseline, the way to use the baseline is to subtract it. The next lesson does that formally, gets an estimate of −0.96 points, and spends most of its length on the assumption that makes it meaningful — which two rounds of data cannot test.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2-what-randomisation-buy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 standardised difference of 0.85, where 0.1 is the limit</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Fifteen schools have the feeding programme and nine do not. They differ on baseline literacy by 0.85 standard deviations and on school size by 0.68, and Centre runs five programme schools to one without. This is what a comparison group looks like when nobody randomised.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2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Build the balance table before anything else</a:t>
            </a:r>
          </a:p>
          <a:p>
            <a:pPr lvl="0"/>
            <a:r>
              <a:rPr/>
              <a:t>What the standardised difference is, and why not a p-value</a:t>
            </a:r>
          </a:p>
          <a:p>
            <a:pPr lvl="0"/>
            <a:r>
              <a:rPr/>
              <a:t>What randomisation would have bought</a:t>
            </a:r>
          </a:p>
          <a:p>
            <a:pPr lvl="0"/>
            <a:r>
              <a:rPr/>
              <a:t>When randomisation is refused, and what to say</a:t>
            </a:r>
          </a:p>
          <a:p>
            <a:pPr lvl="0"/>
            <a:r>
              <a:rPr/>
              <a:t>The three questions to ask before an evaluation design</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r>
              <a:rPr>
                <a:latin typeface="Courier"/>
              </a:rPr>
              <a:t>                    </a:t>
            </a:r>
            <a:r>
              <a:rPr>
                <a:solidFill>
                  <a:srgbClr val="666666"/>
                </a:solidFill>
                <a:latin typeface="Courier"/>
              </a:rPr>
              <a:t>&amp;</a:t>
            </a:r>
            <a:r>
              <a:rPr>
                <a:latin typeface="Courier"/>
              </a:rPr>
              <a:t> (enrolment[</a:t>
            </a:r>
            <a:r>
              <a:rPr>
                <a:solidFill>
                  <a:srgbClr val="4070A0"/>
                </a:solidFill>
                <a:latin typeface="Courier"/>
              </a:rPr>
              <a:t>"age_years"</a:t>
            </a:r>
            <a:r>
              <a:rPr>
                <a:latin typeface="Courier"/>
              </a:rPr>
              <a:t>] </a:t>
            </a:r>
            <a:r>
              <a:rPr>
                <a:solidFill>
                  <a:srgbClr val="666666"/>
                </a:solidFill>
                <a:latin typeface="Courier"/>
              </a:rPr>
              <a:t>&lt;=</a:t>
            </a:r>
            <a:r>
              <a:rPr>
                <a:latin typeface="Courier"/>
              </a:rPr>
              <a:t> </a:t>
            </a:r>
            <a:r>
              <a:rPr>
                <a:solidFill>
                  <a:srgbClr val="40A070"/>
                </a:solidFill>
                <a:latin typeface="Courier"/>
              </a:rPr>
              <a:t>20</a:t>
            </a:r>
            <a:r>
              <a:rPr>
                <a:latin typeface="Courier"/>
              </a:rPr>
              <a:t>)]   </a:t>
            </a:r>
            <a:r>
              <a:rPr i="1">
                <a:solidFill>
                  <a:srgbClr val="60A0B0"/>
                </a:solidFill>
                <a:latin typeface="Courier"/>
              </a:rPr>
              <a:t># drop the age outliers</a:t>
            </a:r>
            <a:br/>
            <a:r>
              <a:rPr>
                <a:latin typeface="Courier"/>
              </a:rPr>
              <a:t>roster </a:t>
            </a:r>
            <a:r>
              <a:rPr>
                <a:solidFill>
                  <a:srgbClr val="666666"/>
                </a:solidFill>
                <a:latin typeface="Courier"/>
              </a:rPr>
              <a:t>=</a:t>
            </a:r>
            <a:r>
              <a:rPr>
                <a:latin typeface="Courier"/>
              </a:rPr>
              <a:t> pd.read_csv(</a:t>
            </a:r>
            <a:r>
              <a:rPr>
                <a:solidFill>
                  <a:srgbClr val="4070A0"/>
                </a:solidFill>
                <a:latin typeface="Courier"/>
              </a:rPr>
              <a:t>"school-roster-2024.v1.csv"</a:t>
            </a:r>
            <a:r>
              <a:rPr>
                <a:latin typeface="Courier"/>
              </a:rPr>
              <a:t>).drop_duplicates(</a:t>
            </a:r>
            <a:br/>
            <a:r>
              <a:rPr>
                <a:latin typeface="Courier"/>
              </a:rPr>
              <a:t>    </a:t>
            </a:r>
            <a:r>
              <a:rPr>
                <a:solidFill>
                  <a:srgbClr val="4070A0"/>
                </a:solidFill>
                <a:latin typeface="Courier"/>
              </a:rPr>
              <a:t>"student_id"</a:t>
            </a:r>
            <a:r>
              <a:rPr>
                <a:latin typeface="Courier"/>
              </a:rPr>
              <a:t>, keep</a:t>
            </a:r>
            <a:r>
              <a:rPr>
                <a:solidFill>
                  <a:srgbClr val="666666"/>
                </a:solidFill>
                <a:latin typeface="Courier"/>
              </a:rPr>
              <a:t>=</a:t>
            </a:r>
            <a:r>
              <a:rPr>
                <a:solidFill>
                  <a:srgbClr val="4070A0"/>
                </a:solidFill>
                <a:latin typeface="Courier"/>
              </a:rPr>
              <a:t>"last"</a:t>
            </a:r>
            <a:r>
              <a:rPr>
                <a:latin typeface="Courier"/>
              </a:rPr>
              <a:t>)</a:t>
            </a:r>
            <a:br/>
            <a:r>
              <a:rPr>
                <a:latin typeface="Courier"/>
              </a:rPr>
              <a:t>joined </a:t>
            </a:r>
            <a:r>
              <a:rPr>
                <a:solidFill>
                  <a:srgbClr val="666666"/>
                </a:solidFill>
                <a:latin typeface="Courier"/>
              </a:rPr>
              <a:t>=</a:t>
            </a:r>
            <a:r>
              <a:rPr>
                <a:latin typeface="Courier"/>
              </a:rPr>
              <a:t> current.merge(roster[[</a:t>
            </a:r>
            <a:r>
              <a:rPr>
                <a:solidFill>
                  <a:srgbClr val="4070A0"/>
                </a:solidFill>
                <a:latin typeface="Courier"/>
              </a:rPr>
              <a:t>"student_id"</a:t>
            </a:r>
            <a:r>
              <a:rPr>
                <a:latin typeface="Courier"/>
              </a:rPr>
              <a:t>, </a:t>
            </a:r>
            <a:r>
              <a:rPr>
                <a:solidFill>
                  <a:srgbClr val="4070A0"/>
                </a:solidFill>
                <a:latin typeface="Courier"/>
              </a:rPr>
              <a:t>"school_id"</a:t>
            </a:r>
            <a:r>
              <a:rPr>
                <a:latin typeface="Courier"/>
              </a:rPr>
              <a:t>, </a:t>
            </a:r>
            <a:r>
              <a:rPr>
                <a:solidFill>
                  <a:srgbClr val="4070A0"/>
                </a:solidFill>
                <a:latin typeface="Courier"/>
              </a:rPr>
              <a:t>"feeding_programme"</a:t>
            </a:r>
            <a:r>
              <a:rPr>
                <a:latin typeface="Courier"/>
              </a:rPr>
              <a:t>]],</a:t>
            </a:r>
            <a:br/>
            <a:r>
              <a:rPr>
                <a:latin typeface="Courier"/>
              </a:rPr>
              <a:t>                       on</a:t>
            </a:r>
            <a:r>
              <a:rPr>
                <a:solidFill>
                  <a:srgbClr val="666666"/>
                </a:solidFill>
                <a:latin typeface="Courier"/>
              </a:rPr>
              <a:t>=</a:t>
            </a:r>
            <a:r>
              <a:rPr>
                <a:solidFill>
                  <a:srgbClr val="4070A0"/>
                </a:solidFill>
                <a:latin typeface="Courier"/>
              </a:rPr>
              <a:t>"student_id"</a:t>
            </a:r>
            <a:r>
              <a:rPr>
                <a:latin typeface="Courier"/>
              </a:rPr>
              <a:t>, suffixes</a:t>
            </a:r>
            <a:r>
              <a:rPr>
                <a:solidFill>
                  <a:srgbClr val="666666"/>
                </a:solidFill>
                <a:latin typeface="Courier"/>
              </a:rPr>
              <a:t>=</a:t>
            </a:r>
            <a:r>
              <a:rPr>
                <a:latin typeface="Courier"/>
              </a:rPr>
              <a:t>(</a:t>
            </a:r>
            <a:r>
              <a:rPr>
                <a:solidFill>
                  <a:srgbClr val="4070A0"/>
                </a:solidFill>
                <a:latin typeface="Courier"/>
              </a:rPr>
              <a:t>""</a:t>
            </a:r>
            <a:r>
              <a:rPr>
                <a:latin typeface="Courier"/>
              </a:rPr>
              <a:t>, </a:t>
            </a:r>
            <a:r>
              <a:rPr>
                <a:solidFill>
                  <a:srgbClr val="4070A0"/>
                </a:solidFill>
                <a:latin typeface="Courier"/>
              </a:rPr>
              <a:t>"_r"</a:t>
            </a:r>
            <a:r>
              <a:rPr>
                <a:latin typeface="Courier"/>
              </a:rPr>
              <a:t>))</a:t>
            </a:r>
            <a:br/>
            <a:r>
              <a:rPr>
                <a:latin typeface="Courier"/>
              </a:rPr>
              <a:t>joined[</a:t>
            </a:r>
            <a:r>
              <a:rPr>
                <a:solidFill>
                  <a:srgbClr val="4070A0"/>
                </a:solidFill>
                <a:latin typeface="Courier"/>
              </a:rPr>
              <a:t>"over_age"</a:t>
            </a:r>
            <a:r>
              <a:rPr>
                <a:latin typeface="Courier"/>
              </a:rPr>
              <a:t>] </a:t>
            </a:r>
            <a:r>
              <a:rPr>
                <a:solidFill>
                  <a:srgbClr val="666666"/>
                </a:solidFill>
                <a:latin typeface="Courier"/>
              </a:rPr>
              <a:t>=</a:t>
            </a:r>
            <a:r>
              <a:rPr>
                <a:latin typeface="Courier"/>
              </a:rPr>
              <a:t> joined[</a:t>
            </a:r>
            <a:r>
              <a:rPr>
                <a:solidFill>
                  <a:srgbClr val="4070A0"/>
                </a:solidFill>
                <a:latin typeface="Courier"/>
              </a:rPr>
              <a:t>"age_years"</a:t>
            </a:r>
            <a:r>
              <a:rPr>
                <a:latin typeface="Courier"/>
              </a:rPr>
              <a:t>] </a:t>
            </a:r>
            <a:r>
              <a:rPr>
                <a:solidFill>
                  <a:srgbClr val="666666"/>
                </a:solidFill>
                <a:latin typeface="Courier"/>
              </a:rPr>
              <a:t>&gt;</a:t>
            </a:r>
            <a:r>
              <a:rPr>
                <a:latin typeface="Courier"/>
              </a:rPr>
              <a:t> joined[</a:t>
            </a:r>
            <a:r>
              <a:rPr>
                <a:solidFill>
                  <a:srgbClr val="4070A0"/>
                </a:solidFill>
                <a:latin typeface="Courier"/>
              </a:rPr>
              <a:t>"grade"</a:t>
            </a:r>
            <a:r>
              <a:rPr>
                <a:latin typeface="Courier"/>
              </a:rPr>
              <a:t>] </a:t>
            </a:r>
            <a:r>
              <a:rPr>
                <a:solidFill>
                  <a:srgbClr val="666666"/>
                </a:solidFill>
                <a:latin typeface="Courier"/>
              </a:rPr>
              <a:t>+</a:t>
            </a:r>
            <a:r>
              <a:rPr>
                <a:latin typeface="Courier"/>
              </a:rPr>
              <a:t> </a:t>
            </a:r>
            <a:r>
              <a:rPr>
                <a:solidFill>
                  <a:srgbClr val="40A070"/>
                </a:solidFill>
                <a:latin typeface="Courier"/>
              </a:rPr>
              <a:t>5</a:t>
            </a:r>
            <a:br/>
            <a:r>
              <a:rPr>
                <a:latin typeface="Courier"/>
              </a:rPr>
              <a:t>joined[</a:t>
            </a:r>
            <a:r>
              <a:rPr>
                <a:solidFill>
                  <a:srgbClr val="4070A0"/>
                </a:solidFill>
                <a:latin typeface="Courier"/>
              </a:rPr>
              <a:t>"displaced"</a:t>
            </a:r>
            <a:r>
              <a:rPr>
                <a:latin typeface="Courier"/>
              </a:rPr>
              <a:t>] </a:t>
            </a:r>
            <a:r>
              <a:rPr>
                <a:solidFill>
                  <a:srgbClr val="666666"/>
                </a:solidFill>
                <a:latin typeface="Courier"/>
              </a:rPr>
              <a:t>=</a:t>
            </a:r>
            <a:r>
              <a:rPr>
                <a:latin typeface="Courier"/>
              </a:rPr>
              <a:t> joined[</a:t>
            </a:r>
            <a:r>
              <a:rPr>
                <a:solidFill>
                  <a:srgbClr val="4070A0"/>
                </a:solidFill>
                <a:latin typeface="Courier"/>
              </a:rPr>
              <a:t>"displacement_status"</a:t>
            </a:r>
            <a:r>
              <a:rPr>
                <a:latin typeface="Courier"/>
              </a:rPr>
              <a:t>] </a:t>
            </a:r>
            <a:r>
              <a:rPr>
                <a:solidFill>
                  <a:srgbClr val="666666"/>
                </a:solidFill>
                <a:latin typeface="Courier"/>
              </a:rPr>
              <a:t>!=</a:t>
            </a:r>
            <a:r>
              <a:rPr>
                <a:latin typeface="Courier"/>
              </a:rPr>
              <a:t> </a:t>
            </a:r>
            <a:r>
              <a:rPr>
                <a:solidFill>
                  <a:srgbClr val="4070A0"/>
                </a:solidFill>
                <a:latin typeface="Courier"/>
              </a:rPr>
              <a:t>"resident"</a:t>
            </a:r>
            <a:br/>
            <a:br/>
            <a:r>
              <a:rPr>
                <a:latin typeface="Courier"/>
              </a:rPr>
              <a:t>by </a:t>
            </a:r>
            <a:r>
              <a:rPr>
                <a:solidFill>
                  <a:srgbClr val="666666"/>
                </a:solidFill>
                <a:latin typeface="Courier"/>
              </a:rPr>
              <a:t>=</a:t>
            </a:r>
            <a:r>
              <a:rPr>
                <a:latin typeface="Courier"/>
              </a:rPr>
              <a:t> joined.groupby(</a:t>
            </a:r>
            <a:r>
              <a:rPr>
                <a:solidFill>
                  <a:srgbClr val="4070A0"/>
                </a:solidFill>
                <a:latin typeface="Courier"/>
              </a:rPr>
              <a:t>"school_id"</a:t>
            </a:r>
            <a:r>
              <a:rPr>
                <a:latin typeface="Courier"/>
              </a:rPr>
              <a:t>)</a:t>
            </a:r>
            <a:br/>
            <a:r>
              <a:rPr>
                <a:latin typeface="Courier"/>
              </a:rPr>
              <a:t>schools </a:t>
            </a:r>
            <a:r>
              <a:rPr>
                <a:solidFill>
                  <a:srgbClr val="666666"/>
                </a:solidFill>
                <a:latin typeface="Courier"/>
              </a:rPr>
              <a:t>=</a:t>
            </a:r>
            <a:r>
              <a:rPr>
                <a:latin typeface="Courier"/>
              </a:rPr>
              <a:t> pd.DataFrame({</a:t>
            </a:r>
            <a:br/>
            <a:r>
              <a:rPr>
                <a:latin typeface="Courier"/>
              </a:rPr>
              <a:t>    </a:t>
            </a:r>
            <a:r>
              <a:rPr>
                <a:solidFill>
                  <a:srgbClr val="4070A0"/>
                </a:solidFill>
                <a:latin typeface="Courier"/>
              </a:rPr>
              <a:t>"feeding_programme"</a:t>
            </a:r>
            <a:r>
              <a:rPr>
                <a:latin typeface="Courier"/>
              </a:rPr>
              <a:t>: by[</a:t>
            </a:r>
            <a:r>
              <a:rPr>
                <a:solidFill>
                  <a:srgbClr val="4070A0"/>
                </a:solidFill>
                <a:latin typeface="Courier"/>
              </a:rPr>
              <a:t>"feeding_programme"</a:t>
            </a:r>
            <a:r>
              <a:rPr>
                <a:latin typeface="Courier"/>
              </a:rPr>
              <a:t>].first(),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Python (cont.)</a:t>
            </a:r>
          </a:p>
        </p:txBody>
      </p:sp>
      <p:sp>
        <p:nvSpPr>
          <p:cNvPr id="3" name="Content Placeholder 2"/>
          <p:cNvSpPr>
            <a:spLocks noGrp="1"/>
          </p:cNvSpPr>
          <p:nvPr>
            <p:ph idx="1"/>
          </p:nvPr>
        </p:nvSpPr>
        <p:spPr/>
        <p:txBody>
          <a:bodyPr/>
          <a:lstStyle/>
          <a:p>
            <a:pPr lvl="0" indent="0">
              <a:buNone/>
            </a:pPr>
            <a:r>
              <a:rPr>
                <a:latin typeface="Courier"/>
              </a:rPr>
              <a:t>    </a:t>
            </a:r>
            <a:r>
              <a:rPr i="1">
                <a:solidFill>
                  <a:srgbClr val="60A0B0"/>
                </a:solidFill>
                <a:latin typeface="Courier"/>
              </a:rPr>
              <a:t>"baseline"</a:t>
            </a:r>
            <a:r>
              <a:rPr>
                <a:latin typeface="Courier"/>
              </a:rPr>
              <a:t>: by[</a:t>
            </a:r>
            <a:r>
              <a:rPr>
                <a:solidFill>
                  <a:srgbClr val="4070A0"/>
                </a:solidFill>
                <a:latin typeface="Courier"/>
              </a:rPr>
              <a:t>"baseline"</a:t>
            </a:r>
            <a:r>
              <a:rPr>
                <a:latin typeface="Courier"/>
              </a:rPr>
              <a:t>].mean(),      </a:t>
            </a:r>
            <a:r>
              <a:rPr i="1">
                <a:solidFill>
                  <a:srgbClr val="60A0B0"/>
                </a:solidFill>
                <a:latin typeface="Courier"/>
              </a:rPr>
              <a:t># from the assessment file</a:t>
            </a:r>
            <a:br/>
            <a:r>
              <a:rPr>
                <a:latin typeface="Courier"/>
              </a:rPr>
              <a:t>    </a:t>
            </a:r>
            <a:r>
              <a:rPr i="1">
                <a:solidFill>
                  <a:srgbClr val="60A0B0"/>
                </a:solidFill>
                <a:latin typeface="Courier"/>
              </a:rPr>
              <a:t>"age_years"</a:t>
            </a:r>
            <a:r>
              <a:rPr>
                <a:latin typeface="Courier"/>
              </a:rPr>
              <a:t>: by[</a:t>
            </a:r>
            <a:r>
              <a:rPr>
                <a:solidFill>
                  <a:srgbClr val="4070A0"/>
                </a:solidFill>
                <a:latin typeface="Courier"/>
              </a:rPr>
              <a:t>"age_years"</a:t>
            </a:r>
            <a:r>
              <a:rPr>
                <a:latin typeface="Courier"/>
              </a:rPr>
              <a:t>].mean(),</a:t>
            </a:r>
            <a:br/>
            <a:r>
              <a:rPr>
                <a:latin typeface="Courier"/>
              </a:rPr>
              <a:t>    </a:t>
            </a:r>
            <a:r>
              <a:rPr i="1">
                <a:solidFill>
                  <a:srgbClr val="60A0B0"/>
                </a:solidFill>
                <a:latin typeface="Courier"/>
              </a:rPr>
              <a:t>"size"</a:t>
            </a:r>
            <a:r>
              <a:rPr>
                <a:latin typeface="Courier"/>
              </a:rPr>
              <a:t>: by.size(),</a:t>
            </a:r>
            <a:br/>
            <a:r>
              <a:rPr>
                <a:latin typeface="Courier"/>
              </a:rPr>
              <a:t>    </a:t>
            </a:r>
            <a:r>
              <a:rPr i="1">
                <a:solidFill>
                  <a:srgbClr val="60A0B0"/>
                </a:solidFill>
                <a:latin typeface="Courier"/>
              </a:rPr>
              <a:t>"over_age"</a:t>
            </a:r>
            <a:r>
              <a:rPr>
                <a:latin typeface="Courier"/>
              </a:rPr>
              <a:t>: by[</a:t>
            </a:r>
            <a:r>
              <a:rPr>
                <a:solidFill>
                  <a:srgbClr val="4070A0"/>
                </a:solidFill>
                <a:latin typeface="Courier"/>
              </a:rPr>
              <a:t>"over_age"</a:t>
            </a:r>
            <a:r>
              <a:rPr>
                <a:latin typeface="Courier"/>
              </a:rPr>
              <a:t>].mean(),</a:t>
            </a:r>
            <a:br/>
            <a:r>
              <a:rPr>
                <a:latin typeface="Courier"/>
              </a:rPr>
              <a:t>    </a:t>
            </a:r>
            <a:r>
              <a:rPr i="1">
                <a:solidFill>
                  <a:srgbClr val="60A0B0"/>
                </a:solidFill>
                <a:latin typeface="Courier"/>
              </a:rPr>
              <a:t>"disability"</a:t>
            </a:r>
            <a:r>
              <a:rPr>
                <a:latin typeface="Courier"/>
              </a:rPr>
              <a:t>: by[</a:t>
            </a:r>
            <a:r>
              <a:rPr>
                <a:solidFill>
                  <a:srgbClr val="4070A0"/>
                </a:solidFill>
                <a:latin typeface="Courier"/>
              </a:rPr>
              <a:t>"disability_reported"</a:t>
            </a:r>
            <a:r>
              <a:rPr>
                <a:latin typeface="Courier"/>
              </a:rPr>
              <a:t>].mean(),</a:t>
            </a:r>
            <a:br/>
            <a:r>
              <a:rPr>
                <a:latin typeface="Courier"/>
              </a:rPr>
              <a:t>    </a:t>
            </a:r>
            <a:r>
              <a:rPr i="1">
                <a:solidFill>
                  <a:srgbClr val="60A0B0"/>
                </a:solidFill>
                <a:latin typeface="Courier"/>
              </a:rPr>
              <a:t>"displaced"</a:t>
            </a:r>
            <a:r>
              <a:rPr>
                <a:latin typeface="Courier"/>
              </a:rPr>
              <a:t>: by[</a:t>
            </a:r>
            <a:r>
              <a:rPr>
                <a:solidFill>
                  <a:srgbClr val="4070A0"/>
                </a:solidFill>
                <a:latin typeface="Courier"/>
              </a:rPr>
              <a:t>"displaced"</a:t>
            </a:r>
            <a:r>
              <a:rPr>
                <a:latin typeface="Courier"/>
              </a:rPr>
              <a:t>].mean(),</a:t>
            </a:r>
            <a:br/>
            <a:r>
              <a:rPr>
                <a:latin typeface="Courier"/>
              </a:rPr>
              <a:t>    </a:t>
            </a:r>
            <a:r>
              <a:rPr i="1">
                <a:solidFill>
                  <a:srgbClr val="60A0B0"/>
                </a:solidFill>
                <a:latin typeface="Courier"/>
              </a:rPr>
              <a:t>"district"</a:t>
            </a:r>
            <a:r>
              <a:rPr>
                <a:latin typeface="Courier"/>
              </a:rPr>
              <a:t>: by[</a:t>
            </a:r>
            <a:r>
              <a:rPr>
                <a:solidFill>
                  <a:srgbClr val="4070A0"/>
                </a:solidFill>
                <a:latin typeface="Courier"/>
              </a:rPr>
              <a:t>"admin2"</a:t>
            </a:r>
            <a:r>
              <a:rPr>
                <a:latin typeface="Courier"/>
              </a:rPr>
              <a:t>].first(),</a:t>
            </a:r>
            <a:br/>
            <a:r>
              <a:rPr>
                <a:latin typeface="Courier"/>
              </a:rPr>
              <a:t>}).reset_index()</a:t>
            </a:r>
            <a:br/>
            <a:br/>
            <a:r>
              <a:rPr b="1">
                <a:solidFill>
                  <a:srgbClr val="007020"/>
                </a:solidFill>
                <a:latin typeface="Courier"/>
              </a:rPr>
              <a:t>def</a:t>
            </a:r>
            <a:r>
              <a:rPr>
                <a:latin typeface="Courier"/>
              </a:rPr>
              <a:t> std_diff(treated, control):</a:t>
            </a:r>
            <a:br/>
            <a:r>
              <a:rPr>
                <a:latin typeface="Courier"/>
              </a:rPr>
              <a:t>    pooled </a:t>
            </a:r>
            <a:r>
              <a:rPr>
                <a:solidFill>
                  <a:srgbClr val="666666"/>
                </a:solidFill>
                <a:latin typeface="Courier"/>
              </a:rPr>
              <a:t>=</a:t>
            </a:r>
            <a:r>
              <a:rPr>
                <a:latin typeface="Courier"/>
              </a:rPr>
              <a:t> np.sqrt((treated.var(ddof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control.var(ddof</a:t>
            </a:r>
            <a:r>
              <a:rPr>
                <a:solidFill>
                  <a:srgbClr val="666666"/>
                </a:solidFill>
                <a:latin typeface="Courier"/>
              </a:rPr>
              <a:t>=</a:t>
            </a:r>
            <a:r>
              <a:rPr>
                <a:solidFill>
                  <a:srgbClr val="40A070"/>
                </a:solidFill>
                <a:latin typeface="Courier"/>
              </a:rPr>
              <a:t>1</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a:t>
            </a:r>
            <a:br/>
            <a:r>
              <a:rPr>
                <a:latin typeface="Courier"/>
              </a:rPr>
              <a:t>    </a:t>
            </a:r>
            <a:r>
              <a:rPr b="1">
                <a:solidFill>
                  <a:srgbClr val="007020"/>
                </a:solidFill>
                <a:latin typeface="Courier"/>
              </a:rPr>
              <a:t>return</a:t>
            </a:r>
            <a:r>
              <a:rPr>
                <a:latin typeface="Courier"/>
              </a:rPr>
              <a:t> (treated.mean() </a:t>
            </a:r>
            <a:r>
              <a:rPr>
                <a:solidFill>
                  <a:srgbClr val="666666"/>
                </a:solidFill>
                <a:latin typeface="Courier"/>
              </a:rPr>
              <a:t>-</a:t>
            </a:r>
            <a:r>
              <a:rPr>
                <a:latin typeface="Courier"/>
              </a:rPr>
              <a:t> control.mean()) </a:t>
            </a:r>
            <a:r>
              <a:rPr>
                <a:solidFill>
                  <a:srgbClr val="666666"/>
                </a:solidFill>
                <a:latin typeface="Courier"/>
              </a:rPr>
              <a:t>/</a:t>
            </a:r>
            <a:r>
              <a:rPr>
                <a:latin typeface="Courier"/>
              </a:rPr>
              <a:t> pooled</a:t>
            </a:r>
            <a:br/>
            <a:br/>
            <a:r>
              <a:rPr b="1">
                <a:solidFill>
                  <a:srgbClr val="007020"/>
                </a:solidFill>
                <a:latin typeface="Courier"/>
              </a:rPr>
              <a:t>for</a:t>
            </a:r>
            <a:r>
              <a:rPr>
                <a:latin typeface="Courier"/>
              </a:rPr>
              <a:t> column </a:t>
            </a:r>
            <a:r>
              <a:rPr b="1">
                <a:solidFill>
                  <a:srgbClr val="007020"/>
                </a:solidFill>
                <a:latin typeface="Courier"/>
              </a:rPr>
              <a:t>in</a:t>
            </a:r>
            <a:r>
              <a:rPr>
                <a:latin typeface="Courier"/>
              </a:rPr>
              <a:t> [</a:t>
            </a:r>
            <a:r>
              <a:rPr>
                <a:solidFill>
                  <a:srgbClr val="4070A0"/>
                </a:solidFill>
                <a:latin typeface="Courier"/>
              </a:rPr>
              <a:t>"baseline"</a:t>
            </a:r>
            <a:r>
              <a:rPr>
                <a:latin typeface="Courier"/>
              </a:rPr>
              <a:t>, </a:t>
            </a:r>
            <a:r>
              <a:rPr>
                <a:solidFill>
                  <a:srgbClr val="4070A0"/>
                </a:solidFill>
                <a:latin typeface="Courier"/>
              </a:rPr>
              <a:t>"age_years"</a:t>
            </a:r>
            <a:r>
              <a:rPr>
                <a:latin typeface="Courier"/>
              </a:rPr>
              <a:t>, </a:t>
            </a:r>
            <a:r>
              <a:rPr>
                <a:solidFill>
                  <a:srgbClr val="4070A0"/>
                </a:solidFill>
                <a:latin typeface="Courier"/>
              </a:rPr>
              <a:t>"size"</a:t>
            </a:r>
            <a:r>
              <a:rPr>
                <a:latin typeface="Courier"/>
              </a:rPr>
              <a:t>, </a:t>
            </a:r>
            <a:r>
              <a:rPr>
                <a:solidFill>
                  <a:srgbClr val="4070A0"/>
                </a:solidFill>
                <a:latin typeface="Courier"/>
              </a:rPr>
              <a:t>"over_age"</a:t>
            </a:r>
            <a:r>
              <a:rPr>
                <a:latin typeface="Courier"/>
              </a:rPr>
              <a:t>,</a:t>
            </a:r>
            <a:br/>
            <a:r>
              <a:rPr>
                <a:latin typeface="Courier"/>
              </a:rPr>
              <a:t>               </a:t>
            </a:r>
            <a:r>
              <a:rPr>
                <a:solidFill>
                  <a:srgbClr val="4070A0"/>
                </a:solidFill>
                <a:latin typeface="Courier"/>
              </a:rPr>
              <a:t>"disability"</a:t>
            </a:r>
            <a:r>
              <a:rPr>
                <a:latin typeface="Courier"/>
              </a:rPr>
              <a:t>, </a:t>
            </a:r>
            <a:r>
              <a:rPr>
                <a:solidFill>
                  <a:srgbClr val="4070A0"/>
                </a:solidFill>
                <a:latin typeface="Courier"/>
              </a:rPr>
              <a:t>"displaced"</a:t>
            </a:r>
            <a:r>
              <a:rPr>
                <a:latin typeface="Courier"/>
              </a:rPr>
              <a:t>]:</a:t>
            </a:r>
            <a:br/>
            <a:r>
              <a:rPr>
                <a:latin typeface="Courier"/>
              </a:rPr>
              <a:t>    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]][column].dropna()</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Python (cont.)</a:t>
            </a:r>
          </a:p>
        </p:txBody>
      </p:sp>
      <p:sp>
        <p:nvSpPr>
          <p:cNvPr id="3" name="Content Placeholder 2"/>
          <p:cNvSpPr>
            <a:spLocks noGrp="1"/>
          </p:cNvSpPr>
          <p:nvPr>
            <p:ph idx="1"/>
          </p:nvPr>
        </p:nvSpPr>
        <p:spPr/>
        <p:txBody>
          <a:bodyPr/>
          <a:lstStyle/>
          <a:p>
            <a:pPr lvl="0" indent="0">
              <a:buNone/>
            </a:pPr>
            <a:r>
              <a:rPr>
                <a:latin typeface="Courier"/>
              </a:rPr>
              <a:t>    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]][column].dropna()</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column</a:t>
            </a:r>
            <a:r>
              <a:rPr>
                <a:solidFill>
                  <a:srgbClr val="4070A0"/>
                </a:solidFill>
                <a:latin typeface="Courier"/>
              </a:rPr>
              <a:t>:12}</a:t>
            </a:r>
            <a:r>
              <a:rPr>
                <a:solidFill>
                  <a:srgbClr val="BB6688"/>
                </a:solidFill>
                <a:latin typeface="Courier"/>
              </a:rPr>
              <a:t> </a:t>
            </a:r>
            <a:r>
              <a:rPr>
                <a:solidFill>
                  <a:srgbClr val="4070A0"/>
                </a:solidFill>
                <a:latin typeface="Courier"/>
              </a:rPr>
              <a:t>{</a:t>
            </a:r>
            <a:r>
              <a:rPr>
                <a:latin typeface="Courier"/>
              </a:rPr>
              <a:t>t</a:t>
            </a:r>
            <a:r>
              <a:rPr>
                <a:solidFill>
                  <a:srgbClr val="4070A0"/>
                </a:solidFill>
                <a:latin typeface="Courier"/>
              </a:rPr>
              <a:t>.</a:t>
            </a:r>
            <a:r>
              <a:rPr>
                <a:latin typeface="Courier"/>
              </a:rPr>
              <a:t>mean()</a:t>
            </a:r>
            <a:r>
              <a:rPr>
                <a:solidFill>
                  <a:srgbClr val="4070A0"/>
                </a:solidFill>
                <a:latin typeface="Courier"/>
              </a:rPr>
              <a:t>:8.4f}</a:t>
            </a:r>
            <a:r>
              <a:rPr>
                <a:solidFill>
                  <a:srgbClr val="BB6688"/>
                </a:solidFill>
                <a:latin typeface="Courier"/>
              </a:rPr>
              <a:t> </a:t>
            </a:r>
            <a:r>
              <a:rPr>
                <a:solidFill>
                  <a:srgbClr val="4070A0"/>
                </a:solidFill>
                <a:latin typeface="Courier"/>
              </a:rPr>
              <a:t>{</a:t>
            </a:r>
            <a:r>
              <a:rPr>
                <a:latin typeface="Courier"/>
              </a:rPr>
              <a:t>c</a:t>
            </a:r>
            <a:r>
              <a:rPr>
                <a:solidFill>
                  <a:srgbClr val="4070A0"/>
                </a:solidFill>
                <a:latin typeface="Courier"/>
              </a:rPr>
              <a:t>.</a:t>
            </a:r>
            <a:r>
              <a:rPr>
                <a:latin typeface="Courier"/>
              </a:rPr>
              <a:t>mean()</a:t>
            </a:r>
            <a:r>
              <a:rPr>
                <a:solidFill>
                  <a:srgbClr val="4070A0"/>
                </a:solidFill>
                <a:latin typeface="Courier"/>
              </a:rPr>
              <a:t>:8.4f}</a:t>
            </a:r>
            <a:r>
              <a:rPr>
                <a:solidFill>
                  <a:srgbClr val="BB6688"/>
                </a:solidFill>
                <a:latin typeface="Courier"/>
              </a:rPr>
              <a:t>"</a:t>
            </a:r>
            <a:br/>
            <a:r>
              <a:rPr>
                <a:latin typeface="Courier"/>
              </a:rPr>
              <a:t>          </a:t>
            </a:r>
            <a:r>
              <a:rPr>
                <a:solidFill>
                  <a:srgbClr val="BB6688"/>
                </a:solidFill>
                <a:latin typeface="Courier"/>
              </a:rPr>
              <a:t>f"  std.diff </a:t>
            </a:r>
            <a:r>
              <a:rPr>
                <a:solidFill>
                  <a:srgbClr val="4070A0"/>
                </a:solidFill>
                <a:latin typeface="Courier"/>
              </a:rPr>
              <a:t>{</a:t>
            </a:r>
            <a:r>
              <a:rPr>
                <a:latin typeface="Courier"/>
              </a:rPr>
              <a:t>std_diff(t, c)</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schools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c</a:t>
            </a:r>
            <a:r>
              <a:rPr>
                <a:latin typeface="Courier"/>
              </a:rPr>
              <a:t>(baseline, age_years, size, over_age), mean),</a:t>
            </a:r>
            <a:br/>
            <a:r>
              <a:rPr>
                <a:latin typeface="Courier"/>
              </a:rPr>
              <a:t>            </a:t>
            </a:r>
            <a:r>
              <a:rPr>
                <a:solidFill>
                  <a:srgbClr val="7D9029"/>
                </a:solidFill>
                <a:latin typeface="Courier"/>
              </a:rPr>
              <a:t>.by =</a:t>
            </a:r>
            <a:r>
              <a:rPr>
                <a:latin typeface="Courier"/>
              </a:rPr>
              <a:t> feeding_programme)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Characteristic</a:t>
                      </a:r>
                    </a:p>
                  </a:txBody>
                  <a:tcPr/>
                </a:tc>
                <a:tc>
                  <a:txBody>
                    <a:bodyPr/>
                    <a:lstStyle/>
                    <a:p>
                      <a:pPr lvl="0" indent="0" marL="0">
                        <a:buNone/>
                      </a:pPr>
                      <a:r>
                        <a:rPr/>
                        <a:t>Feeding (15)</a:t>
                      </a:r>
                    </a:p>
                  </a:txBody>
                  <a:tcPr/>
                </a:tc>
                <a:tc>
                  <a:txBody>
                    <a:bodyPr/>
                    <a:lstStyle/>
                    <a:p>
                      <a:pPr lvl="0" indent="0" marL="0">
                        <a:buNone/>
                      </a:pPr>
                      <a:r>
                        <a:rPr/>
                        <a:t>No programme (9)</a:t>
                      </a:r>
                    </a:p>
                  </a:txBody>
                  <a:tcPr/>
                </a:tc>
                <a:tc>
                  <a:txBody>
                    <a:bodyPr/>
                    <a:lstStyle/>
                    <a:p>
                      <a:pPr lvl="0" indent="0" marL="0">
                        <a:buNone/>
                      </a:pPr>
                      <a:r>
                        <a:rPr/>
                        <a:t>Standardised difference</a:t>
                      </a:r>
                    </a:p>
                  </a:txBody>
                  <a:tcPr/>
                </a:tc>
              </a:tr>
              <a:tr h="0">
                <a:tc>
                  <a:txBody>
                    <a:bodyPr/>
                    <a:lstStyle/>
                    <a:p>
                      <a:pPr lvl="0" indent="0" marL="0">
                        <a:buNone/>
                      </a:pPr>
                      <a:r>
                        <a:rPr b="1"/>
                        <a:t>Baseline literacy</a:t>
                      </a:r>
                    </a:p>
                  </a:txBody>
                </a:tc>
                <a:tc>
                  <a:txBody>
                    <a:bodyPr/>
                    <a:lstStyle/>
                    <a:p>
                      <a:pPr lvl="0" indent="0" marL="0">
                        <a:buNone/>
                      </a:pPr>
                      <a:r>
                        <a:rPr/>
                        <a:t>54.10%</a:t>
                      </a:r>
                    </a:p>
                  </a:txBody>
                </a:tc>
                <a:tc>
                  <a:txBody>
                    <a:bodyPr/>
                    <a:lstStyle/>
                    <a:p>
                      <a:pPr lvl="0" indent="0" marL="0">
                        <a:buNone/>
                      </a:pPr>
                      <a:r>
                        <a:rPr/>
                        <a:t>51.05%</a:t>
                      </a:r>
                    </a:p>
                  </a:txBody>
                </a:tc>
                <a:tc>
                  <a:txBody>
                    <a:bodyPr/>
                    <a:lstStyle/>
                    <a:p>
                      <a:pPr lvl="0" indent="0" marL="0">
                        <a:buNone/>
                      </a:pPr>
                      <a:r>
                        <a:rPr b="1"/>
                        <a:t>+0.85</a:t>
                      </a:r>
                    </a:p>
                  </a:txBody>
                </a:tc>
              </a:tr>
              <a:tr h="0">
                <a:tc>
                  <a:txBody>
                    <a:bodyPr/>
                    <a:lstStyle/>
                    <a:p>
                      <a:pPr lvl="0" indent="0" marL="0">
                        <a:buNone/>
                      </a:pPr>
                      <a:r>
                        <a:rPr b="1"/>
                        <a:t>Mean age</a:t>
                      </a:r>
                    </a:p>
                  </a:txBody>
                </a:tc>
                <a:tc>
                  <a:txBody>
                    <a:bodyPr/>
                    <a:lstStyle/>
                    <a:p>
                      <a:pPr lvl="0" indent="0" marL="0">
                        <a:buNone/>
                      </a:pPr>
                      <a:r>
                        <a:rPr/>
                        <a:t>9.65</a:t>
                      </a:r>
                    </a:p>
                  </a:txBody>
                </a:tc>
                <a:tc>
                  <a:txBody>
                    <a:bodyPr/>
                    <a:lstStyle/>
                    <a:p>
                      <a:pPr lvl="0" indent="0" marL="0">
                        <a:buNone/>
                      </a:pPr>
                      <a:r>
                        <a:rPr/>
                        <a:t>9.42</a:t>
                      </a:r>
                    </a:p>
                  </a:txBody>
                </a:tc>
                <a:tc>
                  <a:txBody>
                    <a:bodyPr/>
                    <a:lstStyle/>
                    <a:p>
                      <a:pPr lvl="0" indent="0" marL="0">
                        <a:buNone/>
                      </a:pPr>
                      <a:r>
                        <a:rPr b="1"/>
                        <a:t>+0.79</a:t>
                      </a:r>
                    </a:p>
                  </a:txBody>
                </a:tc>
              </a:tr>
              <a:tr h="0">
                <a:tc>
                  <a:txBody>
                    <a:bodyPr/>
                    <a:lstStyle/>
                    <a:p>
                      <a:pPr lvl="0" indent="0" marL="0">
                        <a:buNone/>
                      </a:pPr>
                      <a:r>
                        <a:rPr b="1"/>
                        <a:t>School size</a:t>
                      </a:r>
                    </a:p>
                  </a:txBody>
                </a:tc>
                <a:tc>
                  <a:txBody>
                    <a:bodyPr/>
                    <a:lstStyle/>
                    <a:p>
                      <a:pPr lvl="0" indent="0" marL="0">
                        <a:buNone/>
                      </a:pPr>
                      <a:r>
                        <a:rPr/>
                        <a:t>50.3</a:t>
                      </a:r>
                    </a:p>
                  </a:txBody>
                </a:tc>
                <a:tc>
                  <a:txBody>
                    <a:bodyPr/>
                    <a:lstStyle/>
                    <a:p>
                      <a:pPr lvl="0" indent="0" marL="0">
                        <a:buNone/>
                      </a:pPr>
                      <a:r>
                        <a:rPr/>
                        <a:t>44.8</a:t>
                      </a:r>
                    </a:p>
                  </a:txBody>
                </a:tc>
                <a:tc>
                  <a:txBody>
                    <a:bodyPr/>
                    <a:lstStyle/>
                    <a:p>
                      <a:pPr lvl="0" indent="0" marL="0">
                        <a:buNone/>
                      </a:pPr>
                      <a:r>
                        <a:rPr b="1"/>
                        <a:t>+0.68</a:t>
                      </a:r>
                    </a:p>
                  </a:txBody>
                </a:tc>
              </a:tr>
              <a:tr h="0">
                <a:tc>
                  <a:txBody>
                    <a:bodyPr/>
                    <a:lstStyle/>
                    <a:p>
                      <a:pPr lvl="0" indent="0" marL="0">
                        <a:buNone/>
                      </a:pPr>
                      <a:r>
                        <a:rPr/>
                        <a:t>Disability reported</a:t>
                      </a:r>
                    </a:p>
                  </a:txBody>
                </a:tc>
                <a:tc>
                  <a:txBody>
                    <a:bodyPr/>
                    <a:lstStyle/>
                    <a:p>
                      <a:pPr lvl="0" indent="0" marL="0">
                        <a:buNone/>
                      </a:pPr>
                      <a:r>
                        <a:rPr/>
                        <a:t>7.6%</a:t>
                      </a:r>
                    </a:p>
                  </a:txBody>
                </a:tc>
                <a:tc>
                  <a:txBody>
                    <a:bodyPr/>
                    <a:lstStyle/>
                    <a:p>
                      <a:pPr lvl="0" indent="0" marL="0">
                        <a:buNone/>
                      </a:pPr>
                      <a:r>
                        <a:rPr/>
                        <a:t>9.7%</a:t>
                      </a:r>
                    </a:p>
                  </a:txBody>
                </a:tc>
                <a:tc>
                  <a:txBody>
                    <a:bodyPr/>
                    <a:lstStyle/>
                    <a:p>
                      <a:pPr lvl="0" indent="0" marL="0">
                        <a:buNone/>
                      </a:pPr>
                      <a:r>
                        <a:rPr/>
                        <a:t>−0.52</a:t>
                      </a:r>
                    </a:p>
                  </a:txBody>
                </a:tc>
              </a:tr>
              <a:tr h="0">
                <a:tc>
                  <a:txBody>
                    <a:bodyPr/>
                    <a:lstStyle/>
                    <a:p>
                      <a:pPr lvl="0" indent="0" marL="0">
                        <a:buNone/>
                      </a:pPr>
                      <a:r>
                        <a:rPr/>
                        <a:t>Displaced or returnee</a:t>
                      </a:r>
                    </a:p>
                  </a:txBody>
                </a:tc>
                <a:tc>
                  <a:txBody>
                    <a:bodyPr/>
                    <a:lstStyle/>
                    <a:p>
                      <a:pPr lvl="0" indent="0" marL="0">
                        <a:buNone/>
                      </a:pPr>
                      <a:r>
                        <a:rPr/>
                        <a:t>23.7%</a:t>
                      </a:r>
                    </a:p>
                  </a:txBody>
                </a:tc>
                <a:tc>
                  <a:txBody>
                    <a:bodyPr/>
                    <a:lstStyle/>
                    <a:p>
                      <a:pPr lvl="0" indent="0" marL="0">
                        <a:buNone/>
                      </a:pPr>
                      <a:r>
                        <a:rPr/>
                        <a:t>26.9%</a:t>
                      </a:r>
                    </a:p>
                  </a:txBody>
                </a:tc>
                <a:tc>
                  <a:txBody>
                    <a:bodyPr/>
                    <a:lstStyle/>
                    <a:p>
                      <a:pPr lvl="0" indent="0" marL="0">
                        <a:buNone/>
                      </a:pPr>
                      <a:r>
                        <a:rPr/>
                        <a:t>−0.51</a:t>
                      </a:r>
                    </a:p>
                  </a:txBody>
                </a:tc>
              </a:tr>
              <a:tr h="0">
                <a:tc>
                  <a:txBody>
                    <a:bodyPr/>
                    <a:lstStyle/>
                    <a:p>
                      <a:pPr lvl="0" indent="0" marL="0">
                        <a:buNone/>
                      </a:pPr>
                      <a:r>
                        <a:rPr/>
                        <a:t>Over-age</a:t>
                      </a:r>
                    </a:p>
                  </a:txBody>
                </a:tc>
                <a:tc>
                  <a:txBody>
                    <a:bodyPr/>
                    <a:lstStyle/>
                    <a:p>
                      <a:pPr lvl="0" indent="0" marL="0">
                        <a:buNone/>
                      </a:pPr>
                      <a:r>
                        <a:rPr/>
                        <a:t>39.2%</a:t>
                      </a:r>
                    </a:p>
                  </a:txBody>
                </a:tc>
                <a:tc>
                  <a:txBody>
                    <a:bodyPr/>
                    <a:lstStyle/>
                    <a:p>
                      <a:pPr lvl="0" indent="0" marL="0">
                        <a:buNone/>
                      </a:pPr>
                      <a:r>
                        <a:rPr/>
                        <a:t>36.8%</a:t>
                      </a:r>
                    </a:p>
                  </a:txBody>
                </a:tc>
                <a:tc>
                  <a:txBody>
                    <a:bodyPr/>
                    <a:lstStyle/>
                    <a:p>
                      <a:pPr lvl="0" indent="0" marL="0">
                        <a:buNone/>
                      </a:pPr>
                      <a:r>
                        <a:rPr/>
                        <a:t>+0.43</a:t>
                      </a:r>
                    </a:p>
                  </a:txBody>
                </a:tc>
              </a:tr>
            </a:tbl>
          </a:graphicData>
        </a:graphic>
      </p:graphicFrame>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a:t>
            </a:r>
          </a:p>
        </p:txBody>
      </p:sp>
      <p:sp>
        <p:nvSpPr>
          <p:cNvPr id="3" name="Content Placeholder 2"/>
          <p:cNvSpPr>
            <a:spLocks noGrp="1"/>
          </p:cNvSpPr>
          <p:nvPr>
            <p:ph idx="1"/>
          </p:nvPr>
        </p:nvSpPr>
        <p:spPr/>
        <p:txBody>
          <a:bodyPr/>
          <a:lstStyle/>
          <a:p>
            <a:pPr lvl="0"/>
            <a:r>
              <a:rPr/>
              <a:t>The conventional threshold is 0.10, and every one of the six is above it — four of them by a factor of five or more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(pd.crosstab(schools[</a:t>
            </a:r>
            <a:r>
              <a:rPr>
                <a:solidFill>
                  <a:srgbClr val="4070A0"/>
                </a:solidFill>
                <a:latin typeface="Courier"/>
              </a:rPr>
              <a:t>"district"</a:t>
            </a:r>
            <a:r>
              <a:rPr>
                <a:latin typeface="Courier"/>
              </a:rPr>
              <a:t>], schools[</a:t>
            </a:r>
            <a:r>
              <a:rPr>
                <a:solidFill>
                  <a:srgbClr val="4070A0"/>
                </a:solidFill>
                <a:latin typeface="Courier"/>
              </a:rPr>
              <a:t>"feeding_programme"</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table</a:t>
            </a:r>
            <a:r>
              <a:rPr>
                <a:latin typeface="Courier"/>
              </a:rPr>
              <a:t>(schools</a:t>
            </a:r>
            <a:r>
              <a:rPr>
                <a:solidFill>
                  <a:srgbClr val="4070A0"/>
                </a:solidFill>
                <a:latin typeface="Courier"/>
              </a:rPr>
              <a:t>$</a:t>
            </a:r>
            <a:r>
              <a:rPr>
                <a:latin typeface="Courier"/>
              </a:rPr>
              <a:t>district, schools</a:t>
            </a:r>
            <a:r>
              <a:rPr>
                <a:solidFill>
                  <a:srgbClr val="4070A0"/>
                </a:solidFill>
                <a:latin typeface="Courier"/>
              </a:rPr>
              <a:t>$</a:t>
            </a:r>
            <a:r>
              <a:rPr>
                <a:latin typeface="Courier"/>
              </a:rPr>
              <a:t>feeding_programme)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No programme</a:t>
                      </a:r>
                    </a:p>
                  </a:txBody>
                  <a:tcPr/>
                </a:tc>
                <a:tc>
                  <a:txBody>
                    <a:bodyPr/>
                    <a:lstStyle/>
                    <a:p>
                      <a:pPr lvl="0" indent="0" marL="0">
                        <a:buNone/>
                      </a:pPr>
                      <a:r>
                        <a:rPr/>
                        <a:t>Feeding</a:t>
                      </a:r>
                    </a:p>
                  </a:txBody>
                  <a:tcPr/>
                </a:tc>
              </a:tr>
              <a:tr h="0">
                <a:tc>
                  <a:txBody>
                    <a:bodyPr/>
                    <a:lstStyle/>
                    <a:p>
                      <a:pPr lvl="0" indent="0" marL="0">
                        <a:buNone/>
                      </a:pPr>
                      <a:r>
                        <a:rPr/>
                        <a:t>Artibonite</a:t>
                      </a:r>
                    </a:p>
                  </a:txBody>
                </a:tc>
                <a:tc>
                  <a:txBody>
                    <a:bodyPr/>
                    <a:lstStyle/>
                    <a:p>
                      <a:pPr lvl="0" indent="0" marL="0">
                        <a:buNone/>
                      </a:pPr>
                      <a:r>
                        <a:rPr/>
                        <a:t>3</a:t>
                      </a:r>
                    </a:p>
                  </a:txBody>
                </a:tc>
                <a:tc>
                  <a:txBody>
                    <a:bodyPr/>
                    <a:lstStyle/>
                    <a:p>
                      <a:pPr lvl="0" indent="0" marL="0">
                        <a:buNone/>
                      </a:pPr>
                      <a:r>
                        <a:rPr/>
                        <a:t>3</a:t>
                      </a:r>
                    </a:p>
                  </a:txBody>
                </a:tc>
              </a:tr>
              <a:tr h="0">
                <a:tc>
                  <a:txBody>
                    <a:bodyPr/>
                    <a:lstStyle/>
                    <a:p>
                      <a:pPr lvl="0" indent="0" marL="0">
                        <a:buNone/>
                      </a:pPr>
                      <a:r>
                        <a:rPr b="1"/>
                        <a:t>Centre</a:t>
                      </a:r>
                    </a:p>
                  </a:txBody>
                </a:tc>
                <a:tc>
                  <a:txBody>
                    <a:bodyPr/>
                    <a:lstStyle/>
                    <a:p>
                      <a:pPr lvl="0" indent="0" marL="0">
                        <a:buNone/>
                      </a:pPr>
                      <a:r>
                        <a:rPr b="1"/>
                        <a:t>1</a:t>
                      </a:r>
                    </a:p>
                  </a:txBody>
                </a:tc>
                <a:tc>
                  <a:txBody>
                    <a:bodyPr/>
                    <a:lstStyle/>
                    <a:p>
                      <a:pPr lvl="0" indent="0" marL="0">
                        <a:buNone/>
                      </a:pPr>
                      <a:r>
                        <a:rPr b="1"/>
                        <a:t>5</a:t>
                      </a:r>
                    </a:p>
                  </a:txBody>
                </a:tc>
              </a:tr>
              <a:tr h="0">
                <a:tc>
                  <a:txBody>
                    <a:bodyPr/>
                    <a:lstStyle/>
                    <a:p>
                      <a:pPr lvl="0" indent="0" marL="0">
                        <a:buNone/>
                      </a:pPr>
                      <a:r>
                        <a:rPr b="1"/>
                        <a:t>Nord-Ouest</a:t>
                      </a:r>
                    </a:p>
                  </a:txBody>
                </a:tc>
                <a:tc>
                  <a:txBody>
                    <a:bodyPr/>
                    <a:lstStyle/>
                    <a:p>
                      <a:pPr lvl="0" indent="0" marL="0">
                        <a:buNone/>
                      </a:pPr>
                      <a:r>
                        <a:rPr b="1"/>
                        <a:t>1</a:t>
                      </a:r>
                    </a:p>
                  </a:txBody>
                </a:tc>
                <a:tc>
                  <a:txBody>
                    <a:bodyPr/>
                    <a:lstStyle/>
                    <a:p>
                      <a:pPr lvl="0" indent="0" marL="0">
                        <a:buNone/>
                      </a:pPr>
                      <a:r>
                        <a:rPr b="1"/>
                        <a:t>5</a:t>
                      </a:r>
                    </a:p>
                  </a:txBody>
                </a:tc>
              </a:tr>
              <a:tr h="0">
                <a:tc>
                  <a:txBody>
                    <a:bodyPr/>
                    <a:lstStyle/>
                    <a:p>
                      <a:pPr lvl="0" indent="0" marL="0">
                        <a:buNone/>
                      </a:pPr>
                      <a:r>
                        <a:rPr/>
                        <a:t>Sud</a:t>
                      </a:r>
                    </a:p>
                  </a:txBody>
                </a:tc>
                <a:tc>
                  <a:txBody>
                    <a:bodyPr/>
                    <a:lstStyle/>
                    <a:p>
                      <a:pPr lvl="0" indent="0" marL="0">
                        <a:buNone/>
                      </a:pPr>
                      <a:r>
                        <a:rPr/>
                        <a:t>4</a:t>
                      </a:r>
                    </a:p>
                  </a:txBody>
                </a:tc>
                <a:tc>
                  <a:txBody>
                    <a:bodyPr/>
                    <a:lstStyle/>
                    <a:p>
                      <a:pPr lvl="0" indent="0" marL="0">
                        <a:buNone/>
                      </a:pPr>
                      <a:r>
                        <a:rPr/>
                        <a:t>2</a:t>
                      </a:r>
                    </a:p>
                  </a:txBody>
                </a:tc>
              </a:tr>
            </a:tbl>
          </a:graphicData>
        </a:graphic>
      </p:graphicFrame>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Build the balance table before anything else</a:t>
            </a:r>
          </a:p>
        </p:txBody>
      </p:sp>
      <p:sp>
        <p:nvSpPr>
          <p:cNvPr id="3" name="Content Placeholder 2"/>
          <p:cNvSpPr>
            <a:spLocks noGrp="1"/>
          </p:cNvSpPr>
          <p:nvPr>
            <p:ph idx="1"/>
          </p:nvPr>
        </p:nvSpPr>
        <p:spPr/>
        <p:txBody>
          <a:bodyPr/>
          <a:lstStyle/>
          <a:p>
            <a:pPr lvl="0"/>
            <a:r>
              <a:rPr/>
              <a:t>Two districts are five-to-one in favour of the programme and one is two-to-four against — Whatever else differs between…</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standardised difference is, and why not a p-value — In Python</a:t>
            </a:r>
          </a:p>
        </p:txBody>
      </p:sp>
      <p:sp>
        <p:nvSpPr>
          <p:cNvPr id="3" name="Content Placeholder 2"/>
          <p:cNvSpPr>
            <a:spLocks noGrp="1"/>
          </p:cNvSpPr>
          <p:nvPr>
            <p:ph idx="1"/>
          </p:nvPr>
        </p:nvSpPr>
        <p:spPr/>
        <p:txBody>
          <a:bodyPr/>
          <a:lstStyle/>
          <a:p>
            <a:pPr lvl="0" indent="0">
              <a:buNone/>
            </a:pPr>
            <a:r>
              <a:rPr>
                <a:latin typeface="Courier"/>
              </a:rPr>
              <a:t>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a:t>
            </a:r>
            <a:br/>
            <a:r>
              <a:rPr>
                <a:latin typeface="Courier"/>
              </a:rPr>
              <a:t>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a:t>
            </a:r>
            <a:r>
              <a:rPr>
                <a:solidFill>
                  <a:srgbClr val="4070A0"/>
                </a:solidFill>
                <a:latin typeface="Courier"/>
              </a:rPr>
              <a:t>"baseline"</a:t>
            </a:r>
            <a:r>
              <a:rPr>
                <a:latin typeface="Courier"/>
              </a:rPr>
              <a:t>]</a:t>
            </a:r>
            <a:br/>
            <a:r>
              <a:rPr b="1">
                <a:solidFill>
                  <a:srgbClr val="008000"/>
                </a:solidFill>
                <a:latin typeface="Courier"/>
              </a:rPr>
              <a:t>from</a:t>
            </a:r>
            <a:r>
              <a:rPr>
                <a:latin typeface="Courier"/>
              </a:rPr>
              <a:t> scipy </a:t>
            </a:r>
            <a:r>
              <a:rPr b="1">
                <a:solidFill>
                  <a:srgbClr val="008000"/>
                </a:solidFill>
                <a:latin typeface="Courier"/>
              </a:rPr>
              <a:t>import</a:t>
            </a:r>
            <a:r>
              <a:rPr>
                <a:latin typeface="Courier"/>
              </a:rPr>
              <a:t> stats</a:t>
            </a:r>
            <a:br/>
            <a:r>
              <a:rPr>
                <a:solidFill>
                  <a:srgbClr val="008000"/>
                </a:solidFill>
                <a:latin typeface="Courier"/>
              </a:rPr>
              <a:t>print</a:t>
            </a:r>
            <a:r>
              <a:rPr>
                <a:latin typeface="Courier"/>
              </a:rPr>
              <a:t>(</a:t>
            </a:r>
            <a:r>
              <a:rPr>
                <a:solidFill>
                  <a:srgbClr val="BB6688"/>
                </a:solidFill>
                <a:latin typeface="Courier"/>
              </a:rPr>
              <a:t>f"std.diff </a:t>
            </a:r>
            <a:r>
              <a:rPr>
                <a:solidFill>
                  <a:srgbClr val="4070A0"/>
                </a:solidFill>
                <a:latin typeface="Courier"/>
              </a:rPr>
              <a:t>{</a:t>
            </a:r>
            <a:r>
              <a:rPr>
                <a:latin typeface="Courier"/>
              </a:rPr>
              <a:t>std_diff(t, c)</a:t>
            </a:r>
            <a:r>
              <a:rPr>
                <a:solidFill>
                  <a:srgbClr val="4070A0"/>
                </a:solidFill>
                <a:latin typeface="Courier"/>
              </a:rPr>
              <a:t>:+.3f}</a:t>
            </a:r>
            <a:r>
              <a:rPr>
                <a:solidFill>
                  <a:srgbClr val="BB6688"/>
                </a:solidFill>
                <a:latin typeface="Courier"/>
              </a:rPr>
              <a:t>   p = </a:t>
            </a:r>
            <a:r>
              <a:rPr>
                <a:solidFill>
                  <a:srgbClr val="4070A0"/>
                </a:solidFill>
                <a:latin typeface="Courier"/>
              </a:rPr>
              <a:t>{</a:t>
            </a:r>
            <a:r>
              <a:rPr>
                <a:latin typeface="Courier"/>
              </a:rPr>
              <a:t>stats</a:t>
            </a:r>
            <a:r>
              <a:rPr>
                <a:solidFill>
                  <a:srgbClr val="4070A0"/>
                </a:solidFill>
                <a:latin typeface="Courier"/>
              </a:rPr>
              <a:t>.</a:t>
            </a:r>
            <a:r>
              <a:rPr>
                <a:latin typeface="Courier"/>
              </a:rPr>
              <a:t>ttest_ind(t, c)</a:t>
            </a:r>
            <a:r>
              <a:rPr>
                <a:solidFill>
                  <a:srgbClr val="4070A0"/>
                </a:solidFill>
                <a:latin typeface="Courier"/>
              </a:rPr>
              <a:t>.</a:t>
            </a:r>
            <a:r>
              <a:rPr>
                <a:latin typeface="Courier"/>
              </a:rPr>
              <a:t>pvalue</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standardised difference is, and why not a p-value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Both, and only one of them is the right tool.</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standardised difference is, and why not a p-value</a:t>
            </a:r>
          </a:p>
        </p:txBody>
      </p:sp>
      <p:sp>
        <p:nvSpPr>
          <p:cNvPr id="3" name="Content Placeholder 2"/>
          <p:cNvSpPr>
            <a:spLocks noGrp="1"/>
          </p:cNvSpPr>
          <p:nvPr>
            <p:ph idx="1"/>
          </p:nvPr>
        </p:nvSpPr>
        <p:spPr/>
        <p:txBody>
          <a:bodyPr/>
          <a:lstStyle/>
          <a:p>
            <a:pPr lvl="0"/>
            <a:r>
              <a:rPr/>
              <a:t>Standardised difference +0.85, p = 0.064 — A reviewer reading only the p-value would conclude the schools are balanced…</a:t>
            </a:r>
          </a:p>
          <a:p>
            <a:pPr lvl="0"/>
            <a:r>
              <a:rPr/>
              <a:t>A balance test’s p-value confounds imbalance with sample size — which is the opposite of what a balance check needs</a:t>
            </a:r>
          </a:p>
          <a:p>
            <a:pPr lvl="0"/>
            <a:r>
              <a:rPr/>
              <a:t>Report the standardised difference, which does not depend on n — Anything above 0.10 is imbalance you have to handle;…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randomisation would have bought</a:t>
            </a:r>
          </a:p>
        </p:txBody>
      </p:sp>
      <p:sp>
        <p:nvSpPr>
          <p:cNvPr id="3" name="Content Placeholder 2"/>
          <p:cNvSpPr>
            <a:spLocks noGrp="1"/>
          </p:cNvSpPr>
          <p:nvPr>
            <p:ph idx="1"/>
          </p:nvPr>
        </p:nvSpPr>
        <p:spPr/>
        <p:txBody>
          <a:bodyPr/>
          <a:lstStyle/>
          <a:p>
            <a:pPr lvl="0"/>
            <a:r>
              <a:rPr/>
              <a:t>That last clause is the whole value — Adjustment can fix imbalance in baseline literacy because it is in the file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randomisation would have bought — In Python</a:t>
            </a:r>
          </a:p>
        </p:txBody>
      </p:sp>
      <p:sp>
        <p:nvSpPr>
          <p:cNvPr id="3" name="Content Placeholder 2"/>
          <p:cNvSpPr>
            <a:spLocks noGrp="1"/>
          </p:cNvSpPr>
          <p:nvPr>
            <p:ph idx="1"/>
          </p:nvPr>
        </p:nvSpPr>
        <p:spPr/>
        <p:txBody>
          <a:bodyPr/>
          <a:lstStyle/>
          <a:p>
            <a:pPr lvl="0" indent="0">
              <a:buNone/>
            </a:pPr>
            <a:r>
              <a:rPr>
                <a:latin typeface="Courier"/>
              </a:rPr>
              <a:t>rng </a:t>
            </a:r>
            <a:r>
              <a:rPr>
                <a:solidFill>
                  <a:srgbClr val="666666"/>
                </a:solidFill>
                <a:latin typeface="Courier"/>
              </a:rPr>
              <a:t>=</a:t>
            </a:r>
            <a:r>
              <a:rPr>
                <a:latin typeface="Courier"/>
              </a:rPr>
              <a:t> np.random.default_rng(</a:t>
            </a:r>
            <a:r>
              <a:rPr>
                <a:solidFill>
                  <a:srgbClr val="40A070"/>
                </a:solidFill>
                <a:latin typeface="Courier"/>
              </a:rPr>
              <a:t>20260729</a:t>
            </a:r>
            <a:r>
              <a:rPr>
                <a:latin typeface="Courier"/>
              </a:rPr>
              <a:t>)</a:t>
            </a:r>
            <a:br/>
            <a:r>
              <a:rPr>
                <a:latin typeface="Courier"/>
              </a:rPr>
              <a:t>draws </a:t>
            </a:r>
            <a:r>
              <a:rPr>
                <a:solidFill>
                  <a:srgbClr val="666666"/>
                </a:solidFill>
                <a:latin typeface="Courier"/>
              </a:rPr>
              <a:t>=</a:t>
            </a:r>
            <a:r>
              <a:rPr>
                <a:latin typeface="Courier"/>
              </a:rPr>
              <a:t> []</a:t>
            </a:r>
            <a:br/>
            <a:r>
              <a:rPr b="1">
                <a:solidFill>
                  <a:srgbClr val="007020"/>
                </a:solidFill>
                <a:latin typeface="Courier"/>
              </a:rPr>
              <a:t>for</a:t>
            </a:r>
            <a:r>
              <a:rPr>
                <a:latin typeface="Courier"/>
              </a:rPr>
              <a:t> _ </a:t>
            </a:r>
            <a:r>
              <a:rPr b="1">
                <a:solidFill>
                  <a:srgbClr val="007020"/>
                </a:solidFill>
                <a:latin typeface="Courier"/>
              </a:rPr>
              <a:t>in</a:t>
            </a:r>
            <a:r>
              <a:rPr>
                <a:latin typeface="Courier"/>
              </a:rPr>
              <a:t> </a:t>
            </a:r>
            <a:r>
              <a:rPr>
                <a:solidFill>
                  <a:srgbClr val="008000"/>
                </a:solidFill>
                <a:latin typeface="Courier"/>
              </a:rPr>
              <a:t>range</a:t>
            </a:r>
            <a:r>
              <a:rPr>
                <a:latin typeface="Courier"/>
              </a:rPr>
              <a:t>(</a:t>
            </a:r>
            <a:r>
              <a:rPr>
                <a:solidFill>
                  <a:srgbClr val="40A070"/>
                </a:solidFill>
                <a:latin typeface="Courier"/>
              </a:rPr>
              <a:t>2000</a:t>
            </a:r>
            <a:r>
              <a:rPr>
                <a:latin typeface="Courier"/>
              </a:rPr>
              <a:t>):</a:t>
            </a:r>
            <a:br/>
            <a:r>
              <a:rPr>
                <a:latin typeface="Courier"/>
              </a:rPr>
              <a:t>    assigned </a:t>
            </a:r>
            <a:r>
              <a:rPr>
                <a:solidFill>
                  <a:srgbClr val="666666"/>
                </a:solidFill>
                <a:latin typeface="Courier"/>
              </a:rPr>
              <a:t>=</a:t>
            </a:r>
            <a:r>
              <a:rPr>
                <a:latin typeface="Courier"/>
              </a:rPr>
              <a:t> rng.permutation(schools[</a:t>
            </a:r>
            <a:r>
              <a:rPr>
                <a:solidFill>
                  <a:srgbClr val="4070A0"/>
                </a:solidFill>
                <a:latin typeface="Courier"/>
              </a:rPr>
              <a:t>"feeding_programme"</a:t>
            </a:r>
            <a:r>
              <a:rPr>
                <a:latin typeface="Courier"/>
              </a:rPr>
              <a:t>].values)</a:t>
            </a:r>
            <a:br/>
            <a:r>
              <a:rPr>
                <a:latin typeface="Courier"/>
              </a:rPr>
              <a:t>    t </a:t>
            </a:r>
            <a:r>
              <a:rPr>
                <a:solidFill>
                  <a:srgbClr val="666666"/>
                </a:solidFill>
                <a:latin typeface="Courier"/>
              </a:rPr>
              <a:t>=</a:t>
            </a:r>
            <a:r>
              <a:rPr>
                <a:latin typeface="Courier"/>
              </a:rPr>
              <a:t> schools[</a:t>
            </a:r>
            <a:r>
              <a:rPr>
                <a:solidFill>
                  <a:srgbClr val="4070A0"/>
                </a:solidFill>
                <a:latin typeface="Courier"/>
              </a:rPr>
              <a:t>"baseline"</a:t>
            </a:r>
            <a:r>
              <a:rPr>
                <a:latin typeface="Courier"/>
              </a:rPr>
              <a:t>][assigned]</a:t>
            </a:r>
            <a:br/>
            <a:r>
              <a:rPr>
                <a:latin typeface="Courier"/>
              </a:rPr>
              <a:t>    c </a:t>
            </a:r>
            <a:r>
              <a:rPr>
                <a:solidFill>
                  <a:srgbClr val="666666"/>
                </a:solidFill>
                <a:latin typeface="Courier"/>
              </a:rPr>
              <a:t>=</a:t>
            </a:r>
            <a:r>
              <a:rPr>
                <a:latin typeface="Courier"/>
              </a:rPr>
              <a:t> schools[</a:t>
            </a:r>
            <a:r>
              <a:rPr>
                <a:solidFill>
                  <a:srgbClr val="4070A0"/>
                </a:solidFill>
                <a:latin typeface="Courier"/>
              </a:rPr>
              <a:t>"baseline"</a:t>
            </a:r>
            <a:r>
              <a:rPr>
                <a:latin typeface="Courier"/>
              </a:rPr>
              <a:t>][</a:t>
            </a:r>
            <a:r>
              <a:rPr>
                <a:solidFill>
                  <a:srgbClr val="666666"/>
                </a:solidFill>
                <a:latin typeface="Courier"/>
              </a:rPr>
              <a:t>~</a:t>
            </a:r>
            <a:r>
              <a:rPr>
                <a:latin typeface="Courier"/>
              </a:rPr>
              <a:t>assigned]</a:t>
            </a:r>
            <a:br/>
            <a:r>
              <a:rPr>
                <a:latin typeface="Courier"/>
              </a:rPr>
              <a:t>    draws.append(std_diff(t, c))</a:t>
            </a:r>
            <a:br/>
            <a:r>
              <a:rPr>
                <a:solidFill>
                  <a:srgbClr val="008000"/>
                </a:solidFill>
                <a:latin typeface="Courier"/>
              </a:rPr>
              <a:t>print</a:t>
            </a:r>
            <a:r>
              <a:rPr>
                <a:latin typeface="Courier"/>
              </a:rPr>
              <a:t>(</a:t>
            </a:r>
            <a:r>
              <a:rPr>
                <a:solidFill>
                  <a:srgbClr val="BB6688"/>
                </a:solidFill>
                <a:latin typeface="Courier"/>
              </a:rPr>
              <a:t>f"under random assignment, |std.diff| &gt; 0.85 in "</a:t>
            </a:r>
            <a:br/>
            <a:r>
              <a:rPr>
                <a:latin typeface="Courier"/>
              </a:rPr>
              <a:t>      </a:t>
            </a:r>
            <a:r>
              <a:rPr>
                <a:solidFill>
                  <a:srgbClr val="BB6688"/>
                </a:solidFill>
                <a:latin typeface="Courier"/>
              </a:rPr>
              <a:t>f"</a:t>
            </a:r>
            <a:r>
              <a:rPr>
                <a:solidFill>
                  <a:srgbClr val="4070A0"/>
                </a:solidFill>
                <a:latin typeface="Courier"/>
              </a:rPr>
              <a:t>{</a:t>
            </a:r>
            <a:r>
              <a:rPr>
                <a:latin typeface="Courier"/>
              </a:rPr>
              <a:t>np</a:t>
            </a:r>
            <a:r>
              <a:rPr>
                <a:solidFill>
                  <a:srgbClr val="4070A0"/>
                </a:solidFill>
                <a:latin typeface="Courier"/>
              </a:rPr>
              <a:t>.</a:t>
            </a:r>
            <a:r>
              <a:rPr>
                <a:latin typeface="Courier"/>
              </a:rPr>
              <a:t>mean(np.</a:t>
            </a:r>
            <a:r>
              <a:rPr>
                <a:solidFill>
                  <a:srgbClr val="008000"/>
                </a:solidFill>
                <a:latin typeface="Courier"/>
              </a:rPr>
              <a:t>abs</a:t>
            </a:r>
            <a:r>
              <a:rPr>
                <a:latin typeface="Courier"/>
              </a:rPr>
              <a:t>(draws) </a:t>
            </a:r>
            <a:r>
              <a:rPr>
                <a:solidFill>
                  <a:srgbClr val="666666"/>
                </a:solidFill>
                <a:latin typeface="Courier"/>
              </a:rPr>
              <a:t>&gt;</a:t>
            </a:r>
            <a:r>
              <a:rPr>
                <a:latin typeface="Courier"/>
              </a:rPr>
              <a:t> </a:t>
            </a:r>
            <a:r>
              <a:rPr>
                <a:solidFill>
                  <a:srgbClr val="40A070"/>
                </a:solidFill>
                <a:latin typeface="Courier"/>
              </a:rPr>
              <a:t>0.85</a:t>
            </a:r>
            <a:r>
              <a:rPr>
                <a:latin typeface="Courier"/>
              </a:rPr>
              <a:t>)</a:t>
            </a:r>
            <a:r>
              <a:rPr>
                <a:solidFill>
                  <a:srgbClr val="4070A0"/>
                </a:solidFill>
                <a:latin typeface="Courier"/>
              </a:rPr>
              <a:t>:.1%}</a:t>
            </a:r>
            <a:r>
              <a:rPr>
                <a:solidFill>
                  <a:srgbClr val="BB6688"/>
                </a:solidFill>
                <a:latin typeface="Courier"/>
              </a:rPr>
              <a:t> of draws"</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randomisation would have bought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Permute the assignment 2,000 times and see how unusual the real split is.</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randomisation would have bought</a:t>
            </a:r>
          </a:p>
        </p:txBody>
      </p:sp>
      <p:sp>
        <p:nvSpPr>
          <p:cNvPr id="3" name="Content Placeholder 2"/>
          <p:cNvSpPr>
            <a:spLocks noGrp="1"/>
          </p:cNvSpPr>
          <p:nvPr>
            <p:ph idx="1"/>
          </p:nvPr>
        </p:nvSpPr>
        <p:spPr/>
        <p:txBody>
          <a:bodyPr/>
          <a:lstStyle/>
          <a:p>
            <a:pPr lvl="0"/>
            <a:r>
              <a:rPr/>
              <a:t>Randomly reassigning the same 24 schools produces an imbalance this large in 5.3% of 2,000 draws — So the observed…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randomisation is refused, and what to say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Objection</a:t>
                      </a:r>
                    </a:p>
                  </a:txBody>
                  <a:tcPr/>
                </a:tc>
                <a:tc>
                  <a:txBody>
                    <a:bodyPr/>
                    <a:lstStyle/>
                    <a:p>
                      <a:pPr lvl="0" indent="0" marL="0">
                        <a:buNone/>
                      </a:pPr>
                      <a:r>
                        <a:rPr/>
                        <a:t>The honest response</a:t>
                      </a:r>
                    </a:p>
                  </a:txBody>
                  <a:tcPr/>
                </a:tc>
              </a:tr>
              <a:tr h="0">
                <a:tc>
                  <a:txBody>
                    <a:bodyPr/>
                    <a:lstStyle/>
                    <a:p>
                      <a:pPr lvl="0" indent="0" marL="0">
                        <a:buNone/>
                      </a:pPr>
                      <a:r>
                        <a:rPr/>
                        <a:t>“We cannot deny a service to needy schools”</a:t>
                      </a:r>
                    </a:p>
                  </a:txBody>
                </a:tc>
                <a:tc>
                  <a:txBody>
                    <a:bodyPr/>
                    <a:lstStyle/>
                    <a:p>
                      <a:pPr lvl="0" indent="0" marL="0">
                        <a:buNone/>
                      </a:pPr>
                      <a:r>
                        <a:rPr/>
                        <a:t>Randomise the </a:t>
                      </a:r>
                      <a:r>
                        <a:rPr b="1"/>
                        <a:t>order</a:t>
                      </a:r>
                      <a:r>
                        <a:rPr/>
                        <a:t> of a phased roll-out; everyone is served, the sequence is random</a:t>
                      </a:r>
                    </a:p>
                  </a:txBody>
                </a:tc>
              </a:tr>
              <a:tr h="0">
                <a:tc>
                  <a:txBody>
                    <a:bodyPr/>
                    <a:lstStyle/>
                    <a:p>
                      <a:pPr lvl="0" indent="0" marL="0">
                        <a:buNone/>
                      </a:pPr>
                      <a:r>
                        <a:rPr/>
                        <a:t>“The ministry chooses the schools”</a:t>
                      </a:r>
                    </a:p>
                  </a:txBody>
                </a:tc>
                <a:tc>
                  <a:txBody>
                    <a:bodyPr/>
                    <a:lstStyle/>
                    <a:p>
                      <a:pPr lvl="0" indent="0" marL="0">
                        <a:buNone/>
                      </a:pPr>
                      <a:r>
                        <a:rPr/>
                        <a:t>Randomise </a:t>
                      </a:r>
                      <a:r>
                        <a:rPr b="1"/>
                        <a:t>within</a:t>
                      </a:r>
                      <a:r>
                        <a:rPr/>
                        <a:t> the ministry’s eligible list, or evaluate the eligibility rule as a threshold design</a:t>
                      </a:r>
                    </a:p>
                  </a:txBody>
                </a:tc>
              </a:tr>
              <a:tr h="0">
                <a:tc>
                  <a:txBody>
                    <a:bodyPr/>
                    <a:lstStyle/>
                    <a:p>
                      <a:pPr lvl="0" indent="0" marL="0">
                        <a:buNone/>
                      </a:pPr>
                      <a:r>
                        <a:rPr/>
                        <a:t>“It is already running”</a:t>
                      </a:r>
                    </a:p>
                  </a:txBody>
                </a:tc>
                <a:tc>
                  <a:txBody>
                    <a:bodyPr/>
                    <a:lstStyle/>
                    <a:p>
                      <a:pPr lvl="0" indent="0" marL="0">
                        <a:buNone/>
                      </a:pPr>
                      <a:r>
                        <a:rPr/>
                        <a:t>Say so, use a comparison design, and report the balance table</a:t>
                      </a:r>
                    </a:p>
                  </a:txBody>
                </a:tc>
              </a:tr>
              <a:tr h="0">
                <a:tc>
                  <a:txBody>
                    <a:bodyPr/>
                    <a:lstStyle/>
                    <a:p>
                      <a:pPr lvl="0" indent="0" marL="0">
                        <a:buNone/>
                      </a:pPr>
                      <a:r>
                        <a:rPr/>
                        <a:t>“The donor wants results this year”</a:t>
                      </a:r>
                    </a:p>
                  </a:txBody>
                </a:tc>
                <a:tc>
                  <a:txBody>
                    <a:bodyPr/>
                    <a:lstStyle/>
                    <a:p>
                      <a:pPr lvl="0" indent="0" marL="0">
                        <a:buNone/>
                      </a:pPr>
                      <a:r>
                        <a:rPr/>
                        <a:t>An underpowered randomised trial and a well-argued difference-in-differences are both defensible; a before-after is not</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randomisation is refused, and what to say</a:t>
            </a:r>
          </a:p>
        </p:txBody>
      </p:sp>
      <p:sp>
        <p:nvSpPr>
          <p:cNvPr id="3" name="Content Placeholder 2"/>
          <p:cNvSpPr>
            <a:spLocks noGrp="1"/>
          </p:cNvSpPr>
          <p:nvPr>
            <p:ph idx="1"/>
          </p:nvPr>
        </p:nvSpPr>
        <p:spPr/>
        <p:txBody>
          <a:bodyPr/>
          <a:lstStyle/>
          <a:p>
            <a:pPr lvl="0"/>
            <a:r>
              <a:rPr/>
              <a:t>A phased roll-out is the most under-used design in this sector — Every programme that expands over three years has a…</a:t>
            </a:r>
          </a:p>
          <a:p>
            <a:pPr lvl="0"/>
            <a:r>
              <a:rPr/>
              <a:t>Where none of that is possible, the balance table is what you owe the reader — It is not a formality: it is the…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three questions to ask before an evaluation design</a:t>
            </a:r>
          </a:p>
        </p:txBody>
      </p:sp>
      <p:sp>
        <p:nvSpPr>
          <p:cNvPr id="3" name="Content Placeholder 2"/>
          <p:cNvSpPr>
            <a:spLocks noGrp="1"/>
          </p:cNvSpPr>
          <p:nvPr>
            <p:ph idx="1"/>
          </p:nvPr>
        </p:nvSpPr>
        <p:spPr/>
        <p:txBody>
          <a:bodyPr/>
          <a:lstStyle/>
          <a:p>
            <a:pPr lvl="0"/>
            <a:r>
              <a:rPr/>
              <a:t>Who decided who gets the programme, and on what? — If the answer is a rule, you may have a threshold design</a:t>
            </a:r>
          </a:p>
          <a:p>
            <a:pPr lvl="0"/>
            <a:r>
              <a:rPr/>
              <a:t>Is there anything measured before the programme started? — Without a baseline the difference-in-differences of the next…</a:t>
            </a:r>
          </a:p>
          <a:p>
            <a:pPr lvl="0"/>
            <a:r>
              <a:rPr/>
              <a:t>How many units were assigned? — Not how many people were measured — how many schools, clinics, villages, camps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Comparability of feeding and non-feeding schools
  15 schools with the programme, 9 without. Assignment was not randomised.
  Standardised differences at baseline:
    Baseline literacy     +0.85      School size        +0.68
    Mean age              +0.79      Disability         -0.52
    Displacement          -0.51      Over-age           +0.43
  All six characteristics exceed the 0.10 conventional threshold and all six
  exceed 0.25. Programme schools are concentrated in Centre and
  Nord-Ouest (5 of 6 schools in each) and scarce in Sud (2 of 6).
  Balance tests are not reported as p-values: with 24 units they would show
  balance regardless. The standardised difference does not depend on n.
</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The comparison is adjusted for baseline literacy and district. Adjustment
  cannot address unmeasured differences in why these schools were selected,
  and no result in this report should be read as an effect of the programme
  alone.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paragraph is where an evaluation earns or loses a reviewer — and its length is right: two sentences, stating…</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If the two groups differed at baseline, the way to use the baseline is to subtract it.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https://data-analysis.cassion.dev/courses/impact-evaluation-methods/ie-02-what-randomisation-buys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standardised difference of 0.85, where 0.1 is the limit</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2 of 8</vt:lpwstr>
  </property>
  <property fmtid="{D5CDD505-2E9C-101B-9397-08002B2CF9AE}" pid="3" name="subtitle">
    <vt:lpwstr>Fifteen schools have the feeding programme and nine do not. They differ on baseline literacy by 0.85 standard deviations and on school size by 0.68, and Centre runs five programme schools to one without. This is what a comparison group looks like when nobody randomised.</vt:lpwstr>
  </property>
</Properties>
</file>