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Quinze écoles ont la cantine et neuf non. Elles diffèrent de 0,85 écart-type sur la littératie initiale et de 0,68 sur la taille, et le Centre compte cinq écoles avec cantine pour une sans. Voilà à quoi ressemble un groupe de comparaison quand personne n’a randomisé.</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seuil conventionnel vaut 0,10, et chacune des six le dépasse — quatre d’entre elles d’un facteur cinq ou plus.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districts sont à cinq contre un en faveur du programme et un est à deux contre quatre. Tout ce qui diffère par ailleurs entre le Centre et le Sud voyage avec chaque comparaison d’écoles avec et sans cantine.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Différence standardisée +0,85, p = 0,064. Un relecteur ne lisant que la valeur p conclurait que les écoles sont équilibrées sur la littératie initiale. Elles ne le sont pas ; l’échantillon compte 24 écoles et le test n’a presque aucune puissance. La valeur p d’un test d’équilibre confond le déséquilibre et la taille d’échantillon, ce qui est l’inverse de ce dont une vérification d’équilibre a besoin. Vingt-quatre unités passeront tous les tests d’équilibre jamais écrits et deux mille en échoueront à certains par hasard. Rapportez la différence standardisée, qui ne dépend pas de n. Au-delà de 0,10 c’est un déséquilibre qu’il faut traiter ; au-delà de 0,25 c’est un déséquilibre qu’un ajustement par régression ne sauvera pas.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Non pas l’équilibre sur tout — l’équilibre </a:t>
            </a:r>
            <a:r>
              <a:rPr i="1"/>
              <a:t>en espérance</a:t>
            </a:r>
            <a:r>
              <a:rPr/>
              <a:t>, sur tout, y compris les variables que vous n’avez pas mesurées. Cette dernière proposition est toute la valeur. L’ajustement peut corriger un déséquilibre de littératie initiale parce qu’elle est dans le fichier. Il ne peut pas corriger un déséquilibre de motivation du directeur, du fait que l’école a été choisie parce que quelqu’un a plaidé pour elle, ou de sa distance au bureau du district — dont rien n’est enregistré nulle part.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Réaffecter au hasard les mêmes 24 écoles produit un déséquilibre de cette ampleur dans 5,3 % de 2 000 tirages. Le partage observé est donc inhabituel sans être impossible — ce qui est exactement la mauvaise conclusion à en tirer. La question n’est pas de savoir si ce déséquilibre aurait pu survenir par hasard ; c’est qu’il n’est pas survenu par hasard, parce que personne n’a randomisé.</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Elle l’est généralement, et les raisons sont le plus souvent bonnes.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déploiement par vagues est le protocole le plus sous-employé de ce secteur. Tout programme qui s’étend sur trois ans a un ordre randomisable, et le randomiser ne coûte rien et n’écarte aucune des objections ci-dessus. Là où rien de tout cela n’est possible, le tableau d’équilibre est ce que vous devez au lecteur. Ce n’est pas une formalité : c’est la preuve sur laquelle il décide quelle part de l’ajustement il doit croire.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Qui a décidé qui reçoit le programme, et sur quoi ? Si la réponse est une règle, vous avez peut-être un protocole à seuil. Si c’est le jugement d’une personne, vous avez une confusion que vous ne pouvez pas énumérer. Y a-t-il quelque chose de mesuré avant le début du programme ? Sans point de départ, les différences de différences de la leçon suivante sont indisponibles et il ne vous reste qu’une coupe transversale. Combien d’unités ont été affectées ? Non pas combien de personnes ont été mesurées — combien d’écoles, de centres, de villages, de camps. Ce nombre fixe la précision, et la leçon 6 montre ce qu’achètent 24.</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est là où une évaluation gagne ou perd un relecteur, et sa longueur est la bonne : deux phrases, énonçant la limite sans s’en excuser.</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les deux groupes différaient au départ, la façon d’employer ce point de départ est de le soustraire. La leçon suivante le fait formellement, obtient une estimation de −0,96 point, et consacre l’essentiel de sa longueur à l’hypothèse qui la rend signifiante — hypothèse que deux passages de mesure ne peuvent pas tester.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mpact-evaluation-methods/ie-02-what-randomisation-buy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différence standardisée de 0,85, quand la limite est 0,1</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Quinze écoles ont la cantine et neuf non. Elles diffèrent de 0,85 écart-type sur la littératie initiale et de 0,68 sur la taille, et le Centre compte cinq écoles avec cantine pour une sans. Voilà à quoi ressemble un groupe de comparaison quand personne n’a randomisé.</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Construisez le tableau d’équilibre avant tout le reste</a:t>
            </a:r>
          </a:p>
          <a:p>
            <a:pPr lvl="0"/>
            <a:r>
              <a:rPr/>
              <a:t>Ce qu’est la différence standardisée, et pourquoi pas une valeur p</a:t>
            </a:r>
          </a:p>
          <a:p>
            <a:pPr lvl="0"/>
            <a:r>
              <a:rPr/>
              <a:t>Ce que la randomisation aurait acheté</a:t>
            </a:r>
          </a:p>
          <a:p>
            <a:pPr lvl="0"/>
            <a:r>
              <a:rPr/>
              <a:t>Quand la randomisation est refusée, et que dire</a:t>
            </a:r>
          </a:p>
          <a:p>
            <a:pPr lvl="0"/>
            <a:r>
              <a:rPr/>
              <a:t>Les trois questions à poser avant un protocole d’évaluation</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   </a:t>
            </a:r>
            <a:r>
              <a:rPr i="1">
                <a:solidFill>
                  <a:srgbClr val="60A0B0"/>
                </a:solidFill>
                <a:latin typeface="Courier"/>
              </a:rPr>
              <a:t># drop the age outliers</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).drop_duplicates(</a:t>
            </a:r>
            <a:br/>
            <a:r>
              <a:rPr>
                <a:latin typeface="Courier"/>
              </a:rPr>
              <a:t>    </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a:t>
            </a:r>
            <a:br/>
            <a:r>
              <a:rPr>
                <a:latin typeface="Courier"/>
              </a:rPr>
              <a:t>joined </a:t>
            </a:r>
            <a:r>
              <a:rPr>
                <a:solidFill>
                  <a:srgbClr val="666666"/>
                </a:solidFill>
                <a:latin typeface="Courier"/>
              </a:rPr>
              <a:t>=</a:t>
            </a:r>
            <a:r>
              <a:rPr>
                <a:latin typeface="Courier"/>
              </a:rPr>
              <a:t> current.merge(roster[[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br/>
            <a:r>
              <a:rPr>
                <a:latin typeface="Courier"/>
              </a:rPr>
              <a:t>                       on</a:t>
            </a:r>
            <a:r>
              <a:rPr>
                <a:solidFill>
                  <a:srgbClr val="666666"/>
                </a:solidFill>
                <a:latin typeface="Courier"/>
              </a:rPr>
              <a:t>=</a:t>
            </a:r>
            <a:r>
              <a:rPr>
                <a:solidFill>
                  <a:srgbClr val="4070A0"/>
                </a:solidFill>
                <a:latin typeface="Courier"/>
              </a:rPr>
              <a:t>"student_id"</a:t>
            </a:r>
            <a:r>
              <a:rPr>
                <a:latin typeface="Courier"/>
              </a:rPr>
              <a:t>, suffixes</a:t>
            </a:r>
            <a:r>
              <a:rPr>
                <a:solidFill>
                  <a:srgbClr val="666666"/>
                </a:solidFill>
                <a:latin typeface="Courier"/>
              </a:rPr>
              <a:t>=</a:t>
            </a:r>
            <a:r>
              <a:rPr>
                <a:latin typeface="Courier"/>
              </a:rPr>
              <a:t>(</a:t>
            </a:r>
            <a:r>
              <a:rPr>
                <a:solidFill>
                  <a:srgbClr val="4070A0"/>
                </a:solidFill>
                <a:latin typeface="Courier"/>
              </a:rPr>
              <a:t>""</a:t>
            </a:r>
            <a:r>
              <a:rPr>
                <a:latin typeface="Courier"/>
              </a:rPr>
              <a:t>, </a:t>
            </a:r>
            <a:r>
              <a:rPr>
                <a:solidFill>
                  <a:srgbClr val="4070A0"/>
                </a:solidFill>
                <a:latin typeface="Courier"/>
              </a:rPr>
              <a:t>"_r"</a:t>
            </a:r>
            <a:r>
              <a:rPr>
                <a:latin typeface="Courier"/>
              </a:rPr>
              <a:t>))</a:t>
            </a:r>
            <a:br/>
            <a:r>
              <a:rPr>
                <a:latin typeface="Courier"/>
              </a:rPr>
              <a:t>joined[</a:t>
            </a:r>
            <a:r>
              <a:rPr>
                <a:solidFill>
                  <a:srgbClr val="4070A0"/>
                </a:solidFill>
                <a:latin typeface="Courier"/>
              </a:rPr>
              <a:t>"over_age"</a:t>
            </a:r>
            <a:r>
              <a:rPr>
                <a:latin typeface="Courier"/>
              </a:rPr>
              <a:t>] </a:t>
            </a:r>
            <a:r>
              <a:rPr>
                <a:solidFill>
                  <a:srgbClr val="666666"/>
                </a:solidFill>
                <a:latin typeface="Courier"/>
              </a:rPr>
              <a:t>=</a:t>
            </a:r>
            <a:r>
              <a:rPr>
                <a:latin typeface="Courier"/>
              </a:rPr>
              <a:t> joined[</a:t>
            </a:r>
            <a:r>
              <a:rPr>
                <a:solidFill>
                  <a:srgbClr val="4070A0"/>
                </a:solidFill>
                <a:latin typeface="Courier"/>
              </a:rPr>
              <a:t>"age_years"</a:t>
            </a:r>
            <a:r>
              <a:rPr>
                <a:latin typeface="Courier"/>
              </a:rPr>
              <a:t>] </a:t>
            </a:r>
            <a:r>
              <a:rPr>
                <a:solidFill>
                  <a:srgbClr val="666666"/>
                </a:solidFill>
                <a:latin typeface="Courier"/>
              </a:rPr>
              <a:t>&gt;</a:t>
            </a:r>
            <a:r>
              <a:rPr>
                <a:latin typeface="Courier"/>
              </a:rPr>
              <a:t> joined[</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br/>
            <a:r>
              <a:rPr>
                <a:latin typeface="Courier"/>
              </a:rPr>
              <a:t>joined[</a:t>
            </a:r>
            <a:r>
              <a:rPr>
                <a:solidFill>
                  <a:srgbClr val="4070A0"/>
                </a:solidFill>
                <a:latin typeface="Courier"/>
              </a:rPr>
              <a:t>"displaced"</a:t>
            </a:r>
            <a:r>
              <a:rPr>
                <a:latin typeface="Courier"/>
              </a:rPr>
              <a:t>] </a:t>
            </a:r>
            <a:r>
              <a:rPr>
                <a:solidFill>
                  <a:srgbClr val="666666"/>
                </a:solidFill>
                <a:latin typeface="Courier"/>
              </a:rPr>
              <a:t>=</a:t>
            </a:r>
            <a:r>
              <a:rPr>
                <a:latin typeface="Courier"/>
              </a:rPr>
              <a:t> joined[</a:t>
            </a:r>
            <a:r>
              <a:rPr>
                <a:solidFill>
                  <a:srgbClr val="4070A0"/>
                </a:solidFill>
                <a:latin typeface="Courier"/>
              </a:rPr>
              <a:t>"displacement_status"</a:t>
            </a:r>
            <a:r>
              <a:rPr>
                <a:latin typeface="Courier"/>
              </a:rPr>
              <a:t>] </a:t>
            </a:r>
            <a:r>
              <a:rPr>
                <a:solidFill>
                  <a:srgbClr val="666666"/>
                </a:solidFill>
                <a:latin typeface="Courier"/>
              </a:rPr>
              <a:t>!=</a:t>
            </a:r>
            <a:r>
              <a:rPr>
                <a:latin typeface="Courier"/>
              </a:rPr>
              <a:t> </a:t>
            </a:r>
            <a:r>
              <a:rPr>
                <a:solidFill>
                  <a:srgbClr val="4070A0"/>
                </a:solidFill>
                <a:latin typeface="Courier"/>
              </a:rPr>
              <a:t>"resident"</a:t>
            </a:r>
            <a:br/>
            <a:br/>
            <a:r>
              <a:rPr>
                <a:latin typeface="Courier"/>
              </a:rPr>
              <a:t>by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a:t>
            </a:r>
            <a:br/>
            <a:r>
              <a:rPr>
                <a:latin typeface="Courier"/>
              </a:rPr>
              <a:t>schools </a:t>
            </a:r>
            <a:r>
              <a:rPr>
                <a:solidFill>
                  <a:srgbClr val="666666"/>
                </a:solidFill>
                <a:latin typeface="Courier"/>
              </a:rPr>
              <a:t>=</a:t>
            </a:r>
            <a:r>
              <a:rPr>
                <a:latin typeface="Courier"/>
              </a:rPr>
              <a:t> pd.DataFrame({</a:t>
            </a:r>
            <a:br/>
            <a:r>
              <a:rPr>
                <a:latin typeface="Courier"/>
              </a:rPr>
              <a:t>    </a:t>
            </a:r>
            <a:r>
              <a:rPr>
                <a:solidFill>
                  <a:srgbClr val="4070A0"/>
                </a:solidFill>
                <a:latin typeface="Courier"/>
              </a:rPr>
              <a:t>"feeding_programme"</a:t>
            </a:r>
            <a:r>
              <a:rPr>
                <a:latin typeface="Courier"/>
              </a:rPr>
              <a:t>: by[</a:t>
            </a:r>
            <a:r>
              <a:rPr>
                <a:solidFill>
                  <a:srgbClr val="4070A0"/>
                </a:solidFill>
                <a:latin typeface="Courier"/>
              </a:rPr>
              <a:t>"feeding_programme"</a:t>
            </a:r>
            <a:r>
              <a:rPr>
                <a:latin typeface="Courier"/>
              </a:rPr>
              <a:t>].first(),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 — En Python (suite)</a:t>
            </a:r>
          </a:p>
        </p:txBody>
      </p:sp>
      <p:sp>
        <p:nvSpPr>
          <p:cNvPr id="3" name="Content Placeholder 2"/>
          <p:cNvSpPr>
            <a:spLocks noGrp="1"/>
          </p:cNvSpPr>
          <p:nvPr>
            <p:ph idx="1"/>
          </p:nvPr>
        </p:nvSpPr>
        <p:spPr/>
        <p:txBody>
          <a:bodyPr/>
          <a:lstStyle/>
          <a:p>
            <a:pPr lvl="0" indent="0">
              <a:buNone/>
            </a:pPr>
            <a:r>
              <a:rPr>
                <a:latin typeface="Courier"/>
              </a:rPr>
              <a:t>    </a:t>
            </a:r>
            <a:r>
              <a:rPr i="1">
                <a:solidFill>
                  <a:srgbClr val="60A0B0"/>
                </a:solidFill>
                <a:latin typeface="Courier"/>
              </a:rPr>
              <a:t>"baseline"</a:t>
            </a:r>
            <a:r>
              <a:rPr>
                <a:latin typeface="Courier"/>
              </a:rPr>
              <a:t>: by[</a:t>
            </a:r>
            <a:r>
              <a:rPr>
                <a:solidFill>
                  <a:srgbClr val="4070A0"/>
                </a:solidFill>
                <a:latin typeface="Courier"/>
              </a:rPr>
              <a:t>"baseline"</a:t>
            </a:r>
            <a:r>
              <a:rPr>
                <a:latin typeface="Courier"/>
              </a:rPr>
              <a:t>].mean(),      </a:t>
            </a:r>
            <a:r>
              <a:rPr i="1">
                <a:solidFill>
                  <a:srgbClr val="60A0B0"/>
                </a:solidFill>
                <a:latin typeface="Courier"/>
              </a:rPr>
              <a:t># from the assessment file</a:t>
            </a:r>
            <a:br/>
            <a:r>
              <a:rPr>
                <a:latin typeface="Courier"/>
              </a:rPr>
              <a:t>    </a:t>
            </a:r>
            <a:r>
              <a:rPr i="1">
                <a:solidFill>
                  <a:srgbClr val="60A0B0"/>
                </a:solidFill>
                <a:latin typeface="Courier"/>
              </a:rPr>
              <a:t>"age_years"</a:t>
            </a:r>
            <a:r>
              <a:rPr>
                <a:latin typeface="Courier"/>
              </a:rPr>
              <a:t>: by[</a:t>
            </a:r>
            <a:r>
              <a:rPr>
                <a:solidFill>
                  <a:srgbClr val="4070A0"/>
                </a:solidFill>
                <a:latin typeface="Courier"/>
              </a:rPr>
              <a:t>"age_years"</a:t>
            </a:r>
            <a:r>
              <a:rPr>
                <a:latin typeface="Courier"/>
              </a:rPr>
              <a:t>].mean(),</a:t>
            </a:r>
            <a:br/>
            <a:r>
              <a:rPr>
                <a:latin typeface="Courier"/>
              </a:rPr>
              <a:t>    </a:t>
            </a:r>
            <a:r>
              <a:rPr i="1">
                <a:solidFill>
                  <a:srgbClr val="60A0B0"/>
                </a:solidFill>
                <a:latin typeface="Courier"/>
              </a:rPr>
              <a:t>"size"</a:t>
            </a:r>
            <a:r>
              <a:rPr>
                <a:latin typeface="Courier"/>
              </a:rPr>
              <a:t>: by.size(),</a:t>
            </a:r>
            <a:br/>
            <a:r>
              <a:rPr>
                <a:latin typeface="Courier"/>
              </a:rPr>
              <a:t>    </a:t>
            </a:r>
            <a:r>
              <a:rPr i="1">
                <a:solidFill>
                  <a:srgbClr val="60A0B0"/>
                </a:solidFill>
                <a:latin typeface="Courier"/>
              </a:rPr>
              <a:t>"over_age"</a:t>
            </a:r>
            <a:r>
              <a:rPr>
                <a:latin typeface="Courier"/>
              </a:rPr>
              <a:t>: by[</a:t>
            </a:r>
            <a:r>
              <a:rPr>
                <a:solidFill>
                  <a:srgbClr val="4070A0"/>
                </a:solidFill>
                <a:latin typeface="Courier"/>
              </a:rPr>
              <a:t>"over_age"</a:t>
            </a:r>
            <a:r>
              <a:rPr>
                <a:latin typeface="Courier"/>
              </a:rPr>
              <a:t>].mean(),</a:t>
            </a:r>
            <a:br/>
            <a:r>
              <a:rPr>
                <a:latin typeface="Courier"/>
              </a:rPr>
              <a:t>    </a:t>
            </a:r>
            <a:r>
              <a:rPr i="1">
                <a:solidFill>
                  <a:srgbClr val="60A0B0"/>
                </a:solidFill>
                <a:latin typeface="Courier"/>
              </a:rPr>
              <a:t>"disability"</a:t>
            </a:r>
            <a:r>
              <a:rPr>
                <a:latin typeface="Courier"/>
              </a:rPr>
              <a:t>: by[</a:t>
            </a:r>
            <a:r>
              <a:rPr>
                <a:solidFill>
                  <a:srgbClr val="4070A0"/>
                </a:solidFill>
                <a:latin typeface="Courier"/>
              </a:rPr>
              <a:t>"disability_reported"</a:t>
            </a:r>
            <a:r>
              <a:rPr>
                <a:latin typeface="Courier"/>
              </a:rPr>
              <a:t>].mean(),</a:t>
            </a:r>
            <a:br/>
            <a:r>
              <a:rPr>
                <a:latin typeface="Courier"/>
              </a:rPr>
              <a:t>    </a:t>
            </a:r>
            <a:r>
              <a:rPr i="1">
                <a:solidFill>
                  <a:srgbClr val="60A0B0"/>
                </a:solidFill>
                <a:latin typeface="Courier"/>
              </a:rPr>
              <a:t>"displaced"</a:t>
            </a:r>
            <a:r>
              <a:rPr>
                <a:latin typeface="Courier"/>
              </a:rPr>
              <a:t>: by[</a:t>
            </a:r>
            <a:r>
              <a:rPr>
                <a:solidFill>
                  <a:srgbClr val="4070A0"/>
                </a:solidFill>
                <a:latin typeface="Courier"/>
              </a:rPr>
              <a:t>"displaced"</a:t>
            </a:r>
            <a:r>
              <a:rPr>
                <a:latin typeface="Courier"/>
              </a:rPr>
              <a:t>].mean(),</a:t>
            </a:r>
            <a:br/>
            <a:r>
              <a:rPr>
                <a:latin typeface="Courier"/>
              </a:rPr>
              <a:t>    </a:t>
            </a:r>
            <a:r>
              <a:rPr i="1">
                <a:solidFill>
                  <a:srgbClr val="60A0B0"/>
                </a:solidFill>
                <a:latin typeface="Courier"/>
              </a:rPr>
              <a:t>"district"</a:t>
            </a:r>
            <a:r>
              <a:rPr>
                <a:latin typeface="Courier"/>
              </a:rPr>
              <a:t>: by[</a:t>
            </a:r>
            <a:r>
              <a:rPr>
                <a:solidFill>
                  <a:srgbClr val="4070A0"/>
                </a:solidFill>
                <a:latin typeface="Courier"/>
              </a:rPr>
              <a:t>"admin2"</a:t>
            </a:r>
            <a:r>
              <a:rPr>
                <a:latin typeface="Courier"/>
              </a:rPr>
              <a:t>].first(),</a:t>
            </a:r>
            <a:br/>
            <a:r>
              <a:rPr>
                <a:latin typeface="Courier"/>
              </a:rPr>
              <a:t>}).reset_index()</a:t>
            </a:r>
            <a:br/>
            <a:br/>
            <a:r>
              <a:rPr b="1">
                <a:solidFill>
                  <a:srgbClr val="007020"/>
                </a:solidFill>
                <a:latin typeface="Courier"/>
              </a:rPr>
              <a:t>def</a:t>
            </a:r>
            <a:r>
              <a:rPr>
                <a:latin typeface="Courier"/>
              </a:rPr>
              <a:t> std_diff(treated, control):</a:t>
            </a:r>
            <a:br/>
            <a:r>
              <a:rPr>
                <a:latin typeface="Courier"/>
              </a:rPr>
              <a:t>    pooled </a:t>
            </a:r>
            <a:r>
              <a:rPr>
                <a:solidFill>
                  <a:srgbClr val="666666"/>
                </a:solidFill>
                <a:latin typeface="Courier"/>
              </a:rPr>
              <a:t>=</a:t>
            </a:r>
            <a:r>
              <a:rPr>
                <a:latin typeface="Courier"/>
              </a:rPr>
              <a:t> np.sqrt((treated.var(ddof</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control.var(ddof</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a:t>
            </a:r>
            <a:br/>
            <a:r>
              <a:rPr>
                <a:latin typeface="Courier"/>
              </a:rPr>
              <a:t>    </a:t>
            </a:r>
            <a:r>
              <a:rPr b="1">
                <a:solidFill>
                  <a:srgbClr val="007020"/>
                </a:solidFill>
                <a:latin typeface="Courier"/>
              </a:rPr>
              <a:t>return</a:t>
            </a:r>
            <a:r>
              <a:rPr>
                <a:latin typeface="Courier"/>
              </a:rPr>
              <a:t> (treated.mean() </a:t>
            </a:r>
            <a:r>
              <a:rPr>
                <a:solidFill>
                  <a:srgbClr val="666666"/>
                </a:solidFill>
                <a:latin typeface="Courier"/>
              </a:rPr>
              <a:t>-</a:t>
            </a:r>
            <a:r>
              <a:rPr>
                <a:latin typeface="Courier"/>
              </a:rPr>
              <a:t> control.mean()) </a:t>
            </a:r>
            <a:r>
              <a:rPr>
                <a:solidFill>
                  <a:srgbClr val="666666"/>
                </a:solidFill>
                <a:latin typeface="Courier"/>
              </a:rPr>
              <a:t>/</a:t>
            </a:r>
            <a:r>
              <a:rPr>
                <a:latin typeface="Courier"/>
              </a:rPr>
              <a:t> pooled</a:t>
            </a:r>
            <a:br/>
            <a:b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4070A0"/>
                </a:solidFill>
                <a:latin typeface="Courier"/>
              </a:rPr>
              <a:t>"baseline"</a:t>
            </a:r>
            <a:r>
              <a:rPr>
                <a:latin typeface="Courier"/>
              </a:rPr>
              <a:t>, </a:t>
            </a:r>
            <a:r>
              <a:rPr>
                <a:solidFill>
                  <a:srgbClr val="4070A0"/>
                </a:solidFill>
                <a:latin typeface="Courier"/>
              </a:rPr>
              <a:t>"age_years"</a:t>
            </a:r>
            <a:r>
              <a:rPr>
                <a:latin typeface="Courier"/>
              </a:rPr>
              <a:t>, </a:t>
            </a:r>
            <a:r>
              <a:rPr>
                <a:solidFill>
                  <a:srgbClr val="4070A0"/>
                </a:solidFill>
                <a:latin typeface="Courier"/>
              </a:rPr>
              <a:t>"size"</a:t>
            </a:r>
            <a:r>
              <a:rPr>
                <a:latin typeface="Courier"/>
              </a:rPr>
              <a:t>, </a:t>
            </a:r>
            <a:r>
              <a:rPr>
                <a:solidFill>
                  <a:srgbClr val="4070A0"/>
                </a:solidFill>
                <a:latin typeface="Courier"/>
              </a:rPr>
              <a:t>"over_age"</a:t>
            </a:r>
            <a:r>
              <a:rPr>
                <a:latin typeface="Courier"/>
              </a:rPr>
              <a:t>,</a:t>
            </a:r>
            <a:br/>
            <a:r>
              <a:rPr>
                <a:latin typeface="Courier"/>
              </a:rPr>
              <a:t>               </a:t>
            </a:r>
            <a:r>
              <a:rPr>
                <a:solidFill>
                  <a:srgbClr val="4070A0"/>
                </a:solidFill>
                <a:latin typeface="Courier"/>
              </a:rPr>
              <a:t>"disability"</a:t>
            </a:r>
            <a:r>
              <a:rPr>
                <a:latin typeface="Courier"/>
              </a:rPr>
              <a:t>, </a:t>
            </a:r>
            <a:r>
              <a:rPr>
                <a:solidFill>
                  <a:srgbClr val="4070A0"/>
                </a:solidFill>
                <a:latin typeface="Courier"/>
              </a:rPr>
              <a:t>"displaced"</a:t>
            </a:r>
            <a:r>
              <a:rPr>
                <a:latin typeface="Courier"/>
              </a:rPr>
              <a:t>]:</a:t>
            </a:r>
            <a:br/>
            <a:r>
              <a:rPr>
                <a:latin typeface="Courier"/>
              </a:rPr>
              <a:t>    t </a:t>
            </a:r>
            <a:r>
              <a:rPr>
                <a:solidFill>
                  <a:srgbClr val="666666"/>
                </a:solidFill>
                <a:latin typeface="Courier"/>
              </a:rPr>
              <a:t>=</a:t>
            </a:r>
            <a:r>
              <a:rPr>
                <a:latin typeface="Courier"/>
              </a:rPr>
              <a:t> schools[schools[</a:t>
            </a:r>
            <a:r>
              <a:rPr>
                <a:solidFill>
                  <a:srgbClr val="4070A0"/>
                </a:solidFill>
                <a:latin typeface="Courier"/>
              </a:rPr>
              <a:t>"feeding_programme"</a:t>
            </a:r>
            <a:r>
              <a:rPr>
                <a:latin typeface="Courier"/>
              </a:rPr>
              <a:t>]][column].dropna()</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 — En Python (suite)</a:t>
            </a:r>
          </a:p>
        </p:txBody>
      </p:sp>
      <p:sp>
        <p:nvSpPr>
          <p:cNvPr id="3" name="Content Placeholder 2"/>
          <p:cNvSpPr>
            <a:spLocks noGrp="1"/>
          </p:cNvSpPr>
          <p:nvPr>
            <p:ph idx="1"/>
          </p:nvPr>
        </p:nvSpPr>
        <p:spPr/>
        <p:txBody>
          <a:bodyPr/>
          <a:lstStyle/>
          <a:p>
            <a:pPr lvl="0" indent="0">
              <a:buNone/>
            </a:pPr>
            <a:r>
              <a:rPr>
                <a:latin typeface="Courier"/>
              </a:rPr>
              <a:t>    c </a:t>
            </a:r>
            <a:r>
              <a:rPr>
                <a:solidFill>
                  <a:srgbClr val="666666"/>
                </a:solidFill>
                <a:latin typeface="Courier"/>
              </a:rPr>
              <a:t>=</a:t>
            </a:r>
            <a:r>
              <a:rPr>
                <a:latin typeface="Courier"/>
              </a:rPr>
              <a:t> schools[</a:t>
            </a:r>
            <a:r>
              <a:rPr>
                <a:solidFill>
                  <a:srgbClr val="666666"/>
                </a:solidFill>
                <a:latin typeface="Courier"/>
              </a:rPr>
              <a:t>~</a:t>
            </a:r>
            <a:r>
              <a:rPr>
                <a:latin typeface="Courier"/>
              </a:rPr>
              <a:t>schools[</a:t>
            </a:r>
            <a:r>
              <a:rPr>
                <a:solidFill>
                  <a:srgbClr val="4070A0"/>
                </a:solidFill>
                <a:latin typeface="Courier"/>
              </a:rPr>
              <a:t>"feeding_programme"</a:t>
            </a:r>
            <a:r>
              <a:rPr>
                <a:latin typeface="Courier"/>
              </a:rPr>
              <a:t>]][column].dropna()</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:12}</a:t>
            </a:r>
            <a:r>
              <a:rPr>
                <a:solidFill>
                  <a:srgbClr val="BB6688"/>
                </a:solidFill>
                <a:latin typeface="Courier"/>
              </a:rPr>
              <a:t> </a:t>
            </a:r>
            <a:r>
              <a:rPr>
                <a:solidFill>
                  <a:srgbClr val="4070A0"/>
                </a:solidFill>
                <a:latin typeface="Courier"/>
              </a:rPr>
              <a:t>{</a:t>
            </a:r>
            <a:r>
              <a:rPr>
                <a:latin typeface="Courier"/>
              </a:rPr>
              <a:t>t</a:t>
            </a:r>
            <a:r>
              <a:rPr>
                <a:solidFill>
                  <a:srgbClr val="4070A0"/>
                </a:solidFill>
                <a:latin typeface="Courier"/>
              </a:rPr>
              <a:t>.</a:t>
            </a:r>
            <a:r>
              <a:rPr>
                <a:latin typeface="Courier"/>
              </a:rPr>
              <a:t>mean()</a:t>
            </a:r>
            <a:r>
              <a:rPr>
                <a:solidFill>
                  <a:srgbClr val="4070A0"/>
                </a:solidFill>
                <a:latin typeface="Courier"/>
              </a:rPr>
              <a:t>:8.4f}</a:t>
            </a:r>
            <a:r>
              <a:rPr>
                <a:solidFill>
                  <a:srgbClr val="BB6688"/>
                </a:solidFill>
                <a:latin typeface="Courier"/>
              </a:rPr>
              <a:t> </a:t>
            </a:r>
            <a:r>
              <a:rPr>
                <a:solidFill>
                  <a:srgbClr val="4070A0"/>
                </a:solidFill>
                <a:latin typeface="Courier"/>
              </a:rPr>
              <a:t>{</a:t>
            </a:r>
            <a:r>
              <a:rPr>
                <a:latin typeface="Courier"/>
              </a:rPr>
              <a:t>c</a:t>
            </a:r>
            <a:r>
              <a:rPr>
                <a:solidFill>
                  <a:srgbClr val="4070A0"/>
                </a:solidFill>
                <a:latin typeface="Courier"/>
              </a:rPr>
              <a:t>.</a:t>
            </a:r>
            <a:r>
              <a:rPr>
                <a:latin typeface="Courier"/>
              </a:rPr>
              <a:t>mean()</a:t>
            </a:r>
            <a:r>
              <a:rPr>
                <a:solidFill>
                  <a:srgbClr val="4070A0"/>
                </a:solidFill>
                <a:latin typeface="Courier"/>
              </a:rPr>
              <a:t>:8.4f}</a:t>
            </a:r>
            <a:r>
              <a:rPr>
                <a:solidFill>
                  <a:srgbClr val="BB6688"/>
                </a:solidFill>
                <a:latin typeface="Courier"/>
              </a:rPr>
              <a:t>"</a:t>
            </a:r>
            <a:br/>
            <a:r>
              <a:rPr>
                <a:latin typeface="Courier"/>
              </a:rPr>
              <a:t>          </a:t>
            </a:r>
            <a:r>
              <a:rPr>
                <a:solidFill>
                  <a:srgbClr val="BB6688"/>
                </a:solidFill>
                <a:latin typeface="Courier"/>
              </a:rPr>
              <a:t>f"  std.diff </a:t>
            </a:r>
            <a:r>
              <a:rPr>
                <a:solidFill>
                  <a:srgbClr val="4070A0"/>
                </a:solidFill>
                <a:latin typeface="Courier"/>
              </a:rPr>
              <a:t>{</a:t>
            </a:r>
            <a:r>
              <a:rPr>
                <a:latin typeface="Courier"/>
              </a:rPr>
              <a:t>std_diff(t, c)</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schools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(baseline, age_years, size, over_age), mean),</a:t>
            </a:r>
            <a:br/>
            <a:r>
              <a:rPr>
                <a:latin typeface="Courier"/>
              </a:rPr>
              <a:t>            </a:t>
            </a:r>
            <a:r>
              <a:rPr>
                <a:solidFill>
                  <a:srgbClr val="7D9029"/>
                </a:solidFill>
                <a:latin typeface="Courier"/>
              </a:rPr>
              <a:t>.by =</a:t>
            </a:r>
            <a:r>
              <a:rPr>
                <a:latin typeface="Courier"/>
              </a:rPr>
              <a:t> feeding_programme)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Caractéristique</a:t>
                      </a:r>
                    </a:p>
                  </a:txBody>
                  <a:tcPr/>
                </a:tc>
                <a:tc>
                  <a:txBody>
                    <a:bodyPr/>
                    <a:lstStyle/>
                    <a:p>
                      <a:pPr lvl="0" indent="0" marL="0">
                        <a:buNone/>
                      </a:pPr>
                      <a:r>
                        <a:rPr/>
                        <a:t>Avec cantine (15)</a:t>
                      </a:r>
                    </a:p>
                  </a:txBody>
                  <a:tcPr/>
                </a:tc>
                <a:tc>
                  <a:txBody>
                    <a:bodyPr/>
                    <a:lstStyle/>
                    <a:p>
                      <a:pPr lvl="0" indent="0" marL="0">
                        <a:buNone/>
                      </a:pPr>
                      <a:r>
                        <a:rPr/>
                        <a:t>Sans (9)</a:t>
                      </a:r>
                    </a:p>
                  </a:txBody>
                  <a:tcPr/>
                </a:tc>
                <a:tc>
                  <a:txBody>
                    <a:bodyPr/>
                    <a:lstStyle/>
                    <a:p>
                      <a:pPr lvl="0" indent="0" marL="0">
                        <a:buNone/>
                      </a:pPr>
                      <a:r>
                        <a:rPr/>
                        <a:t>Différence standardisée</a:t>
                      </a:r>
                    </a:p>
                  </a:txBody>
                  <a:tcPr/>
                </a:tc>
              </a:tr>
              <a:tr h="0">
                <a:tc>
                  <a:txBody>
                    <a:bodyPr/>
                    <a:lstStyle/>
                    <a:p>
                      <a:pPr lvl="0" indent="0" marL="0">
                        <a:buNone/>
                      </a:pPr>
                      <a:r>
                        <a:rPr b="1"/>
                        <a:t>Littératie initiale</a:t>
                      </a:r>
                    </a:p>
                  </a:txBody>
                </a:tc>
                <a:tc>
                  <a:txBody>
                    <a:bodyPr/>
                    <a:lstStyle/>
                    <a:p>
                      <a:pPr lvl="0" indent="0" marL="0">
                        <a:buNone/>
                      </a:pPr>
                      <a:r>
                        <a:rPr/>
                        <a:t>54,10 %</a:t>
                      </a:r>
                    </a:p>
                  </a:txBody>
                </a:tc>
                <a:tc>
                  <a:txBody>
                    <a:bodyPr/>
                    <a:lstStyle/>
                    <a:p>
                      <a:pPr lvl="0" indent="0" marL="0">
                        <a:buNone/>
                      </a:pPr>
                      <a:r>
                        <a:rPr/>
                        <a:t>51,05 %</a:t>
                      </a:r>
                    </a:p>
                  </a:txBody>
                </a:tc>
                <a:tc>
                  <a:txBody>
                    <a:bodyPr/>
                    <a:lstStyle/>
                    <a:p>
                      <a:pPr lvl="0" indent="0" marL="0">
                        <a:buNone/>
                      </a:pPr>
                      <a:r>
                        <a:rPr b="1"/>
                        <a:t>+0,85</a:t>
                      </a:r>
                    </a:p>
                  </a:txBody>
                </a:tc>
              </a:tr>
              <a:tr h="0">
                <a:tc>
                  <a:txBody>
                    <a:bodyPr/>
                    <a:lstStyle/>
                    <a:p>
                      <a:pPr lvl="0" indent="0" marL="0">
                        <a:buNone/>
                      </a:pPr>
                      <a:r>
                        <a:rPr b="1"/>
                        <a:t>Âge moyen</a:t>
                      </a:r>
                    </a:p>
                  </a:txBody>
                </a:tc>
                <a:tc>
                  <a:txBody>
                    <a:bodyPr/>
                    <a:lstStyle/>
                    <a:p>
                      <a:pPr lvl="0" indent="0" marL="0">
                        <a:buNone/>
                      </a:pPr>
                      <a:r>
                        <a:rPr/>
                        <a:t>9,65</a:t>
                      </a:r>
                    </a:p>
                  </a:txBody>
                </a:tc>
                <a:tc>
                  <a:txBody>
                    <a:bodyPr/>
                    <a:lstStyle/>
                    <a:p>
                      <a:pPr lvl="0" indent="0" marL="0">
                        <a:buNone/>
                      </a:pPr>
                      <a:r>
                        <a:rPr/>
                        <a:t>9,42</a:t>
                      </a:r>
                    </a:p>
                  </a:txBody>
                </a:tc>
                <a:tc>
                  <a:txBody>
                    <a:bodyPr/>
                    <a:lstStyle/>
                    <a:p>
                      <a:pPr lvl="0" indent="0" marL="0">
                        <a:buNone/>
                      </a:pPr>
                      <a:r>
                        <a:rPr b="1"/>
                        <a:t>+0,79</a:t>
                      </a:r>
                    </a:p>
                  </a:txBody>
                </a:tc>
              </a:tr>
              <a:tr h="0">
                <a:tc>
                  <a:txBody>
                    <a:bodyPr/>
                    <a:lstStyle/>
                    <a:p>
                      <a:pPr lvl="0" indent="0" marL="0">
                        <a:buNone/>
                      </a:pPr>
                      <a:r>
                        <a:rPr b="1"/>
                        <a:t>Taille de l’école</a:t>
                      </a:r>
                    </a:p>
                  </a:txBody>
                </a:tc>
                <a:tc>
                  <a:txBody>
                    <a:bodyPr/>
                    <a:lstStyle/>
                    <a:p>
                      <a:pPr lvl="0" indent="0" marL="0">
                        <a:buNone/>
                      </a:pPr>
                      <a:r>
                        <a:rPr/>
                        <a:t>50,3</a:t>
                      </a:r>
                    </a:p>
                  </a:txBody>
                </a:tc>
                <a:tc>
                  <a:txBody>
                    <a:bodyPr/>
                    <a:lstStyle/>
                    <a:p>
                      <a:pPr lvl="0" indent="0" marL="0">
                        <a:buNone/>
                      </a:pPr>
                      <a:r>
                        <a:rPr/>
                        <a:t>44,8</a:t>
                      </a:r>
                    </a:p>
                  </a:txBody>
                </a:tc>
                <a:tc>
                  <a:txBody>
                    <a:bodyPr/>
                    <a:lstStyle/>
                    <a:p>
                      <a:pPr lvl="0" indent="0" marL="0">
                        <a:buNone/>
                      </a:pPr>
                      <a:r>
                        <a:rPr b="1"/>
                        <a:t>+0,68</a:t>
                      </a:r>
                    </a:p>
                  </a:txBody>
                </a:tc>
              </a:tr>
              <a:tr h="0">
                <a:tc>
                  <a:txBody>
                    <a:bodyPr/>
                    <a:lstStyle/>
                    <a:p>
                      <a:pPr lvl="0" indent="0" marL="0">
                        <a:buNone/>
                      </a:pPr>
                      <a:r>
                        <a:rPr/>
                        <a:t>Handicap signalé</a:t>
                      </a:r>
                    </a:p>
                  </a:txBody>
                </a:tc>
                <a:tc>
                  <a:txBody>
                    <a:bodyPr/>
                    <a:lstStyle/>
                    <a:p>
                      <a:pPr lvl="0" indent="0" marL="0">
                        <a:buNone/>
                      </a:pPr>
                      <a:r>
                        <a:rPr/>
                        <a:t>7,6 %</a:t>
                      </a:r>
                    </a:p>
                  </a:txBody>
                </a:tc>
                <a:tc>
                  <a:txBody>
                    <a:bodyPr/>
                    <a:lstStyle/>
                    <a:p>
                      <a:pPr lvl="0" indent="0" marL="0">
                        <a:buNone/>
                      </a:pPr>
                      <a:r>
                        <a:rPr/>
                        <a:t>9,7 %</a:t>
                      </a:r>
                    </a:p>
                  </a:txBody>
                </a:tc>
                <a:tc>
                  <a:txBody>
                    <a:bodyPr/>
                    <a:lstStyle/>
                    <a:p>
                      <a:pPr lvl="0" indent="0" marL="0">
                        <a:buNone/>
                      </a:pPr>
                      <a:r>
                        <a:rPr/>
                        <a:t>−0,52</a:t>
                      </a:r>
                    </a:p>
                  </a:txBody>
                </a:tc>
              </a:tr>
              <a:tr h="0">
                <a:tc>
                  <a:txBody>
                    <a:bodyPr/>
                    <a:lstStyle/>
                    <a:p>
                      <a:pPr lvl="0" indent="0" marL="0">
                        <a:buNone/>
                      </a:pPr>
                      <a:r>
                        <a:rPr/>
                        <a:t>Déplacé ou retourné</a:t>
                      </a:r>
                    </a:p>
                  </a:txBody>
                </a:tc>
                <a:tc>
                  <a:txBody>
                    <a:bodyPr/>
                    <a:lstStyle/>
                    <a:p>
                      <a:pPr lvl="0" indent="0" marL="0">
                        <a:buNone/>
                      </a:pPr>
                      <a:r>
                        <a:rPr/>
                        <a:t>23,7 %</a:t>
                      </a:r>
                    </a:p>
                  </a:txBody>
                </a:tc>
                <a:tc>
                  <a:txBody>
                    <a:bodyPr/>
                    <a:lstStyle/>
                    <a:p>
                      <a:pPr lvl="0" indent="0" marL="0">
                        <a:buNone/>
                      </a:pPr>
                      <a:r>
                        <a:rPr/>
                        <a:t>26,9 %</a:t>
                      </a:r>
                    </a:p>
                  </a:txBody>
                </a:tc>
                <a:tc>
                  <a:txBody>
                    <a:bodyPr/>
                    <a:lstStyle/>
                    <a:p>
                      <a:pPr lvl="0" indent="0" marL="0">
                        <a:buNone/>
                      </a:pPr>
                      <a:r>
                        <a:rPr/>
                        <a:t>−0,51</a:t>
                      </a:r>
                    </a:p>
                  </a:txBody>
                </a:tc>
              </a:tr>
              <a:tr h="0">
                <a:tc>
                  <a:txBody>
                    <a:bodyPr/>
                    <a:lstStyle/>
                    <a:p>
                      <a:pPr lvl="0" indent="0" marL="0">
                        <a:buNone/>
                      </a:pPr>
                      <a:r>
                        <a:rPr/>
                        <a:t>Retard d’âge</a:t>
                      </a:r>
                    </a:p>
                  </a:txBody>
                </a:tc>
                <a:tc>
                  <a:txBody>
                    <a:bodyPr/>
                    <a:lstStyle/>
                    <a:p>
                      <a:pPr lvl="0" indent="0" marL="0">
                        <a:buNone/>
                      </a:pPr>
                      <a:r>
                        <a:rPr/>
                        <a:t>39,2 %</a:t>
                      </a:r>
                    </a:p>
                  </a:txBody>
                </a:tc>
                <a:tc>
                  <a:txBody>
                    <a:bodyPr/>
                    <a:lstStyle/>
                    <a:p>
                      <a:pPr lvl="0" indent="0" marL="0">
                        <a:buNone/>
                      </a:pPr>
                      <a:r>
                        <a:rPr/>
                        <a:t>36,8 %</a:t>
                      </a:r>
                    </a:p>
                  </a:txBody>
                </a:tc>
                <a:tc>
                  <a:txBody>
                    <a:bodyPr/>
                    <a:lstStyle/>
                    <a:p>
                      <a:pPr lvl="0" indent="0" marL="0">
                        <a:buNone/>
                      </a:pPr>
                      <a:r>
                        <a:rPr/>
                        <a:t>+0,43</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a:t>
            </a:r>
          </a:p>
        </p:txBody>
      </p:sp>
      <p:sp>
        <p:nvSpPr>
          <p:cNvPr id="3" name="Content Placeholder 2"/>
          <p:cNvSpPr>
            <a:spLocks noGrp="1"/>
          </p:cNvSpPr>
          <p:nvPr>
            <p:ph idx="1"/>
          </p:nvPr>
        </p:nvSpPr>
        <p:spPr/>
        <p:txBody>
          <a:bodyPr/>
          <a:lstStyle/>
          <a:p>
            <a:pPr lvl="0"/>
            <a:r>
              <a:rPr/>
              <a:t>Le seuil conventionnel vaut 0,10, et chacune des six le dépasse — quatre d’entre elles d’un facteur cinq ou plus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(pd.crosstab(schools[</a:t>
            </a:r>
            <a:r>
              <a:rPr>
                <a:solidFill>
                  <a:srgbClr val="4070A0"/>
                </a:solidFill>
                <a:latin typeface="Courier"/>
              </a:rPr>
              <a:t>"district"</a:t>
            </a:r>
            <a:r>
              <a:rPr>
                <a:latin typeface="Courier"/>
              </a:rPr>
              <a:t>], schools[</a:t>
            </a:r>
            <a:r>
              <a:rPr>
                <a:solidFill>
                  <a:srgbClr val="4070A0"/>
                </a:solidFill>
                <a:latin typeface="Courier"/>
              </a:rPr>
              <a:t>"feeding_programme"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table</a:t>
            </a:r>
            <a:r>
              <a:rPr>
                <a:latin typeface="Courier"/>
              </a:rPr>
              <a:t>(schools</a:t>
            </a:r>
            <a:r>
              <a:rPr>
                <a:solidFill>
                  <a:srgbClr val="4070A0"/>
                </a:solidFill>
                <a:latin typeface="Courier"/>
              </a:rPr>
              <a:t>$</a:t>
            </a:r>
            <a:r>
              <a:rPr>
                <a:latin typeface="Courier"/>
              </a:rPr>
              <a:t>district, schools</a:t>
            </a:r>
            <a:r>
              <a:rPr>
                <a:solidFill>
                  <a:srgbClr val="4070A0"/>
                </a:solidFill>
                <a:latin typeface="Courier"/>
              </a:rPr>
              <a:t>$</a:t>
            </a:r>
            <a:r>
              <a:rPr>
                <a:latin typeface="Courier"/>
              </a:rPr>
              <a:t>feeding_programme)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Sans cantine</a:t>
                      </a:r>
                    </a:p>
                  </a:txBody>
                  <a:tcPr/>
                </a:tc>
                <a:tc>
                  <a:txBody>
                    <a:bodyPr/>
                    <a:lstStyle/>
                    <a:p>
                      <a:pPr lvl="0" indent="0" marL="0">
                        <a:buNone/>
                      </a:pPr>
                      <a:r>
                        <a:rPr/>
                        <a:t>Avec cantine</a:t>
                      </a:r>
                    </a:p>
                  </a:txBody>
                  <a:tcPr/>
                </a:tc>
              </a:tr>
              <a:tr h="0">
                <a:tc>
                  <a:txBody>
                    <a:bodyPr/>
                    <a:lstStyle/>
                    <a:p>
                      <a:pPr lvl="0" indent="0" marL="0">
                        <a:buNone/>
                      </a:pPr>
                      <a:r>
                        <a:rPr/>
                        <a:t>Artibonite</a:t>
                      </a:r>
                    </a:p>
                  </a:txBody>
                </a:tc>
                <a:tc>
                  <a:txBody>
                    <a:bodyPr/>
                    <a:lstStyle/>
                    <a:p>
                      <a:pPr lvl="0" indent="0" marL="0">
                        <a:buNone/>
                      </a:pPr>
                      <a:r>
                        <a:rPr/>
                        <a:t>3</a:t>
                      </a:r>
                    </a:p>
                  </a:txBody>
                </a:tc>
                <a:tc>
                  <a:txBody>
                    <a:bodyPr/>
                    <a:lstStyle/>
                    <a:p>
                      <a:pPr lvl="0" indent="0" marL="0">
                        <a:buNone/>
                      </a:pPr>
                      <a:r>
                        <a:rPr/>
                        <a:t>3</a:t>
                      </a:r>
                    </a:p>
                  </a:txBody>
                </a:tc>
              </a:tr>
              <a:tr h="0">
                <a:tc>
                  <a:txBody>
                    <a:bodyPr/>
                    <a:lstStyle/>
                    <a:p>
                      <a:pPr lvl="0" indent="0" marL="0">
                        <a:buNone/>
                      </a:pPr>
                      <a:r>
                        <a:rPr b="1"/>
                        <a:t>Centre</a:t>
                      </a:r>
                    </a:p>
                  </a:txBody>
                </a:tc>
                <a:tc>
                  <a:txBody>
                    <a:bodyPr/>
                    <a:lstStyle/>
                    <a:p>
                      <a:pPr lvl="0" indent="0" marL="0">
                        <a:buNone/>
                      </a:pPr>
                      <a:r>
                        <a:rPr b="1"/>
                        <a:t>1</a:t>
                      </a:r>
                    </a:p>
                  </a:txBody>
                </a:tc>
                <a:tc>
                  <a:txBody>
                    <a:bodyPr/>
                    <a:lstStyle/>
                    <a:p>
                      <a:pPr lvl="0" indent="0" marL="0">
                        <a:buNone/>
                      </a:pPr>
                      <a:r>
                        <a:rPr b="1"/>
                        <a:t>5</a:t>
                      </a:r>
                    </a:p>
                  </a:txBody>
                </a:tc>
              </a:tr>
              <a:tr h="0">
                <a:tc>
                  <a:txBody>
                    <a:bodyPr/>
                    <a:lstStyle/>
                    <a:p>
                      <a:pPr lvl="0" indent="0" marL="0">
                        <a:buNone/>
                      </a:pPr>
                      <a:r>
                        <a:rPr b="1"/>
                        <a:t>Nord-Ouest</a:t>
                      </a:r>
                    </a:p>
                  </a:txBody>
                </a:tc>
                <a:tc>
                  <a:txBody>
                    <a:bodyPr/>
                    <a:lstStyle/>
                    <a:p>
                      <a:pPr lvl="0" indent="0" marL="0">
                        <a:buNone/>
                      </a:pPr>
                      <a:r>
                        <a:rPr b="1"/>
                        <a:t>1</a:t>
                      </a:r>
                    </a:p>
                  </a:txBody>
                </a:tc>
                <a:tc>
                  <a:txBody>
                    <a:bodyPr/>
                    <a:lstStyle/>
                    <a:p>
                      <a:pPr lvl="0" indent="0" marL="0">
                        <a:buNone/>
                      </a:pPr>
                      <a:r>
                        <a:rPr b="1"/>
                        <a:t>5</a:t>
                      </a:r>
                    </a:p>
                  </a:txBody>
                </a:tc>
              </a:tr>
              <a:tr h="0">
                <a:tc>
                  <a:txBody>
                    <a:bodyPr/>
                    <a:lstStyle/>
                    <a:p>
                      <a:pPr lvl="0" indent="0" marL="0">
                        <a:buNone/>
                      </a:pPr>
                      <a:r>
                        <a:rPr/>
                        <a:t>Sud</a:t>
                      </a:r>
                    </a:p>
                  </a:txBody>
                </a:tc>
                <a:tc>
                  <a:txBody>
                    <a:bodyPr/>
                    <a:lstStyle/>
                    <a:p>
                      <a:pPr lvl="0" indent="0" marL="0">
                        <a:buNone/>
                      </a:pPr>
                      <a:r>
                        <a:rPr/>
                        <a:t>4</a:t>
                      </a:r>
                    </a:p>
                  </a:txBody>
                </a:tc>
                <a:tc>
                  <a:txBody>
                    <a:bodyPr/>
                    <a:lstStyle/>
                    <a:p>
                      <a:pPr lvl="0" indent="0" marL="0">
                        <a:buNone/>
                      </a:pPr>
                      <a:r>
                        <a:rPr/>
                        <a:t>2</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Construisez le tableau d’équilibre avant tout le reste</a:t>
            </a:r>
          </a:p>
        </p:txBody>
      </p:sp>
      <p:sp>
        <p:nvSpPr>
          <p:cNvPr id="3" name="Content Placeholder 2"/>
          <p:cNvSpPr>
            <a:spLocks noGrp="1"/>
          </p:cNvSpPr>
          <p:nvPr>
            <p:ph idx="1"/>
          </p:nvPr>
        </p:nvSpPr>
        <p:spPr/>
        <p:txBody>
          <a:bodyPr/>
          <a:lstStyle/>
          <a:p>
            <a:pPr lvl="0"/>
            <a:r>
              <a:rPr/>
              <a:t>Deux districts sont à cinq contre un en faveur du programme et un est à deux contre quatre — Tout ce qui diffère par…</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qu’est la différence standardisée, et pourquoi pas une valeur p — En Python</a:t>
            </a:r>
          </a:p>
        </p:txBody>
      </p:sp>
      <p:sp>
        <p:nvSpPr>
          <p:cNvPr id="3" name="Content Placeholder 2"/>
          <p:cNvSpPr>
            <a:spLocks noGrp="1"/>
          </p:cNvSpPr>
          <p:nvPr>
            <p:ph idx="1"/>
          </p:nvPr>
        </p:nvSpPr>
        <p:spPr/>
        <p:txBody>
          <a:bodyPr/>
          <a:lstStyle/>
          <a:p>
            <a:pPr lvl="0" indent="0">
              <a:buNone/>
            </a:pPr>
            <a:r>
              <a:rPr>
                <a:latin typeface="Courier"/>
              </a:rPr>
              <a:t>t </a:t>
            </a:r>
            <a:r>
              <a:rPr>
                <a:solidFill>
                  <a:srgbClr val="666666"/>
                </a:solidFill>
                <a:latin typeface="Courier"/>
              </a:rPr>
              <a:t>=</a:t>
            </a:r>
            <a:r>
              <a:rPr>
                <a:latin typeface="Courier"/>
              </a:rPr>
              <a:t> schools[schools[</a:t>
            </a:r>
            <a:r>
              <a:rPr>
                <a:solidFill>
                  <a:srgbClr val="4070A0"/>
                </a:solidFill>
                <a:latin typeface="Courier"/>
              </a:rPr>
              <a:t>"feeding_programme"</a:t>
            </a:r>
            <a:r>
              <a:rPr>
                <a:latin typeface="Courier"/>
              </a:rPr>
              <a:t>]][</a:t>
            </a:r>
            <a:r>
              <a:rPr>
                <a:solidFill>
                  <a:srgbClr val="4070A0"/>
                </a:solidFill>
                <a:latin typeface="Courier"/>
              </a:rPr>
              <a:t>"baseline"</a:t>
            </a:r>
            <a:r>
              <a:rPr>
                <a:latin typeface="Courier"/>
              </a:rPr>
              <a:t>]</a:t>
            </a:r>
            <a:br/>
            <a:r>
              <a:rPr>
                <a:latin typeface="Courier"/>
              </a:rPr>
              <a:t>c </a:t>
            </a:r>
            <a:r>
              <a:rPr>
                <a:solidFill>
                  <a:srgbClr val="666666"/>
                </a:solidFill>
                <a:latin typeface="Courier"/>
              </a:rPr>
              <a:t>=</a:t>
            </a:r>
            <a:r>
              <a:rPr>
                <a:latin typeface="Courier"/>
              </a:rPr>
              <a:t> schools[</a:t>
            </a:r>
            <a:r>
              <a:rPr>
                <a:solidFill>
                  <a:srgbClr val="666666"/>
                </a:solidFill>
                <a:latin typeface="Courier"/>
              </a:rPr>
              <a:t>~</a:t>
            </a:r>
            <a:r>
              <a:rPr>
                <a:latin typeface="Courier"/>
              </a:rPr>
              <a:t>schools[</a:t>
            </a:r>
            <a:r>
              <a:rPr>
                <a:solidFill>
                  <a:srgbClr val="4070A0"/>
                </a:solidFill>
                <a:latin typeface="Courier"/>
              </a:rPr>
              <a:t>"feeding_programme"</a:t>
            </a:r>
            <a:r>
              <a:rPr>
                <a:latin typeface="Courier"/>
              </a:rPr>
              <a:t>]][</a:t>
            </a:r>
            <a:r>
              <a:rPr>
                <a:solidFill>
                  <a:srgbClr val="4070A0"/>
                </a:solidFill>
                <a:latin typeface="Courier"/>
              </a:rPr>
              <a:t>"baseline"</a:t>
            </a:r>
            <a:r>
              <a:rPr>
                <a:latin typeface="Courier"/>
              </a:rPr>
              <a:t>]</a:t>
            </a:r>
            <a:br/>
            <a:r>
              <a:rPr b="1">
                <a:solidFill>
                  <a:srgbClr val="008000"/>
                </a:solidFill>
                <a:latin typeface="Courier"/>
              </a:rPr>
              <a:t>from</a:t>
            </a:r>
            <a:r>
              <a:rPr>
                <a:latin typeface="Courier"/>
              </a:rPr>
              <a:t> scipy </a:t>
            </a:r>
            <a:r>
              <a:rPr b="1">
                <a:solidFill>
                  <a:srgbClr val="008000"/>
                </a:solidFill>
                <a:latin typeface="Courier"/>
              </a:rPr>
              <a:t>import</a:t>
            </a:r>
            <a:r>
              <a:rPr>
                <a:latin typeface="Courier"/>
              </a:rPr>
              <a:t> stats</a:t>
            </a:r>
            <a:br/>
            <a:r>
              <a:rPr>
                <a:solidFill>
                  <a:srgbClr val="008000"/>
                </a:solidFill>
                <a:latin typeface="Courier"/>
              </a:rPr>
              <a:t>print</a:t>
            </a:r>
            <a:r>
              <a:rPr>
                <a:latin typeface="Courier"/>
              </a:rPr>
              <a:t>(</a:t>
            </a:r>
            <a:r>
              <a:rPr>
                <a:solidFill>
                  <a:srgbClr val="BB6688"/>
                </a:solidFill>
                <a:latin typeface="Courier"/>
              </a:rPr>
              <a:t>f"std.diff </a:t>
            </a:r>
            <a:r>
              <a:rPr>
                <a:solidFill>
                  <a:srgbClr val="4070A0"/>
                </a:solidFill>
                <a:latin typeface="Courier"/>
              </a:rPr>
              <a:t>{</a:t>
            </a:r>
            <a:r>
              <a:rPr>
                <a:latin typeface="Courier"/>
              </a:rPr>
              <a:t>std_diff(t, c)</a:t>
            </a:r>
            <a:r>
              <a:rPr>
                <a:solidFill>
                  <a:srgbClr val="4070A0"/>
                </a:solidFill>
                <a:latin typeface="Courier"/>
              </a:rPr>
              <a:t>:+.3f}</a:t>
            </a:r>
            <a:r>
              <a:rPr>
                <a:solidFill>
                  <a:srgbClr val="BB6688"/>
                </a:solidFill>
                <a:latin typeface="Courier"/>
              </a:rPr>
              <a:t>   p = </a:t>
            </a:r>
            <a:r>
              <a:rPr>
                <a:solidFill>
                  <a:srgbClr val="4070A0"/>
                </a:solidFill>
                <a:latin typeface="Courier"/>
              </a:rPr>
              <a:t>{</a:t>
            </a:r>
            <a:r>
              <a:rPr>
                <a:latin typeface="Courier"/>
              </a:rPr>
              <a:t>stats</a:t>
            </a:r>
            <a:r>
              <a:rPr>
                <a:solidFill>
                  <a:srgbClr val="4070A0"/>
                </a:solidFill>
                <a:latin typeface="Courier"/>
              </a:rPr>
              <a:t>.</a:t>
            </a:r>
            <a:r>
              <a:rPr>
                <a:latin typeface="Courier"/>
              </a:rPr>
              <a:t>ttest_ind(t, c)</a:t>
            </a:r>
            <a:r>
              <a:rPr>
                <a:solidFill>
                  <a:srgbClr val="4070A0"/>
                </a:solidFill>
                <a:latin typeface="Courier"/>
              </a:rPr>
              <a:t>.</a:t>
            </a:r>
            <a:r>
              <a:rPr>
                <a:latin typeface="Courier"/>
              </a:rPr>
              <a:t>pvalue</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qu’est la différence standardisée, et pourquoi pas une valeur p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Both, and only one of them is the right tool.</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qu’est la différence standardisée, et pourquoi pas une valeur p</a:t>
            </a:r>
          </a:p>
        </p:txBody>
      </p:sp>
      <p:sp>
        <p:nvSpPr>
          <p:cNvPr id="3" name="Content Placeholder 2"/>
          <p:cNvSpPr>
            <a:spLocks noGrp="1"/>
          </p:cNvSpPr>
          <p:nvPr>
            <p:ph idx="1"/>
          </p:nvPr>
        </p:nvSpPr>
        <p:spPr/>
        <p:txBody>
          <a:bodyPr/>
          <a:lstStyle/>
          <a:p>
            <a:pPr lvl="0"/>
            <a:r>
              <a:rPr/>
              <a:t>Différence standardisée +0,85, p = 0,064 — Un relecteur ne lisant que la valeur p conclurait que les écoles sont…</a:t>
            </a:r>
          </a:p>
          <a:p>
            <a:pPr lvl="0"/>
            <a:r>
              <a:rPr/>
              <a:t>La valeur p d’un test d’équilibre confond le déséquilibre et la taille d’échantillon — ce qui est l’inverse de ce dont…</a:t>
            </a:r>
          </a:p>
          <a:p>
            <a:pPr lvl="0"/>
            <a:r>
              <a:rPr/>
              <a:t>Rapportez la différence standardisée, qui ne dépend pas de n — Au-delà de 0,10 c’est un déséquilibre qu’il faut traiter…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randomisation aurait acheté</a:t>
            </a:r>
          </a:p>
        </p:txBody>
      </p:sp>
      <p:sp>
        <p:nvSpPr>
          <p:cNvPr id="3" name="Content Placeholder 2"/>
          <p:cNvSpPr>
            <a:spLocks noGrp="1"/>
          </p:cNvSpPr>
          <p:nvPr>
            <p:ph idx="1"/>
          </p:nvPr>
        </p:nvSpPr>
        <p:spPr/>
        <p:txBody>
          <a:bodyPr/>
          <a:lstStyle/>
          <a:p>
            <a:pPr lvl="0"/>
            <a:r>
              <a:rPr/>
              <a:t>Cette dernière proposition est toute la valeur — L’ajustement peut corriger un déséquilibre de littératie initiale…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randomisation aurait acheté — En Python</a:t>
            </a:r>
          </a:p>
        </p:txBody>
      </p:sp>
      <p:sp>
        <p:nvSpPr>
          <p:cNvPr id="3" name="Content Placeholder 2"/>
          <p:cNvSpPr>
            <a:spLocks noGrp="1"/>
          </p:cNvSpPr>
          <p:nvPr>
            <p:ph idx="1"/>
          </p:nvPr>
        </p:nvSpPr>
        <p:spPr/>
        <p:txBody>
          <a:bodyPr/>
          <a:lstStyle/>
          <a:p>
            <a:pPr lvl="0" indent="0">
              <a:buNone/>
            </a:pPr>
            <a:r>
              <a:rPr>
                <a:latin typeface="Courier"/>
              </a:rPr>
              <a:t>rng </a:t>
            </a:r>
            <a:r>
              <a:rPr>
                <a:solidFill>
                  <a:srgbClr val="666666"/>
                </a:solidFill>
                <a:latin typeface="Courier"/>
              </a:rPr>
              <a:t>=</a:t>
            </a:r>
            <a:r>
              <a:rPr>
                <a:latin typeface="Courier"/>
              </a:rPr>
              <a:t> np.random.default_rng(</a:t>
            </a:r>
            <a:r>
              <a:rPr>
                <a:solidFill>
                  <a:srgbClr val="40A070"/>
                </a:solidFill>
                <a:latin typeface="Courier"/>
              </a:rPr>
              <a:t>20260729</a:t>
            </a:r>
            <a:r>
              <a:rPr>
                <a:latin typeface="Courier"/>
              </a:rPr>
              <a:t>)</a:t>
            </a:r>
            <a:br/>
            <a:r>
              <a:rPr>
                <a:latin typeface="Courier"/>
              </a:rPr>
              <a:t>draws </a:t>
            </a:r>
            <a:r>
              <a:rPr>
                <a:solidFill>
                  <a:srgbClr val="666666"/>
                </a:solidFill>
                <a:latin typeface="Courier"/>
              </a:rPr>
              <a:t>=</a:t>
            </a:r>
            <a:r>
              <a:rPr>
                <a:latin typeface="Courier"/>
              </a:rPr>
              <a:t> []</a:t>
            </a:r>
            <a:br/>
            <a:r>
              <a:rPr b="1">
                <a:solidFill>
                  <a:srgbClr val="007020"/>
                </a:solidFill>
                <a:latin typeface="Courier"/>
              </a:rPr>
              <a:t>for</a:t>
            </a:r>
            <a:r>
              <a:rPr>
                <a:latin typeface="Courier"/>
              </a:rPr>
              <a:t> _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2000</a:t>
            </a:r>
            <a:r>
              <a:rPr>
                <a:latin typeface="Courier"/>
              </a:rPr>
              <a:t>):</a:t>
            </a:r>
            <a:br/>
            <a:r>
              <a:rPr>
                <a:latin typeface="Courier"/>
              </a:rPr>
              <a:t>    assigned </a:t>
            </a:r>
            <a:r>
              <a:rPr>
                <a:solidFill>
                  <a:srgbClr val="666666"/>
                </a:solidFill>
                <a:latin typeface="Courier"/>
              </a:rPr>
              <a:t>=</a:t>
            </a:r>
            <a:r>
              <a:rPr>
                <a:latin typeface="Courier"/>
              </a:rPr>
              <a:t> rng.permutation(schools[</a:t>
            </a:r>
            <a:r>
              <a:rPr>
                <a:solidFill>
                  <a:srgbClr val="4070A0"/>
                </a:solidFill>
                <a:latin typeface="Courier"/>
              </a:rPr>
              <a:t>"feeding_programme"</a:t>
            </a:r>
            <a:r>
              <a:rPr>
                <a:latin typeface="Courier"/>
              </a:rPr>
              <a:t>].values)</a:t>
            </a:r>
            <a:br/>
            <a:r>
              <a:rPr>
                <a:latin typeface="Courier"/>
              </a:rPr>
              <a:t>    t </a:t>
            </a:r>
            <a:r>
              <a:rPr>
                <a:solidFill>
                  <a:srgbClr val="666666"/>
                </a:solidFill>
                <a:latin typeface="Courier"/>
              </a:rPr>
              <a:t>=</a:t>
            </a:r>
            <a:r>
              <a:rPr>
                <a:latin typeface="Courier"/>
              </a:rPr>
              <a:t> schools[</a:t>
            </a:r>
            <a:r>
              <a:rPr>
                <a:solidFill>
                  <a:srgbClr val="4070A0"/>
                </a:solidFill>
                <a:latin typeface="Courier"/>
              </a:rPr>
              <a:t>"baseline"</a:t>
            </a:r>
            <a:r>
              <a:rPr>
                <a:latin typeface="Courier"/>
              </a:rPr>
              <a:t>][assigned]</a:t>
            </a:r>
            <a:br/>
            <a:r>
              <a:rPr>
                <a:latin typeface="Courier"/>
              </a:rPr>
              <a:t>    c </a:t>
            </a:r>
            <a:r>
              <a:rPr>
                <a:solidFill>
                  <a:srgbClr val="666666"/>
                </a:solidFill>
                <a:latin typeface="Courier"/>
              </a:rPr>
              <a:t>=</a:t>
            </a:r>
            <a:r>
              <a:rPr>
                <a:latin typeface="Courier"/>
              </a:rPr>
              <a:t> schools[</a:t>
            </a:r>
            <a:r>
              <a:rPr>
                <a:solidFill>
                  <a:srgbClr val="4070A0"/>
                </a:solidFill>
                <a:latin typeface="Courier"/>
              </a:rPr>
              <a:t>"baseline"</a:t>
            </a:r>
            <a:r>
              <a:rPr>
                <a:latin typeface="Courier"/>
              </a:rPr>
              <a:t>][</a:t>
            </a:r>
            <a:r>
              <a:rPr>
                <a:solidFill>
                  <a:srgbClr val="666666"/>
                </a:solidFill>
                <a:latin typeface="Courier"/>
              </a:rPr>
              <a:t>~</a:t>
            </a:r>
            <a:r>
              <a:rPr>
                <a:latin typeface="Courier"/>
              </a:rPr>
              <a:t>assigned]</a:t>
            </a:r>
            <a:br/>
            <a:r>
              <a:rPr>
                <a:latin typeface="Courier"/>
              </a:rPr>
              <a:t>    draws.append(std_diff(t, c))</a:t>
            </a:r>
            <a:br/>
            <a:r>
              <a:rPr>
                <a:solidFill>
                  <a:srgbClr val="008000"/>
                </a:solidFill>
                <a:latin typeface="Courier"/>
              </a:rPr>
              <a:t>print</a:t>
            </a:r>
            <a:r>
              <a:rPr>
                <a:latin typeface="Courier"/>
              </a:rPr>
              <a:t>(</a:t>
            </a:r>
            <a:r>
              <a:rPr>
                <a:solidFill>
                  <a:srgbClr val="BB6688"/>
                </a:solidFill>
                <a:latin typeface="Courier"/>
              </a:rPr>
              <a:t>f"under random assignment, |std.diff| &gt; 0.85 in "</a:t>
            </a:r>
            <a:br/>
            <a:r>
              <a:rPr>
                <a:latin typeface="Courier"/>
              </a:rPr>
              <a:t>      </a:t>
            </a:r>
            <a:r>
              <a:rPr>
                <a:solidFill>
                  <a:srgbClr val="BB6688"/>
                </a:solidFill>
                <a:latin typeface="Courier"/>
              </a:rPr>
              <a:t>f"</a:t>
            </a:r>
            <a:r>
              <a:rPr>
                <a:solidFill>
                  <a:srgbClr val="4070A0"/>
                </a:solidFill>
                <a:latin typeface="Courier"/>
              </a:rPr>
              <a:t>{</a:t>
            </a:r>
            <a:r>
              <a:rPr>
                <a:latin typeface="Courier"/>
              </a:rPr>
              <a:t>np</a:t>
            </a:r>
            <a:r>
              <a:rPr>
                <a:solidFill>
                  <a:srgbClr val="4070A0"/>
                </a:solidFill>
                <a:latin typeface="Courier"/>
              </a:rPr>
              <a:t>.</a:t>
            </a:r>
            <a:r>
              <a:rPr>
                <a:latin typeface="Courier"/>
              </a:rPr>
              <a:t>mean(np.</a:t>
            </a:r>
            <a:r>
              <a:rPr>
                <a:solidFill>
                  <a:srgbClr val="008000"/>
                </a:solidFill>
                <a:latin typeface="Courier"/>
              </a:rPr>
              <a:t>abs</a:t>
            </a:r>
            <a:r>
              <a:rPr>
                <a:latin typeface="Courier"/>
              </a:rPr>
              <a:t>(draws) </a:t>
            </a:r>
            <a:r>
              <a:rPr>
                <a:solidFill>
                  <a:srgbClr val="666666"/>
                </a:solidFill>
                <a:latin typeface="Courier"/>
              </a:rPr>
              <a:t>&gt;</a:t>
            </a:r>
            <a:r>
              <a:rPr>
                <a:latin typeface="Courier"/>
              </a:rPr>
              <a:t> </a:t>
            </a:r>
            <a:r>
              <a:rPr>
                <a:solidFill>
                  <a:srgbClr val="40A070"/>
                </a:solidFill>
                <a:latin typeface="Courier"/>
              </a:rPr>
              <a:t>0.85</a:t>
            </a:r>
            <a:r>
              <a:rPr>
                <a:latin typeface="Courier"/>
              </a:rPr>
              <a:t>)</a:t>
            </a:r>
            <a:r>
              <a:rPr>
                <a:solidFill>
                  <a:srgbClr val="4070A0"/>
                </a:solidFill>
                <a:latin typeface="Courier"/>
              </a:rPr>
              <a:t>:.1%}</a:t>
            </a:r>
            <a:r>
              <a:rPr>
                <a:solidFill>
                  <a:srgbClr val="BB6688"/>
                </a:solidFill>
                <a:latin typeface="Courier"/>
              </a:rPr>
              <a:t> of draws"</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randomisation aurait acheté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Permute the assignment 2,000 times and see how unusual the real split is.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randomisation aurait acheté</a:t>
            </a:r>
          </a:p>
        </p:txBody>
      </p:sp>
      <p:sp>
        <p:nvSpPr>
          <p:cNvPr id="3" name="Content Placeholder 2"/>
          <p:cNvSpPr>
            <a:spLocks noGrp="1"/>
          </p:cNvSpPr>
          <p:nvPr>
            <p:ph idx="1"/>
          </p:nvPr>
        </p:nvSpPr>
        <p:spPr/>
        <p:txBody>
          <a:bodyPr/>
          <a:lstStyle/>
          <a:p>
            <a:pPr lvl="0"/>
            <a:r>
              <a:rPr/>
              <a:t>Réaffecter au hasard les mêmes 24 écoles produit un déséquilibre de cette ampleur dans 5,3 % de 2 000 tirages — Le…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randomisation est refusée, et que dire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Objection</a:t>
                      </a:r>
                    </a:p>
                  </a:txBody>
                  <a:tcPr/>
                </a:tc>
                <a:tc>
                  <a:txBody>
                    <a:bodyPr/>
                    <a:lstStyle/>
                    <a:p>
                      <a:pPr lvl="0" indent="0" marL="0">
                        <a:buNone/>
                      </a:pPr>
                      <a:r>
                        <a:rPr/>
                        <a:t>La réponse honnête</a:t>
                      </a:r>
                    </a:p>
                  </a:txBody>
                  <a:tcPr/>
                </a:tc>
              </a:tr>
              <a:tr h="0">
                <a:tc>
                  <a:txBody>
                    <a:bodyPr/>
                    <a:lstStyle/>
                    <a:p>
                      <a:pPr lvl="0" indent="0" marL="0">
                        <a:buNone/>
                      </a:pPr>
                      <a:r>
                        <a:rPr/>
                        <a:t>« On ne peut pas priver des écoles dans le besoin »</a:t>
                      </a:r>
                    </a:p>
                  </a:txBody>
                </a:tc>
                <a:tc>
                  <a:txBody>
                    <a:bodyPr/>
                    <a:lstStyle/>
                    <a:p>
                      <a:pPr lvl="0" indent="0" marL="0">
                        <a:buNone/>
                      </a:pPr>
                      <a:r>
                        <a:rPr/>
                        <a:t>Randomisez l’</a:t>
                      </a:r>
                      <a:r>
                        <a:rPr b="1"/>
                        <a:t>ordre</a:t>
                      </a:r>
                      <a:r>
                        <a:rPr/>
                        <a:t> d’un déploiement par vagues ; tout le monde est servi, la séquence est aléatoire</a:t>
                      </a:r>
                    </a:p>
                  </a:txBody>
                </a:tc>
              </a:tr>
              <a:tr h="0">
                <a:tc>
                  <a:txBody>
                    <a:bodyPr/>
                    <a:lstStyle/>
                    <a:p>
                      <a:pPr lvl="0" indent="0" marL="0">
                        <a:buNone/>
                      </a:pPr>
                      <a:r>
                        <a:rPr/>
                        <a:t>« C’est le ministère qui choisit les écoles »</a:t>
                      </a:r>
                    </a:p>
                  </a:txBody>
                </a:tc>
                <a:tc>
                  <a:txBody>
                    <a:bodyPr/>
                    <a:lstStyle/>
                    <a:p>
                      <a:pPr lvl="0" indent="0" marL="0">
                        <a:buNone/>
                      </a:pPr>
                      <a:r>
                        <a:rPr/>
                        <a:t>Randomisez </a:t>
                      </a:r>
                      <a:r>
                        <a:rPr b="1"/>
                        <a:t>à l’intérieur</a:t>
                      </a:r>
                      <a:r>
                        <a:rPr/>
                        <a:t> de la liste éligible du ministère, ou évaluez la règle d’éligibilité comme un protocole à seuil</a:t>
                      </a:r>
                    </a:p>
                  </a:txBody>
                </a:tc>
              </a:tr>
              <a:tr h="0">
                <a:tc>
                  <a:txBody>
                    <a:bodyPr/>
                    <a:lstStyle/>
                    <a:p>
                      <a:pPr lvl="0" indent="0" marL="0">
                        <a:buNone/>
                      </a:pPr>
                      <a:r>
                        <a:rPr/>
                        <a:t>« C’est déjà en cours »</a:t>
                      </a:r>
                    </a:p>
                  </a:txBody>
                </a:tc>
                <a:tc>
                  <a:txBody>
                    <a:bodyPr/>
                    <a:lstStyle/>
                    <a:p>
                      <a:pPr lvl="0" indent="0" marL="0">
                        <a:buNone/>
                      </a:pPr>
                      <a:r>
                        <a:rPr/>
                        <a:t>Dites-le, employez un protocole de comparaison, et publiez le tableau d’équilibre</a:t>
                      </a:r>
                    </a:p>
                  </a:txBody>
                </a:tc>
              </a:tr>
              <a:tr h="0">
                <a:tc>
                  <a:txBody>
                    <a:bodyPr/>
                    <a:lstStyle/>
                    <a:p>
                      <a:pPr lvl="0" indent="0" marL="0">
                        <a:buNone/>
                      </a:pPr>
                      <a:r>
                        <a:rPr/>
                        <a:t>« Le bailleur veut des résultats cette année »</a:t>
                      </a:r>
                    </a:p>
                  </a:txBody>
                </a:tc>
                <a:tc>
                  <a:txBody>
                    <a:bodyPr/>
                    <a:lstStyle/>
                    <a:p>
                      <a:pPr lvl="0" indent="0" marL="0">
                        <a:buNone/>
                      </a:pPr>
                      <a:r>
                        <a:rPr/>
                        <a:t>Un essai randomisé sous-dimensionné et des différences de différences bien argumentées sont tous deux défendables ; un avant-après non</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randomisation est refusée, et que dire</a:t>
            </a:r>
          </a:p>
        </p:txBody>
      </p:sp>
      <p:sp>
        <p:nvSpPr>
          <p:cNvPr id="3" name="Content Placeholder 2"/>
          <p:cNvSpPr>
            <a:spLocks noGrp="1"/>
          </p:cNvSpPr>
          <p:nvPr>
            <p:ph idx="1"/>
          </p:nvPr>
        </p:nvSpPr>
        <p:spPr/>
        <p:txBody>
          <a:bodyPr/>
          <a:lstStyle/>
          <a:p>
            <a:pPr lvl="0"/>
            <a:r>
              <a:rPr/>
              <a:t>Le déploiement par vagues est le protocole le plus sous-employé de ce secteur — Tout programme qui s’étend sur trois…</a:t>
            </a:r>
          </a:p>
          <a:p>
            <a:pPr lvl="0"/>
            <a:r>
              <a:rPr/>
              <a:t>Là où rien de tout cela n’est possible, le tableau d’équilibre est ce que vous devez au lecteur — Ce n’est pas une…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questions à poser avant un protocole d’évaluation</a:t>
            </a:r>
          </a:p>
        </p:txBody>
      </p:sp>
      <p:sp>
        <p:nvSpPr>
          <p:cNvPr id="3" name="Content Placeholder 2"/>
          <p:cNvSpPr>
            <a:spLocks noGrp="1"/>
          </p:cNvSpPr>
          <p:nvPr>
            <p:ph idx="1"/>
          </p:nvPr>
        </p:nvSpPr>
        <p:spPr/>
        <p:txBody>
          <a:bodyPr/>
          <a:lstStyle/>
          <a:p>
            <a:pPr lvl="0"/>
            <a:r>
              <a:rPr/>
              <a:t>Qui a décidé qui reçoit le programme, et sur quoi ? — Si la réponse est une règle, vous avez peut-être un protocole à…</a:t>
            </a:r>
          </a:p>
          <a:p>
            <a:pPr lvl="0"/>
            <a:r>
              <a:rPr/>
              <a:t>Y a-t-il quelque chose de mesuré avant le début du programme ? — Sans point de départ, les différences de différences…</a:t>
            </a:r>
          </a:p>
          <a:p>
            <a:pPr lvl="0"/>
            <a:r>
              <a:rPr/>
              <a:t>Combien d’unités ont été affectées ? — Non pas combien de personnes ont été mesurées — combien d’écoles, de centres, de…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Comparability of feeding and non-feeding schools
  15 schools with the programme, 9 without. Assignment was not randomised.
  Standardised differences at baseline:
    Baseline literacy     +0.85      School size        +0.68
    Mean age              +0.79      Disability         -0.52
    Displacement          -0.51      Over-age           +0.43
  All six characteristics exceed the 0.10 conventional threshold and all six
  exceed 0.25. Programme schools are concentrated in Centre and
  Nord-Ouest (5 of 6 schools in each) and scarce in Sud (2 of 6).
  Balance tests are not reported as p-values: with 24 units they would show
  balance regardless. The standardised difference does not depend on n.
</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The comparison is adjusted for baseline literacy and district. Adjustment
  cannot address unmeasured differences in why these schools were selected,
  and no result in this report should be read as an effect of the programme
  alone.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est là où une évaluation gagne ou perd un relecteur — et sa longueur est la bonne : deux phrases,…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Si les deux groupes différaient au départ, la façon d’employer ce point de départ est de le soustraire.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https://data-analysis.cassion.dev/fr/cours/impact-evaluation-methods/ie-02-what-randomisation-buys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différence standardisée de 0,85, quand la limite est 0,1</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Quinze écoles ont la cantine et neuf non. Elles diffèrent de 0,85 écart-type sur la littératie initiale et de 0,68 sur la taille, et le Centre compte cinq écoles avec cantine pour une sans. Voilà à quoi ressemble un groupe de comparaison quand personne n’a randomisé.</vt:lpwstr>
  </property>
</Properties>
</file>