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Subtracting each group’s own baseline gives a difference-in-differences of −0.96 points. It rests on the two groups having been about to change by the same amount, which is untestable with two rounds — so the lesson is how to argue for it rather than how to check 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estimate can be read down the last column or across the last row and it is the same number. That symmetry is what the name describes: the difference between the two groups’ changes, which equals the change in the difference between the two groups. The baseline gap of 3.09 points is what the design removes. A cross-sectional comparison at endline would have reported +2.12 and called it an effect; the difference-in-differences says most of that gap predates the programme.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clustered interval is the one to report, for the reason the regression course established: the programme was assigned to 24 schools, not to 585 children. Every version crosses zero comfortably. There is no effect to report, and the interval says the study could not have ruled out anything between a 3.5-point loss and a 1.6-point gain.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Parallel trends: in the absence of the programme, the two groups’ outcomes would have changed by the same amount. Three things that assumption does </a:t>
            </a:r>
            <a:r>
              <a:rPr i="1"/>
              <a:t>not</a:t>
            </a:r>
            <a:r>
              <a:rPr/>
              <a:t> require, and each is a common misreading: It does not require the groups to be similar. They start 3.09 points apart and that is fine — the design differences it away. Balance matters for how plausible parallel trends is, not for whether the estimator works. It does not require the trends to be flat. Both groups can be improving; the assumption is that they would have improved </a:t>
            </a:r>
            <a:r>
              <a:rPr i="1"/>
              <a:t>equally</a:t>
            </a:r>
            <a:r>
              <a:rPr/>
              <a:t>. It does not require the same variance, sample size or composition. Those affect the interval, not the identification. What it does require is unobservable, because it is a statement about a world in which the programme did not happen. That is why this lesson is about argument rather than about testing.</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are two: baseline and endline. With two points you can draw exactly one line through each group, so any pre-programme divergence is unmeasurable by construction. With three or more pre-programme rounds you can look. Plot each group’s outcome over the pre-period and see whether the lines move together. That is not a proof — past parallelism does not guarantee future parallelism — but it is evidence, and it is the single most persuasive exhibit an evaluation of this kind can carry. The design implication is a data-collection decision made years earlier. If you expect to evaluate by difference-in-differences, collect more than one pre-round. The cost is one extra survey; the alternative is an assumption nobody can examine.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is available here, and together they are what the report offers in place of a test. Name why the programme schools were chosen. If selection was on something time-invariant — where they are, who runs them — parallel trends is more plausible than if selection was on something trending, like a recent fall in enrolment. Show that other outcomes moved in parallel. Numeracy is measured on the same children and is not what a feeding programme targets first.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Numeracy gives +0.39 points, 95% CI −1.16 to +1.94 — the same design applied to an outcome the programme was not expected to move first, and it shows nothing either. That is weak evidence and it is the kind available. Test a placebo period if one exists. Two pre-programme rounds should give a difference-in-differences of zero. There are none here, and saying so is better than implying there were. Show the result is not driven by one unit. Drop each school in turn and refit; if the estimate swings, the design is resting on one school’s trend.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Dropping any one school moves the estimate between −1.61 and −0.37 points. No single school carries it, which is worth one line in the annex and is the check a reviewer runs first on 24 units.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Different timing. If the programme started in different schools in different months, a single before-after split misclassifies part of the treatment period. The staggered case needs a different estimator, and the naive two-way fixed effects model is now known to be biased for it. Composition change. The 585 children are those with both rounds. If children left differentially between the groups, the panel is not the same population twice — which is the attrition problem the statistics course’s exercise found in this very file. Anticipation. If schools changed behaviour once they knew the programme was coming, the baseline is already contaminated and the estimate is too small. A control group that is affected. Children moving between schools, teachers transferring, or a nearby school changing its practice in response all break the assumption that the comparison group shows what would have happened.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converts a null into a statement with a boundary, which is what the statistics course asked for and what the power lesson makes precise.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Difference-in-differences uses the baseline by subtracting it. The next lesson uses it a different way — to choose which comparison schools to keep — and finds that improving the balance means discarding six of the fifteen programme schools.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3-difference-in-differenc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Minus 0.96 points, and the assumption you cannot test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Subtracting each group’s own baseline gives a difference-in-differences of −0.96 points. It rests on the two groups having been about to change by the same amount, which is untestable with two rounds — so the lesson is how to argue for it rather than how to check 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Two differences, subtracted</a:t>
            </a:r>
          </a:p>
          <a:p>
            <a:pPr lvl="0"/>
            <a:r>
              <a:rPr/>
              <a:t>Fit it as a regression, because you need the interval</a:t>
            </a:r>
          </a:p>
          <a:p>
            <a:pPr lvl="0"/>
            <a:r>
              <a:rPr/>
              <a:t>The assumption, stated exactly</a:t>
            </a:r>
          </a:p>
          <a:p>
            <a:pPr lvl="0"/>
            <a:r>
              <a:rPr/>
              <a:t>Why two rounds cannot test it</a:t>
            </a:r>
          </a:p>
          <a:p>
            <a:pPr lvl="0"/>
            <a:r>
              <a:rPr/>
              <a:t>Four arguments to make when you cannot test it</a:t>
            </a:r>
          </a:p>
          <a:p>
            <a:pPr lvl="0"/>
            <a:r>
              <a:rPr/>
              <a:t>Where difference-in-differences goes wrong</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differences, subtracted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cells </a:t>
            </a:r>
            <a:r>
              <a:rPr>
                <a:solidFill>
                  <a:srgbClr val="666666"/>
                </a:solidFill>
                <a:latin typeface="Courier"/>
              </a:rPr>
              <a:t>=</a:t>
            </a:r>
            <a:r>
              <a:rPr>
                <a:latin typeface="Courier"/>
              </a:rPr>
              <a:t> d.groupby(</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 </a:t>
            </a:r>
            <a:r>
              <a:rPr>
                <a:solidFill>
                  <a:srgbClr val="4070A0"/>
                </a:solidFill>
                <a:latin typeface="Courier"/>
              </a:rPr>
              <a:t>"endline"</a:t>
            </a:r>
            <a:r>
              <a:rPr>
                <a:latin typeface="Courier"/>
              </a:rPr>
              <a:t>]].mean()</a:t>
            </a:r>
            <a:br/>
            <a:r>
              <a:rPr>
                <a:solidFill>
                  <a:srgbClr val="008000"/>
                </a:solidFill>
                <a:latin typeface="Courier"/>
              </a:rPr>
              <a:t>print</a:t>
            </a:r>
            <a:r>
              <a:rPr>
                <a:latin typeface="Courier"/>
              </a:rPr>
              <a:t>(cells.</a:t>
            </a:r>
            <a:r>
              <a:rPr>
                <a:solidFill>
                  <a:srgbClr val="008000"/>
                </a:solidFill>
                <a:latin typeface="Courier"/>
              </a:rPr>
              <a:t>round</a:t>
            </a:r>
            <a:r>
              <a:rPr>
                <a:latin typeface="Courier"/>
              </a:rPr>
              <a:t>(</a:t>
            </a:r>
            <a:r>
              <a:rPr>
                <a:solidFill>
                  <a:srgbClr val="40A070"/>
                </a:solidFill>
                <a:latin typeface="Courier"/>
              </a:rPr>
              <a:t>4</a:t>
            </a:r>
            <a:r>
              <a:rPr>
                <a:latin typeface="Courier"/>
              </a:rPr>
              <a:t>))</a:t>
            </a:r>
            <a:br/>
            <a:br/>
            <a:r>
              <a:rPr>
                <a:latin typeface="Courier"/>
              </a:rPr>
              <a:t>did </a:t>
            </a:r>
            <a:r>
              <a:rPr>
                <a:solidFill>
                  <a:srgbClr val="666666"/>
                </a:solidFill>
                <a:latin typeface="Courier"/>
              </a:rPr>
              <a:t>=</a:t>
            </a:r>
            <a:r>
              <a:rPr>
                <a:latin typeface="Courier"/>
              </a:rPr>
              <a:t> ((cells.loc[</a:t>
            </a:r>
            <a:r>
              <a:rPr>
                <a:solidFill>
                  <a:srgbClr val="19177C"/>
                </a:solidFill>
                <a:latin typeface="Courier"/>
              </a:rPr>
              <a:t>True</a:t>
            </a:r>
            <a:r>
              <a:rPr>
                <a:latin typeface="Courier"/>
              </a:rPr>
              <a:t>, </a:t>
            </a:r>
            <a:r>
              <a:rPr>
                <a:solidFill>
                  <a:srgbClr val="4070A0"/>
                </a:solidFill>
                <a:latin typeface="Courier"/>
              </a:rPr>
              <a:t>"endline"</a:t>
            </a:r>
            <a:r>
              <a:rPr>
                <a:latin typeface="Courier"/>
              </a:rPr>
              <a:t>] </a:t>
            </a:r>
            <a:r>
              <a:rPr>
                <a:solidFill>
                  <a:srgbClr val="666666"/>
                </a:solidFill>
                <a:latin typeface="Courier"/>
              </a:rPr>
              <a:t>-</a:t>
            </a:r>
            <a:r>
              <a:rPr>
                <a:latin typeface="Courier"/>
              </a:rPr>
              <a:t> cells.loc[</a:t>
            </a:r>
            <a:r>
              <a:rPr>
                <a:solidFill>
                  <a:srgbClr val="19177C"/>
                </a:solidFill>
                <a:latin typeface="Courier"/>
              </a:rPr>
              <a:t>True</a:t>
            </a:r>
            <a:r>
              <a:rPr>
                <a:latin typeface="Courier"/>
              </a:rPr>
              <a:t>, </a:t>
            </a:r>
            <a:r>
              <a:rPr>
                <a:solidFill>
                  <a:srgbClr val="4070A0"/>
                </a:solidFill>
                <a:latin typeface="Courier"/>
              </a:rPr>
              <a:t>"baseline"</a:t>
            </a:r>
            <a:r>
              <a:rPr>
                <a:latin typeface="Courier"/>
              </a:rPr>
              <a:t>])</a:t>
            </a:r>
            <a:br/>
            <a:r>
              <a:rPr>
                <a:latin typeface="Courier"/>
              </a:rPr>
              <a:t>       </a:t>
            </a:r>
            <a:r>
              <a:rPr>
                <a:solidFill>
                  <a:srgbClr val="666666"/>
                </a:solidFill>
                <a:latin typeface="Courier"/>
              </a:rPr>
              <a:t>-</a:t>
            </a:r>
            <a:r>
              <a:rPr>
                <a:latin typeface="Courier"/>
              </a:rPr>
              <a:t> (cells.loc[</a:t>
            </a:r>
            <a:r>
              <a:rPr>
                <a:solidFill>
                  <a:srgbClr val="19177C"/>
                </a:solidFill>
                <a:latin typeface="Courier"/>
              </a:rPr>
              <a:t>False</a:t>
            </a:r>
            <a:r>
              <a:rPr>
                <a:latin typeface="Courier"/>
              </a:rPr>
              <a:t>, </a:t>
            </a:r>
            <a:r>
              <a:rPr>
                <a:solidFill>
                  <a:srgbClr val="4070A0"/>
                </a:solidFill>
                <a:latin typeface="Courier"/>
              </a:rPr>
              <a:t>"endline"</a:t>
            </a:r>
            <a:r>
              <a:rPr>
                <a:latin typeface="Courier"/>
              </a:rPr>
              <a:t>] </a:t>
            </a:r>
            <a:r>
              <a:rPr>
                <a:solidFill>
                  <a:srgbClr val="666666"/>
                </a:solidFill>
                <a:latin typeface="Courier"/>
              </a:rPr>
              <a:t>-</a:t>
            </a:r>
            <a:r>
              <a:rPr>
                <a:latin typeface="Courier"/>
              </a:rPr>
              <a:t> cells.loc[</a:t>
            </a:r>
            <a:r>
              <a:rPr>
                <a:solidFill>
                  <a:srgbClr val="19177C"/>
                </a:solidFill>
                <a:latin typeface="Courier"/>
              </a:rPr>
              <a:t>False</a:t>
            </a:r>
            <a:r>
              <a:rPr>
                <a:latin typeface="Courier"/>
              </a:rPr>
              <a:t>, </a:t>
            </a:r>
            <a:r>
              <a:rPr>
                <a:solidFill>
                  <a:srgbClr val="4070A0"/>
                </a:solidFill>
                <a:latin typeface="Courier"/>
              </a:rPr>
              <a:t>"baseline"</a:t>
            </a:r>
            <a:r>
              <a:rPr>
                <a:latin typeface="Courier"/>
              </a:rPr>
              <a:t>]))</a:t>
            </a:r>
            <a:br/>
            <a:r>
              <a:rPr>
                <a:solidFill>
                  <a:srgbClr val="008000"/>
                </a:solidFill>
                <a:latin typeface="Courier"/>
              </a:rPr>
              <a:t>print</a:t>
            </a:r>
            <a:r>
              <a:rPr>
                <a:latin typeface="Courier"/>
              </a:rPr>
              <a:t>(</a:t>
            </a:r>
            <a:r>
              <a:rPr>
                <a:solidFill>
                  <a:srgbClr val="BB6688"/>
                </a:solidFill>
                <a:latin typeface="Courier"/>
              </a:rPr>
              <a:t>f"difference-in-differences: </a:t>
            </a:r>
            <a:r>
              <a:rPr>
                <a:solidFill>
                  <a:srgbClr val="4070A0"/>
                </a:solidFill>
                <a:latin typeface="Courier"/>
              </a:rPr>
              <a:t>{</a:t>
            </a:r>
            <a:r>
              <a:rPr>
                <a:latin typeface="Courier"/>
              </a:rPr>
              <a:t>did</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differences, subtracted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baseline =</a:t>
            </a:r>
            <a:r>
              <a:rPr>
                <a:latin typeface="Courier"/>
              </a:rPr>
              <a:t> </a:t>
            </a:r>
            <a:r>
              <a:rPr>
                <a:solidFill>
                  <a:srgbClr val="06287E"/>
                </a:solidFill>
                <a:latin typeface="Courier"/>
              </a:rPr>
              <a:t>mean</a:t>
            </a:r>
            <a:r>
              <a:rPr>
                <a:latin typeface="Courier"/>
              </a:rPr>
              <a:t>(baseline), </a:t>
            </a:r>
            <a:r>
              <a:rPr>
                <a:solidFill>
                  <a:srgbClr val="7D9029"/>
                </a:solidFill>
                <a:latin typeface="Courier"/>
              </a:rPr>
              <a:t>endline =</a:t>
            </a:r>
            <a:r>
              <a:rPr>
                <a:latin typeface="Courier"/>
              </a:rPr>
              <a:t> </a:t>
            </a:r>
            <a:r>
              <a:rPr>
                <a:solidFill>
                  <a:srgbClr val="06287E"/>
                </a:solidFill>
                <a:latin typeface="Courier"/>
              </a:rPr>
              <a:t>mean</a:t>
            </a:r>
            <a:r>
              <a:rPr>
                <a:latin typeface="Courier"/>
              </a:rPr>
              <a:t>(endline),</a:t>
            </a:r>
            <a:br/>
            <a:r>
              <a:rPr>
                <a:latin typeface="Courier"/>
              </a:rPr>
              <a:t>               </a:t>
            </a:r>
            <a:r>
              <a:rPr>
                <a:solidFill>
                  <a:srgbClr val="7D9029"/>
                </a:solidFill>
                <a:latin typeface="Courier"/>
              </a:rPr>
              <a:t>.by =</a:t>
            </a:r>
            <a:r>
              <a:rPr>
                <a:latin typeface="Courier"/>
              </a:rPr>
              <a:t> feeding_programme)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gain =</a:t>
            </a:r>
            <a:r>
              <a:rPr>
                <a:latin typeface="Courier"/>
              </a:rPr>
              <a:t> endline </a:t>
            </a:r>
            <a:r>
              <a:rPr>
                <a:solidFill>
                  <a:srgbClr val="4070A0"/>
                </a:solidFill>
                <a:latin typeface="Courier"/>
              </a:rPr>
              <a:t>-</a:t>
            </a:r>
            <a:r>
              <a:rPr>
                <a:latin typeface="Courier"/>
              </a:rPr>
              <a:t> baseline)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differences, subtracted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endParaRPr/>
                    </a:p>
                  </a:txBody>
                  <a:tcPr/>
                </a:tc>
                <a:tc>
                  <a:txBody>
                    <a:bodyPr/>
                    <a:lstStyle/>
                    <a:p>
                      <a:pPr lvl="0" indent="0" marL="0">
                        <a:buNone/>
                      </a:pPr>
                      <a:r>
                        <a:rPr/>
                        <a:t>Baseline</a:t>
                      </a:r>
                    </a:p>
                  </a:txBody>
                  <a:tcPr/>
                </a:tc>
                <a:tc>
                  <a:txBody>
                    <a:bodyPr/>
                    <a:lstStyle/>
                    <a:p>
                      <a:pPr lvl="0" indent="0" marL="0">
                        <a:buNone/>
                      </a:pPr>
                      <a:r>
                        <a:rPr/>
                        <a:t>Endline</a:t>
                      </a:r>
                    </a:p>
                  </a:txBody>
                  <a:tcPr/>
                </a:tc>
                <a:tc>
                  <a:txBody>
                    <a:bodyPr/>
                    <a:lstStyle/>
                    <a:p>
                      <a:pPr lvl="0" indent="0" marL="0">
                        <a:buNone/>
                      </a:pPr>
                      <a:r>
                        <a:rPr/>
                        <a:t>Change</a:t>
                      </a:r>
                    </a:p>
                  </a:txBody>
                  <a:tcPr/>
                </a:tc>
              </a:tr>
              <a:tr h="0">
                <a:tc>
                  <a:txBody>
                    <a:bodyPr/>
                    <a:lstStyle/>
                    <a:p>
                      <a:pPr lvl="0" indent="0" marL="0">
                        <a:buNone/>
                      </a:pPr>
                      <a:r>
                        <a:rPr/>
                        <a:t>Feeding programme</a:t>
                      </a:r>
                    </a:p>
                  </a:txBody>
                </a:tc>
                <a:tc>
                  <a:txBody>
                    <a:bodyPr/>
                    <a:lstStyle/>
                    <a:p>
                      <a:pPr lvl="0" indent="0" marL="0">
                        <a:buNone/>
                      </a:pPr>
                      <a:r>
                        <a:rPr/>
                        <a:t>57.75%</a:t>
                      </a:r>
                    </a:p>
                  </a:txBody>
                </a:tc>
                <a:tc>
                  <a:txBody>
                    <a:bodyPr/>
                    <a:lstStyle/>
                    <a:p>
                      <a:pPr lvl="0" indent="0" marL="0">
                        <a:buNone/>
                      </a:pPr>
                      <a:r>
                        <a:rPr/>
                        <a:t>64.41%</a:t>
                      </a:r>
                    </a:p>
                  </a:txBody>
                </a:tc>
                <a:tc>
                  <a:txBody>
                    <a:bodyPr/>
                    <a:lstStyle/>
                    <a:p>
                      <a:pPr lvl="0" indent="0" marL="0">
                        <a:buNone/>
                      </a:pPr>
                      <a:r>
                        <a:rPr/>
                        <a:t>+6.66</a:t>
                      </a:r>
                    </a:p>
                  </a:txBody>
                </a:tc>
              </a:tr>
              <a:tr h="0">
                <a:tc>
                  <a:txBody>
                    <a:bodyPr/>
                    <a:lstStyle/>
                    <a:p>
                      <a:pPr lvl="0" indent="0" marL="0">
                        <a:buNone/>
                      </a:pPr>
                      <a:r>
                        <a:rPr/>
                        <a:t>No programme</a:t>
                      </a:r>
                    </a:p>
                  </a:txBody>
                </a:tc>
                <a:tc>
                  <a:txBody>
                    <a:bodyPr/>
                    <a:lstStyle/>
                    <a:p>
                      <a:pPr lvl="0" indent="0" marL="0">
                        <a:buNone/>
                      </a:pPr>
                      <a:r>
                        <a:rPr/>
                        <a:t>54.67%</a:t>
                      </a:r>
                    </a:p>
                  </a:txBody>
                </a:tc>
                <a:tc>
                  <a:txBody>
                    <a:bodyPr/>
                    <a:lstStyle/>
                    <a:p>
                      <a:pPr lvl="0" indent="0" marL="0">
                        <a:buNone/>
                      </a:pPr>
                      <a:r>
                        <a:rPr/>
                        <a:t>62.29%</a:t>
                      </a:r>
                    </a:p>
                  </a:txBody>
                </a:tc>
                <a:tc>
                  <a:txBody>
                    <a:bodyPr/>
                    <a:lstStyle/>
                    <a:p>
                      <a:pPr lvl="0" indent="0" marL="0">
                        <a:buNone/>
                      </a:pPr>
                      <a:r>
                        <a:rPr/>
                        <a:t>+7.62</a:t>
                      </a:r>
                    </a:p>
                  </a:txBody>
                </a:tc>
              </a:tr>
              <a:tr h="0">
                <a:tc>
                  <a:txBody>
                    <a:bodyPr/>
                    <a:lstStyle/>
                    <a:p>
                      <a:pPr lvl="0" indent="0" marL="0">
                        <a:buNone/>
                      </a:pPr>
                      <a:r>
                        <a:rPr b="1"/>
                        <a:t>Difference</a:t>
                      </a:r>
                    </a:p>
                  </a:txBody>
                </a:tc>
                <a:tc>
                  <a:txBody>
                    <a:bodyPr/>
                    <a:lstStyle/>
                    <a:p>
                      <a:pPr lvl="0" indent="0" marL="0">
                        <a:buNone/>
                      </a:pPr>
                      <a:r>
                        <a:rPr/>
                        <a:t>+3.09</a:t>
                      </a:r>
                    </a:p>
                  </a:txBody>
                </a:tc>
                <a:tc>
                  <a:txBody>
                    <a:bodyPr/>
                    <a:lstStyle/>
                    <a:p>
                      <a:pPr lvl="0" indent="0" marL="0">
                        <a:buNone/>
                      </a:pPr>
                      <a:r>
                        <a:rPr/>
                        <a:t>+2.12</a:t>
                      </a:r>
                    </a:p>
                  </a:txBody>
                </a:tc>
                <a:tc>
                  <a:txBody>
                    <a:bodyPr/>
                    <a:lstStyle/>
                    <a:p>
                      <a:pPr lvl="0" indent="0" marL="0">
                        <a:buNone/>
                      </a:pPr>
                      <a:r>
                        <a:rPr b="1"/>
                        <a:t>−0.96</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differences, subtracted</a:t>
            </a:r>
          </a:p>
        </p:txBody>
      </p:sp>
      <p:sp>
        <p:nvSpPr>
          <p:cNvPr id="3" name="Content Placeholder 2"/>
          <p:cNvSpPr>
            <a:spLocks noGrp="1"/>
          </p:cNvSpPr>
          <p:nvPr>
            <p:ph idx="1"/>
          </p:nvPr>
        </p:nvSpPr>
        <p:spPr/>
        <p:txBody>
          <a:bodyPr/>
          <a:lstStyle/>
          <a:p>
            <a:pPr lvl="0"/>
            <a:r>
              <a:rPr/>
              <a:t>The estimate can be read down the last column or across the last row and it is the same number — That symmetry is what…</a:t>
            </a:r>
          </a:p>
          <a:p>
            <a:pPr lvl="0"/>
            <a:r>
              <a:rPr/>
              <a:t>The baseline gap of 3.09 points is what the design removes — A cross-sectional comparison at endline would have…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as a regression, because you need the interval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d </a:t>
            </a:r>
            <a:r>
              <a:rPr>
                <a:solidFill>
                  <a:srgbClr val="666666"/>
                </a:solidFill>
                <a:latin typeface="Courier"/>
              </a:rPr>
              <a:t>=</a:t>
            </a:r>
            <a:r>
              <a:rPr>
                <a:latin typeface="Courier"/>
              </a:rPr>
              <a:t> d.assign(gain</a:t>
            </a:r>
            <a:r>
              <a:rPr>
                <a:solidFill>
                  <a:srgbClr val="666666"/>
                </a:solidFill>
                <a:latin typeface="Courier"/>
              </a:rPr>
              <a:t>=</a:t>
            </a:r>
            <a:r>
              <a:rPr>
                <a:latin typeface="Courier"/>
              </a:rPr>
              <a:t>d[</a:t>
            </a:r>
            <a:r>
              <a:rPr>
                <a:solidFill>
                  <a:srgbClr val="4070A0"/>
                </a:solidFill>
                <a:latin typeface="Courier"/>
              </a:rPr>
              <a:t>"endline"</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br/>
            <a:r>
              <a:rPr>
                <a:latin typeface="Courier"/>
              </a:rPr>
              <a:t>naive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d).fit()</a:t>
            </a:r>
            <a:br/>
            <a:r>
              <a:rPr>
                <a:latin typeface="Courier"/>
              </a:rPr>
              <a:t>clustered </a:t>
            </a:r>
            <a:r>
              <a:rPr>
                <a:solidFill>
                  <a:srgbClr val="666666"/>
                </a:solidFill>
                <a:latin typeface="Courier"/>
              </a:rPr>
              <a:t>=</a:t>
            </a:r>
            <a:r>
              <a:rPr>
                <a:latin typeface="Courier"/>
              </a:rPr>
              <a:t> naive.get_robustcov_results(cov_type</a:t>
            </a:r>
            <a:r>
              <a:rPr>
                <a:solidFill>
                  <a:srgbClr val="666666"/>
                </a:solidFill>
                <a:latin typeface="Courier"/>
              </a:rPr>
              <a:t>=</a:t>
            </a:r>
            <a:r>
              <a:rPr>
                <a:solidFill>
                  <a:srgbClr val="4070A0"/>
                </a:solidFill>
                <a:latin typeface="Courier"/>
              </a:rPr>
              <a:t>"cluster"</a:t>
            </a:r>
            <a:r>
              <a:rPr>
                <a:latin typeface="Courier"/>
              </a:rPr>
              <a:t>,</a:t>
            </a:r>
            <a:br/>
            <a:r>
              <a:rPr>
                <a:latin typeface="Courier"/>
              </a:rPr>
              <a:t>                                        groups</a:t>
            </a:r>
            <a:r>
              <a:rPr>
                <a:solidFill>
                  <a:srgbClr val="666666"/>
                </a:solidFill>
                <a:latin typeface="Courier"/>
              </a:rPr>
              <a:t>=</a:t>
            </a:r>
            <a:r>
              <a:rPr>
                <a:latin typeface="Courier"/>
              </a:rPr>
              <a:t>d[</a:t>
            </a:r>
            <a:r>
              <a:rPr>
                <a:solidFill>
                  <a:srgbClr val="4070A0"/>
                </a:solidFill>
                <a:latin typeface="Courier"/>
              </a:rPr>
              <a:t>"school_id"</a:t>
            </a:r>
            <a:r>
              <a:rPr>
                <a:latin typeface="Courier"/>
              </a:rPr>
              <a:t>])</a:t>
            </a:r>
            <a:br/>
            <a:br/>
            <a:r>
              <a:rPr>
                <a:latin typeface="Courier"/>
              </a:rPr>
              <a:t>by_school </a:t>
            </a:r>
            <a:r>
              <a:rPr>
                <a:solidFill>
                  <a:srgbClr val="666666"/>
                </a:solidFill>
                <a:latin typeface="Courier"/>
              </a:rPr>
              <a:t>=</a:t>
            </a:r>
            <a:r>
              <a:rPr>
                <a:latin typeface="Courier"/>
              </a:rPr>
              <a:t> d.groupby([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r>
              <a:rPr>
                <a:solidFill>
                  <a:srgbClr val="4070A0"/>
                </a:solidFill>
                <a:latin typeface="Courier"/>
              </a:rPr>
              <a:t>"gain"</a:t>
            </a:r>
            <a:r>
              <a:rPr>
                <a:latin typeface="Courier"/>
              </a:rPr>
              <a:t>].mean().reset_index()</a:t>
            </a:r>
            <a:br/>
            <a:r>
              <a:rPr>
                <a:latin typeface="Courier"/>
              </a:rPr>
              <a:t>aggregated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by_school).fit()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as a regression, because you need the interval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a:t>
            </a:r>
            <a:r>
              <a:rPr>
                <a:latin typeface="Courier"/>
              </a:rPr>
              <a:t>(gain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d)                       </a:t>
            </a:r>
            <a:r>
              <a:rPr i="1">
                <a:solidFill>
                  <a:srgbClr val="60A0B0"/>
                </a:solidFill>
                <a:latin typeface="Courier"/>
              </a:rPr>
              <a:t># naive</a:t>
            </a:r>
            <a:br/>
            <a:r>
              <a:rPr>
                <a:solidFill>
                  <a:srgbClr val="06287E"/>
                </a:solidFill>
                <a:latin typeface="Courier"/>
              </a:rPr>
              <a:t>lm</a:t>
            </a:r>
            <a:r>
              <a:rPr>
                <a:latin typeface="Courier"/>
              </a:rPr>
              <a:t>(gain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by_school)               </a:t>
            </a:r>
            <a:r>
              <a:rPr i="1">
                <a:solidFill>
                  <a:srgbClr val="60A0B0"/>
                </a:solidFill>
                <a:latin typeface="Courier"/>
              </a:rPr>
              <a:t># school level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as a regression, because you need the interval</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Approach</a:t>
                      </a:r>
                    </a:p>
                  </a:txBody>
                  <a:tcPr/>
                </a:tc>
                <a:tc>
                  <a:txBody>
                    <a:bodyPr/>
                    <a:lstStyle/>
                    <a:p>
                      <a:pPr lvl="0" indent="0" marL="0">
                        <a:buNone/>
                      </a:pPr>
                      <a:r>
                        <a:rPr/>
                        <a:t>Estimate</a:t>
                      </a:r>
                    </a:p>
                  </a:txBody>
                  <a:tcPr/>
                </a:tc>
                <a:tc>
                  <a:txBody>
                    <a:bodyPr/>
                    <a:lstStyle/>
                    <a:p>
                      <a:pPr lvl="0" indent="0" marL="0">
                        <a:buNone/>
                      </a:pPr>
                      <a:r>
                        <a:rPr/>
                        <a:t>SE</a:t>
                      </a:r>
                    </a:p>
                  </a:txBody>
                  <a:tcPr/>
                </a:tc>
                <a:tc>
                  <a:txBody>
                    <a:bodyPr/>
                    <a:lstStyle/>
                    <a:p>
                      <a:pPr lvl="0" indent="0" marL="0">
                        <a:buNone/>
                      </a:pPr>
                      <a:r>
                        <a:rPr/>
                        <a:t>95% CI</a:t>
                      </a:r>
                    </a:p>
                  </a:txBody>
                  <a:tcPr/>
                </a:tc>
              </a:tr>
              <a:tr h="0">
                <a:tc>
                  <a:txBody>
                    <a:bodyPr/>
                    <a:lstStyle/>
                    <a:p>
                      <a:pPr lvl="0" indent="0" marL="0">
                        <a:buNone/>
                      </a:pPr>
                      <a:r>
                        <a:rPr/>
                        <a:t>Student level, naive</a:t>
                      </a:r>
                    </a:p>
                  </a:txBody>
                </a:tc>
                <a:tc>
                  <a:txBody>
                    <a:bodyPr/>
                    <a:lstStyle/>
                    <a:p>
                      <a:pPr lvl="0" indent="0" marL="0">
                        <a:buNone/>
                      </a:pPr>
                      <a:r>
                        <a:rPr/>
                        <a:t>−0.96 pts</a:t>
                      </a:r>
                    </a:p>
                  </a:txBody>
                </a:tc>
                <a:tc>
                  <a:txBody>
                    <a:bodyPr/>
                    <a:lstStyle/>
                    <a:p>
                      <a:pPr lvl="0" indent="0" marL="0">
                        <a:buNone/>
                      </a:pPr>
                      <a:r>
                        <a:rPr/>
                        <a:t>0.98</a:t>
                      </a:r>
                    </a:p>
                  </a:txBody>
                </a:tc>
                <a:tc>
                  <a:txBody>
                    <a:bodyPr/>
                    <a:lstStyle/>
                    <a:p>
                      <a:pPr lvl="0" indent="0" marL="0">
                        <a:buNone/>
                      </a:pPr>
                      <a:r>
                        <a:rPr/>
                        <a:t>−2.89 to +0.96</a:t>
                      </a:r>
                    </a:p>
                  </a:txBody>
                </a:tc>
              </a:tr>
              <a:tr h="0">
                <a:tc>
                  <a:txBody>
                    <a:bodyPr/>
                    <a:lstStyle/>
                    <a:p>
                      <a:pPr lvl="0" indent="0" marL="0">
                        <a:buNone/>
                      </a:pPr>
                      <a:r>
                        <a:rPr b="1"/>
                        <a:t>Student level, clustered on school</a:t>
                      </a:r>
                    </a:p>
                  </a:txBody>
                </a:tc>
                <a:tc>
                  <a:txBody>
                    <a:bodyPr/>
                    <a:lstStyle/>
                    <a:p>
                      <a:pPr lvl="0" indent="0" marL="0">
                        <a:buNone/>
                      </a:pPr>
                      <a:r>
                        <a:rPr b="1"/>
                        <a:t>−0.96 pts</a:t>
                      </a:r>
                    </a:p>
                  </a:txBody>
                </a:tc>
                <a:tc>
                  <a:txBody>
                    <a:bodyPr/>
                    <a:lstStyle/>
                    <a:p>
                      <a:pPr lvl="0" indent="0" marL="0">
                        <a:buNone/>
                      </a:pPr>
                      <a:r>
                        <a:rPr b="1"/>
                        <a:t>1.29</a:t>
                      </a:r>
                    </a:p>
                  </a:txBody>
                </a:tc>
                <a:tc>
                  <a:txBody>
                    <a:bodyPr/>
                    <a:lstStyle/>
                    <a:p>
                      <a:pPr lvl="0" indent="0" marL="0">
                        <a:buNone/>
                      </a:pPr>
                      <a:r>
                        <a:rPr b="1"/>
                        <a:t>−3.48 to +1.56</a:t>
                      </a:r>
                    </a:p>
                  </a:txBody>
                </a:tc>
              </a:tr>
              <a:tr h="0">
                <a:tc>
                  <a:txBody>
                    <a:bodyPr/>
                    <a:lstStyle/>
                    <a:p>
                      <a:pPr lvl="0" indent="0" marL="0">
                        <a:buNone/>
                      </a:pPr>
                      <a:r>
                        <a:rPr/>
                        <a:t>School level, 15 vs 9</a:t>
                      </a:r>
                    </a:p>
                  </a:txBody>
                </a:tc>
                <a:tc>
                  <a:txBody>
                    <a:bodyPr/>
                    <a:lstStyle/>
                    <a:p>
                      <a:pPr lvl="0" indent="0" marL="0">
                        <a:buNone/>
                      </a:pPr>
                      <a:r>
                        <a:rPr/>
                        <a:t>−0.68 pts</a:t>
                      </a:r>
                    </a:p>
                  </a:txBody>
                </a:tc>
                <a:tc>
                  <a:txBody>
                    <a:bodyPr/>
                    <a:lstStyle/>
                    <a:p>
                      <a:pPr lvl="0" indent="0" marL="0">
                        <a:buNone/>
                      </a:pPr>
                      <a:r>
                        <a:rPr/>
                        <a:t>1.18</a:t>
                      </a:r>
                    </a:p>
                  </a:txBody>
                </a:tc>
                <a:tc>
                  <a:txBody>
                    <a:bodyPr/>
                    <a:lstStyle/>
                    <a:p>
                      <a:pPr lvl="0" indent="0" marL="0">
                        <a:buNone/>
                      </a:pPr>
                      <a:r>
                        <a:rPr/>
                        <a:t>−2.99 to +1.63</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Fit it as a regression, because you need the interval</a:t>
            </a:r>
          </a:p>
        </p:txBody>
      </p:sp>
      <p:sp>
        <p:nvSpPr>
          <p:cNvPr id="3" name="Content Placeholder 2"/>
          <p:cNvSpPr>
            <a:spLocks noGrp="1"/>
          </p:cNvSpPr>
          <p:nvPr>
            <p:ph idx="1"/>
          </p:nvPr>
        </p:nvSpPr>
        <p:spPr/>
        <p:txBody>
          <a:bodyPr/>
          <a:lstStyle/>
          <a:p>
            <a:pPr lvl="0"/>
            <a:r>
              <a:rPr/>
              <a:t>The clustered interval is the one to report — for the reason the regression course established: the programme was…</a:t>
            </a:r>
          </a:p>
          <a:p>
            <a:pPr lvl="0"/>
            <a:r>
              <a:rPr/>
              <a:t>Every version crosses zero comfortably — There is no effect to report, and the interval says the study could not have…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assumption, stated exactly</a:t>
            </a:r>
          </a:p>
        </p:txBody>
      </p:sp>
      <p:sp>
        <p:nvSpPr>
          <p:cNvPr id="3" name="Content Placeholder 2"/>
          <p:cNvSpPr>
            <a:spLocks noGrp="1"/>
          </p:cNvSpPr>
          <p:nvPr>
            <p:ph idx="1"/>
          </p:nvPr>
        </p:nvSpPr>
        <p:spPr/>
        <p:txBody>
          <a:bodyPr/>
          <a:lstStyle/>
          <a:p>
            <a:pPr lvl="0"/>
            <a:r>
              <a:rPr/>
              <a:t>Parallel trends: in the absence of the programme, the two groups’ outcomes would have changed by the same amount</a:t>
            </a:r>
          </a:p>
          <a:p>
            <a:pPr lvl="0"/>
            <a:r>
              <a:rPr/>
              <a:t>It does not require the groups to be similar — They start 3.09 points apart and that is fine — the design differences…</a:t>
            </a:r>
          </a:p>
          <a:p>
            <a:pPr lvl="0"/>
            <a:r>
              <a:rPr/>
              <a:t>It does not require the trends to be flat — Both groups can be improving; the assumption is that they would have…</a:t>
            </a:r>
          </a:p>
          <a:p>
            <a:pPr lvl="0"/>
            <a:r>
              <a:rPr/>
              <a:t>It does not require the same variance, sample size or composition — Those affect the interval, not the identification</a:t>
            </a:r>
          </a:p>
          <a:p>
            <a:pPr lvl="0"/>
            <a:r>
              <a:rPr/>
              <a:t>What it does require is unobservable — because it is a statement about a world in which the programme did not happen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two rounds cannot test it — In Python</a:t>
            </a:r>
          </a:p>
        </p:txBody>
      </p:sp>
      <p:sp>
        <p:nvSpPr>
          <p:cNvPr id="3" name="Content Placeholder 2"/>
          <p:cNvSpPr>
            <a:spLocks noGrp="1"/>
          </p:cNvSpPr>
          <p:nvPr>
            <p:ph idx="1"/>
          </p:nvPr>
        </p:nvSpPr>
        <p:spPr/>
        <p:txBody>
          <a:bodyPr/>
          <a:lstStyle/>
          <a:p>
            <a:pPr lvl="0" indent="0">
              <a:buNone/>
            </a:pPr>
            <a:r>
              <a:rPr>
                <a:latin typeface="Courier"/>
              </a:rPr>
              <a:t>rounds </a:t>
            </a:r>
            <a:r>
              <a:rPr>
                <a:solidFill>
                  <a:srgbClr val="666666"/>
                </a:solidFill>
                <a:latin typeface="Courier"/>
              </a:rPr>
              <a:t>=</a:t>
            </a:r>
            <a:r>
              <a:rPr>
                <a:latin typeface="Courier"/>
              </a:rPr>
              <a:t> assessment[</a:t>
            </a:r>
            <a:r>
              <a:rPr>
                <a:solidFill>
                  <a:srgbClr val="4070A0"/>
                </a:solidFill>
                <a:latin typeface="Courier"/>
              </a:rPr>
              <a:t>"assessment_round"</a:t>
            </a:r>
            <a:r>
              <a:rPr>
                <a:latin typeface="Courier"/>
              </a:rPr>
              <a:t>].unique()</a:t>
            </a:r>
            <a:br/>
            <a:r>
              <a:rPr>
                <a:solidFill>
                  <a:srgbClr val="008000"/>
                </a:solidFill>
                <a:latin typeface="Courier"/>
              </a:rPr>
              <a:t>print</a:t>
            </a:r>
            <a:r>
              <a:rPr>
                <a:latin typeface="Courier"/>
              </a:rPr>
              <a:t>(rounds)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two rounds cannot test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unique</a:t>
            </a:r>
            <a:r>
              <a:rPr>
                <a:latin typeface="Courier"/>
              </a:rPr>
              <a:t>(assessment</a:t>
            </a:r>
            <a:r>
              <a:rPr>
                <a:solidFill>
                  <a:srgbClr val="4070A0"/>
                </a:solidFill>
                <a:latin typeface="Courier"/>
              </a:rPr>
              <a:t>$</a:t>
            </a:r>
            <a:r>
              <a:rPr>
                <a:latin typeface="Courier"/>
              </a:rPr>
              <a:t>assessment_round)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two rounds cannot test it</a:t>
            </a:r>
          </a:p>
        </p:txBody>
      </p:sp>
      <p:sp>
        <p:nvSpPr>
          <p:cNvPr id="3" name="Content Placeholder 2"/>
          <p:cNvSpPr>
            <a:spLocks noGrp="1"/>
          </p:cNvSpPr>
          <p:nvPr>
            <p:ph idx="1"/>
          </p:nvPr>
        </p:nvSpPr>
        <p:spPr/>
        <p:txBody>
          <a:bodyPr/>
          <a:lstStyle/>
          <a:p>
            <a:pPr lvl="0"/>
            <a:r>
              <a:rPr/>
              <a:t>There are two: baseline and endline — With two points you can draw exactly one line through each group, so any…</a:t>
            </a:r>
          </a:p>
          <a:p>
            <a:pPr lvl="0"/>
            <a:r>
              <a:rPr/>
              <a:t>With three or more pre-programme rounds you can look — Plot each group’s outcome over the pre-period and see whether…</a:t>
            </a:r>
          </a:p>
          <a:p>
            <a:pPr lvl="0"/>
            <a:r>
              <a:rPr/>
              <a:t>The design implication is a data-collection decision made years earlier — If you expect to evaluate by…</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arguments to make when you cannot test it</a:t>
            </a:r>
          </a:p>
        </p:txBody>
      </p:sp>
      <p:sp>
        <p:nvSpPr>
          <p:cNvPr id="3" name="Content Placeholder 2"/>
          <p:cNvSpPr>
            <a:spLocks noGrp="1"/>
          </p:cNvSpPr>
          <p:nvPr>
            <p:ph idx="1"/>
          </p:nvPr>
        </p:nvSpPr>
        <p:spPr/>
        <p:txBody>
          <a:bodyPr/>
          <a:lstStyle/>
          <a:p>
            <a:pPr lvl="0"/>
            <a:r>
              <a:rPr/>
              <a:t>Name why the programme schools were chosen — If selection was on something time-invariant — where they are, who runs…</a:t>
            </a:r>
          </a:p>
          <a:p>
            <a:pPr lvl="0"/>
            <a:r>
              <a:rPr/>
              <a:t>Show that other outcomes moved in parallel — Numeracy is measured on the same children and is not what a feeding…</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arguments to make when you cannot test it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panel(domain):</a:t>
            </a:r>
            <a:br/>
            <a:r>
              <a:rPr>
                <a:latin typeface="Courier"/>
              </a:rPr>
              <a:t>    wide </a:t>
            </a:r>
            <a:r>
              <a:rPr>
                <a:solidFill>
                  <a:srgbClr val="666666"/>
                </a:solidFill>
                <a:latin typeface="Courier"/>
              </a:rPr>
              <a:t>=</a:t>
            </a:r>
            <a:r>
              <a:rPr>
                <a:latin typeface="Courier"/>
              </a:rPr>
              <a:t> (assessment[assessment[</a:t>
            </a:r>
            <a:r>
              <a:rPr>
                <a:solidFill>
                  <a:srgbClr val="4070A0"/>
                </a:solidFill>
                <a:latin typeface="Courier"/>
              </a:rPr>
              <a:t>"domain"</a:t>
            </a:r>
            <a:r>
              <a:rPr>
                <a:latin typeface="Courier"/>
              </a:rPr>
              <a:t>] </a:t>
            </a:r>
            <a:r>
              <a:rPr>
                <a:solidFill>
                  <a:srgbClr val="666666"/>
                </a:solidFill>
                <a:latin typeface="Courier"/>
              </a:rPr>
              <a:t>==</a:t>
            </a:r>
            <a:r>
              <a:rPr>
                <a:latin typeface="Courier"/>
              </a:rPr>
              <a:t> domain]</a:t>
            </a:r>
            <a:br/>
            <a:r>
              <a:rPr>
                <a:latin typeface="Courier"/>
              </a:rPr>
              <a:t>            .pivot_table(index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"assessment_round"</a:t>
            </a:r>
            <a:r>
              <a:rPr>
                <a:latin typeface="Courier"/>
              </a:rPr>
              <a:t>,</a:t>
            </a:r>
            <a:br/>
            <a:r>
              <a:rPr>
                <a:latin typeface="Courier"/>
              </a:rPr>
              <a:t>                         values</a:t>
            </a:r>
            <a:r>
              <a:rPr>
                <a:solidFill>
                  <a:srgbClr val="666666"/>
                </a:solidFill>
                <a:latin typeface="Courier"/>
              </a:rPr>
              <a:t>=</a:t>
            </a:r>
            <a:r>
              <a:rPr>
                <a:solidFill>
                  <a:srgbClr val="4070A0"/>
                </a:solidFill>
                <a:latin typeface="Courier"/>
              </a:rPr>
              <a:t>"pct"</a:t>
            </a:r>
            <a:r>
              <a:rPr>
                <a:latin typeface="Courier"/>
              </a:rPr>
              <a:t>).dropna())</a:t>
            </a:r>
            <a:br/>
            <a:r>
              <a:rPr>
                <a:latin typeface="Courier"/>
              </a:rPr>
              <a:t>    out </a:t>
            </a:r>
            <a:r>
              <a:rPr>
                <a:solidFill>
                  <a:srgbClr val="666666"/>
                </a:solidFill>
                <a:latin typeface="Courier"/>
              </a:rPr>
              <a:t>=</a:t>
            </a:r>
            <a:r>
              <a:rPr>
                <a:latin typeface="Courier"/>
              </a:rPr>
              <a:t> wide.join(roster.set_index(</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"inner"</a:t>
            </a:r>
            <a:r>
              <a:rPr>
                <a:latin typeface="Courier"/>
              </a:rPr>
              <a:t>).reset_index()</a:t>
            </a:r>
            <a:br/>
            <a:r>
              <a:rPr>
                <a:latin typeface="Courier"/>
              </a:rPr>
              <a:t>    </a:t>
            </a:r>
            <a:r>
              <a:rPr b="1">
                <a:solidFill>
                  <a:srgbClr val="007020"/>
                </a:solidFill>
                <a:latin typeface="Courier"/>
              </a:rPr>
              <a:t>return</a:t>
            </a:r>
            <a:r>
              <a:rPr>
                <a:latin typeface="Courier"/>
              </a:rPr>
              <a:t> out.assign(gain</a:t>
            </a:r>
            <a:r>
              <a:rPr>
                <a:solidFill>
                  <a:srgbClr val="666666"/>
                </a:solidFill>
                <a:latin typeface="Courier"/>
              </a:rPr>
              <a:t>=</a:t>
            </a:r>
            <a:r>
              <a:rPr>
                <a:latin typeface="Courier"/>
              </a:rPr>
              <a:t>out[</a:t>
            </a:r>
            <a:r>
              <a:rPr>
                <a:solidFill>
                  <a:srgbClr val="4070A0"/>
                </a:solidFill>
                <a:latin typeface="Courier"/>
              </a:rPr>
              <a:t>"endline"</a:t>
            </a:r>
            <a:r>
              <a:rPr>
                <a:latin typeface="Courier"/>
              </a:rPr>
              <a:t>] </a:t>
            </a:r>
            <a:r>
              <a:rPr>
                <a:solidFill>
                  <a:srgbClr val="666666"/>
                </a:solidFill>
                <a:latin typeface="Courier"/>
              </a:rPr>
              <a:t>-</a:t>
            </a:r>
            <a:r>
              <a:rPr>
                <a:latin typeface="Courier"/>
              </a:rPr>
              <a:t> out[</a:t>
            </a:r>
            <a:r>
              <a:rPr>
                <a:solidFill>
                  <a:srgbClr val="4070A0"/>
                </a:solidFill>
                <a:latin typeface="Courier"/>
              </a:rPr>
              <a:t>"baseline"</a:t>
            </a:r>
            <a:r>
              <a:rPr>
                <a:latin typeface="Courier"/>
              </a:rPr>
              <a:t>])</a:t>
            </a:r>
            <a:br/>
            <a:br/>
            <a:r>
              <a:rPr b="1">
                <a:solidFill>
                  <a:srgbClr val="007020"/>
                </a:solidFill>
                <a:latin typeface="Courier"/>
              </a:rPr>
              <a:t>for</a:t>
            </a:r>
            <a:r>
              <a:rPr>
                <a:latin typeface="Courier"/>
              </a:rPr>
              <a:t> domain </a:t>
            </a:r>
            <a:r>
              <a:rPr b="1">
                <a:solidFill>
                  <a:srgbClr val="007020"/>
                </a:solidFill>
                <a:latin typeface="Courier"/>
              </a:rPr>
              <a:t>in</a:t>
            </a:r>
            <a:r>
              <a:rPr>
                <a:latin typeface="Courier"/>
              </a:rPr>
              <a:t> (</a:t>
            </a:r>
            <a:r>
              <a:rPr>
                <a:solidFill>
                  <a:srgbClr val="4070A0"/>
                </a:solidFill>
                <a:latin typeface="Courier"/>
              </a:rPr>
              <a:t>"literacy"</a:t>
            </a:r>
            <a:r>
              <a:rPr>
                <a:latin typeface="Courier"/>
              </a:rPr>
              <a:t>, </a:t>
            </a:r>
            <a:r>
              <a:rPr>
                <a:solidFill>
                  <a:srgbClr val="4070A0"/>
                </a:solidFill>
                <a:latin typeface="Courier"/>
              </a:rPr>
              <a:t>"numeracy"</a:t>
            </a:r>
            <a:r>
              <a:rPr>
                <a:latin typeface="Courier"/>
              </a:rPr>
              <a:t>):</a:t>
            </a:r>
            <a:br/>
            <a:r>
              <a:rPr>
                <a:latin typeface="Courier"/>
              </a:rPr>
              <a:t>    frame </a:t>
            </a:r>
            <a:r>
              <a:rPr>
                <a:solidFill>
                  <a:srgbClr val="666666"/>
                </a:solidFill>
                <a:latin typeface="Courier"/>
              </a:rPr>
              <a:t>=</a:t>
            </a:r>
            <a:r>
              <a:rPr>
                <a:latin typeface="Courier"/>
              </a:rPr>
              <a:t> panel(domain)</a:t>
            </a:r>
            <a:br/>
            <a:r>
              <a:rPr>
                <a:latin typeface="Courier"/>
              </a:rPr>
              <a:t>    fit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frame).fit(</a:t>
            </a:r>
            <a:br/>
            <a:r>
              <a:rPr>
                <a:latin typeface="Courier"/>
              </a:rPr>
              <a:t>        cov_type</a:t>
            </a:r>
            <a:r>
              <a:rPr>
                <a:solidFill>
                  <a:srgbClr val="666666"/>
                </a:solidFill>
                <a:latin typeface="Courier"/>
              </a:rPr>
              <a:t>=</a:t>
            </a:r>
            <a:r>
              <a:rPr>
                <a:solidFill>
                  <a:srgbClr val="4070A0"/>
                </a:solidFill>
                <a:latin typeface="Courier"/>
              </a:rPr>
              <a:t>"cluster"</a:t>
            </a:r>
            <a:r>
              <a:rPr>
                <a:latin typeface="Courier"/>
              </a:rPr>
              <a:t>, cov_kwds</a:t>
            </a:r>
            <a:r>
              <a:rPr>
                <a:solidFill>
                  <a:srgbClr val="666666"/>
                </a:solidFill>
                <a:latin typeface="Courier"/>
              </a:rPr>
              <a:t>=</a:t>
            </a:r>
            <a:r>
              <a:rPr>
                <a:latin typeface="Courier"/>
              </a:rPr>
              <a:t>{</a:t>
            </a:r>
            <a:r>
              <a:rPr>
                <a:solidFill>
                  <a:srgbClr val="4070A0"/>
                </a:solidFill>
                <a:latin typeface="Courier"/>
              </a:rPr>
              <a:t>"groups"</a:t>
            </a:r>
            <a:r>
              <a:rPr>
                <a:latin typeface="Courier"/>
              </a:rPr>
              <a:t>: frame[</a:t>
            </a:r>
            <a:r>
              <a:rPr>
                <a:solidFill>
                  <a:srgbClr val="4070A0"/>
                </a:solidFill>
                <a:latin typeface="Courier"/>
              </a:rPr>
              <a:t>"school_id"</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domain</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fit</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arguments to make when you cannot test it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placebo outcome: it should show nothing, and here it does.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arguments to make when you cannot test it</a:t>
            </a:r>
          </a:p>
        </p:txBody>
      </p:sp>
      <p:sp>
        <p:nvSpPr>
          <p:cNvPr id="3" name="Content Placeholder 2"/>
          <p:cNvSpPr>
            <a:spLocks noGrp="1"/>
          </p:cNvSpPr>
          <p:nvPr>
            <p:ph idx="1"/>
          </p:nvPr>
        </p:nvSpPr>
        <p:spPr/>
        <p:txBody>
          <a:bodyPr/>
          <a:lstStyle/>
          <a:p>
            <a:pPr lvl="0"/>
            <a:r>
              <a:rPr/>
              <a:t>Numeracy gives +0.39 points, 95% CI −1.16 to +1.94 — the same design applied to an outcome the programme was not…</a:t>
            </a:r>
          </a:p>
          <a:p>
            <a:pPr lvl="0"/>
            <a:r>
              <a:rPr/>
              <a:t>Test a placebo period if one exists — Two pre-programme rounds should give a difference-in-differences of zero</a:t>
            </a:r>
          </a:p>
          <a:p>
            <a:pPr lvl="0"/>
            <a:r>
              <a:rPr/>
              <a:t>Show the result is not driven by one unit — Drop each school in turn and refit; if the estimate swings, the design is…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arguments to make when you cannot test it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school </a:t>
            </a:r>
            <a:r>
              <a:rPr b="1">
                <a:solidFill>
                  <a:srgbClr val="007020"/>
                </a:solidFill>
                <a:latin typeface="Courier"/>
              </a:rPr>
              <a:t>in</a:t>
            </a:r>
            <a:r>
              <a:rPr>
                <a:latin typeface="Courier"/>
              </a:rPr>
              <a:t> </a:t>
            </a:r>
            <a:r>
              <a:rPr>
                <a:solidFill>
                  <a:srgbClr val="008000"/>
                </a:solidFill>
                <a:latin typeface="Courier"/>
              </a:rPr>
              <a:t>sorted</a:t>
            </a:r>
            <a:r>
              <a:rPr>
                <a:latin typeface="Courier"/>
              </a:rPr>
              <a:t>(d[</a:t>
            </a:r>
            <a:r>
              <a:rPr>
                <a:solidFill>
                  <a:srgbClr val="4070A0"/>
                </a:solidFill>
                <a:latin typeface="Courier"/>
              </a:rPr>
              <a:t>"school_id"</a:t>
            </a:r>
            <a:r>
              <a:rPr>
                <a:latin typeface="Courier"/>
              </a:rPr>
              <a:t>].unique()):</a:t>
            </a:r>
            <a:br/>
            <a:r>
              <a:rPr>
                <a:latin typeface="Courier"/>
              </a:rPr>
              <a:t>    subset </a:t>
            </a:r>
            <a:r>
              <a:rPr>
                <a:solidFill>
                  <a:srgbClr val="666666"/>
                </a:solidFill>
                <a:latin typeface="Courier"/>
              </a:rPr>
              <a:t>=</a:t>
            </a:r>
            <a:r>
              <a:rPr>
                <a:latin typeface="Courier"/>
              </a:rPr>
              <a:t> d[d[</a:t>
            </a:r>
            <a:r>
              <a:rPr>
                <a:solidFill>
                  <a:srgbClr val="4070A0"/>
                </a:solidFill>
                <a:latin typeface="Courier"/>
              </a:rPr>
              <a:t>"school_id"</a:t>
            </a:r>
            <a:r>
              <a:rPr>
                <a:latin typeface="Courier"/>
              </a:rPr>
              <a:t>] </a:t>
            </a:r>
            <a:r>
              <a:rPr>
                <a:solidFill>
                  <a:srgbClr val="666666"/>
                </a:solidFill>
                <a:latin typeface="Courier"/>
              </a:rPr>
              <a:t>!=</a:t>
            </a:r>
            <a:r>
              <a:rPr>
                <a:latin typeface="Courier"/>
              </a:rPr>
              <a:t> school]</a:t>
            </a:r>
            <a:br/>
            <a:r>
              <a:rPr>
                <a:latin typeface="Courier"/>
              </a:rPr>
              <a:t>    est </a:t>
            </a:r>
            <a:r>
              <a:rPr>
                <a:solidFill>
                  <a:srgbClr val="666666"/>
                </a:solidFill>
                <a:latin typeface="Courier"/>
              </a:rPr>
              <a:t>=</a:t>
            </a:r>
            <a:r>
              <a:rPr>
                <a:latin typeface="Courier"/>
              </a:rPr>
              <a:t> smf.ols(</a:t>
            </a:r>
            <a:r>
              <a:rPr>
                <a:solidFill>
                  <a:srgbClr val="4070A0"/>
                </a:solidFill>
                <a:latin typeface="Courier"/>
              </a:rPr>
              <a:t>"gain ~ feeding_programme"</a:t>
            </a:r>
            <a:r>
              <a:rPr>
                <a:latin typeface="Courier"/>
              </a:rPr>
              <a:t>, data</a:t>
            </a:r>
            <a:r>
              <a:rPr>
                <a:solidFill>
                  <a:srgbClr val="666666"/>
                </a:solidFill>
                <a:latin typeface="Courier"/>
              </a:rPr>
              <a:t>=</a:t>
            </a:r>
            <a:r>
              <a:rPr>
                <a:latin typeface="Courier"/>
              </a:rPr>
              <a:t>subset).fit()</a:t>
            </a:r>
            <a:br/>
            <a:r>
              <a:rPr>
                <a:latin typeface="Courier"/>
              </a:rPr>
              <a:t>    </a:t>
            </a:r>
            <a:r>
              <a:rPr>
                <a:solidFill>
                  <a:srgbClr val="008000"/>
                </a:solidFill>
                <a:latin typeface="Courier"/>
              </a:rPr>
              <a:t>print</a:t>
            </a:r>
            <a:r>
              <a:rPr>
                <a:latin typeface="Courier"/>
              </a:rPr>
              <a:t>(</a:t>
            </a:r>
            <a:r>
              <a:rPr>
                <a:solidFill>
                  <a:srgbClr val="BB6688"/>
                </a:solidFill>
                <a:latin typeface="Courier"/>
              </a:rPr>
              <a:t>f"without </a:t>
            </a:r>
            <a:r>
              <a:rPr>
                <a:solidFill>
                  <a:srgbClr val="4070A0"/>
                </a:solidFill>
                <a:latin typeface="Courier"/>
              </a:rPr>
              <a:t>{</a:t>
            </a:r>
            <a:r>
              <a:rPr>
                <a:latin typeface="Courier"/>
              </a:rPr>
              <a:t>school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est</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arguments to make when you cannot test it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24 refits, one line each. Cheap, and a reviewer will ask.</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arguments to make when you cannot test it</a:t>
            </a:r>
          </a:p>
        </p:txBody>
      </p:sp>
      <p:sp>
        <p:nvSpPr>
          <p:cNvPr id="3" name="Content Placeholder 2"/>
          <p:cNvSpPr>
            <a:spLocks noGrp="1"/>
          </p:cNvSpPr>
          <p:nvPr>
            <p:ph idx="1"/>
          </p:nvPr>
        </p:nvSpPr>
        <p:spPr/>
        <p:txBody>
          <a:bodyPr/>
          <a:lstStyle/>
          <a:p>
            <a:pPr lvl="0"/>
            <a:r>
              <a:rPr/>
              <a:t>Dropping any one school moves the estimate between −1.61 and −0.37 points — No single school carries it, which is worth…</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difference-in-differences goes wrong</a:t>
            </a:r>
          </a:p>
        </p:txBody>
      </p:sp>
      <p:sp>
        <p:nvSpPr>
          <p:cNvPr id="3" name="Content Placeholder 2"/>
          <p:cNvSpPr>
            <a:spLocks noGrp="1"/>
          </p:cNvSpPr>
          <p:nvPr>
            <p:ph idx="1"/>
          </p:nvPr>
        </p:nvSpPr>
        <p:spPr/>
        <p:txBody>
          <a:bodyPr/>
          <a:lstStyle/>
          <a:p>
            <a:pPr lvl="0"/>
            <a:r>
              <a:rPr/>
              <a:t>Different timing — If the programme started in different schools in different months, a single before-after split…</a:t>
            </a:r>
          </a:p>
          <a:p>
            <a:pPr lvl="0"/>
            <a:r>
              <a:rPr/>
              <a:t>Composition change — The 585 children are those with both rounds</a:t>
            </a:r>
          </a:p>
          <a:p>
            <a:pPr lvl="0"/>
            <a:r>
              <a:rPr/>
              <a:t>Anticipation — If schools changed behaviour once they knew the programme was coming, the baseline is already…</a:t>
            </a:r>
          </a:p>
          <a:p>
            <a:pPr lvl="0"/>
            <a:r>
              <a:rPr/>
              <a:t>A control group that is affected — Children moving between schools, teachers transferring, or a nearby school changing…</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School feeding and literacy, difference-in-differences
  585 students with both assessment rounds, in 24 schools.
                        Baseline   Endline   Change
    Feeding (15 sch)      57.75%    64.41%    +6.66
    No programme (9)      54.67%    62.29%    +7.62
    Difference            +3.09     +2.12     -0.96
  Estimate -0.96 points, 95% CI -3.48 to +1.56, clustered on 24 schools.
  No effect on literacy is detected.
  The estimate assumes the two groups would have changed by the same amount
  without the programme. Only two assessment rounds exist, so this cannot be
  examined and is argued rather than tested: assignment appears to follow
  district and school size rather than a trend in results, and the same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design applied to numeracy also shows nothing.
  The interval excludes effects larger than 1.6 points in either direction
  but not smaller ones. The design's minimum detectable effect was 4.9
  points, so this is a null result about large effects only.</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converts a null into a statement with a boundary — which is what the statistics course asked for and…</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Difference-in-differences uses the baseline by subtracting it.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https://data-analysis.cassion.dev/courses/impact-evaluation-methods/ie-03-difference-in-differences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Minus 0.96 points, and the assumption you cannot test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Subtracting each group’s own baseline gives a difference-in-differences of −0.96 points. It rests on the two groups having been about to change by the same amount, which is untestable with two rounds — so the lesson is how to argue for it rather than how to check it.</vt:lpwstr>
  </property>
</Properties>
</file>