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Soustraire à chaque groupe son propre point de départ donne des différences de différences de −0,96 point. Cela repose sur le fait que les deux groupes étaient sur le point de changer d’autant, hypothèse intestable avec deux passages — la leçon porte donc sur la façon de l’argumenter, non de la vérifier.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L’estimation se lit dans la dernière colonne ou dans la dernière ligne et c’est le même nombre. Cette symétrie est ce que décrit le nom : la différence entre les évolutions des deux groupes, égale à l’évolution de la différence entre les deux groupes. L’écart initial de 3,09 points est ce que le protocole retire. Une comparaison transversale en fin d’année aurait rapporté +2,12 et l’aurait appelé un effet ; les différences de différences disent que l’essentiel de cet écart précède le programme.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L’intervalle groupé est celui à rapporter, pour la raison qu’a établie le cours de régression : le programme a été attribué à 24 écoles, non à 585 enfants. Chaque version traverse zéro largement. Il n’y a aucun effet à rapporter, et l’intervalle dit que l’étude n’a pas pu écarter quoi que ce soit entre une perte de 3,5 points et un gain de 1,6.</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Tendances parallèles : en l’absence du programme, les résultats des deux groupes auraient évolué d’autant. Trois choses que cette hypothèse n’exige </a:t>
            </a:r>
            <a:r>
              <a:rPr i="1"/>
              <a:t>pas</a:t>
            </a:r>
            <a:r>
              <a:rPr/>
              <a:t>, et chacune est une mélecture courante : Elle n’exige pas que les groupes se ressemblent. Ils partent avec 3,09 points d’écart et c’est sans importance — le protocole le soustrait. L’équilibre importe pour la plausibilité des tendances parallèles, non pour le fonctionnement de l’estimateur. Elle n’exige pas que les tendances soient plates. Les deux groupes peuvent progresser ; l’hypothèse est qu’ils auraient progressé </a:t>
            </a:r>
            <a:r>
              <a:rPr i="1"/>
              <a:t>également</a:t>
            </a:r>
            <a:r>
              <a:rPr/>
              <a:t>. Elle n’exige ni même variance, ni même effectif, ni même composition. Cela agit sur l’intervalle, non sur l’identification. Ce qu’elle exige est inobservable, parce que c’est une affirmation sur un monde où le programme n’a pas eu lieu. C’est pourquoi cette leçon porte sur l’argumentation plutôt que sur le test.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y en a deux : initial et final. Avec deux points, vous ne pouvez tracer qu’une droite par groupe, si bien que toute divergence antérieure au programme est inmesurable par construction. Avec trois passages ou plus avant le programme, vous pouvez regarder. Tracez le résultat de chaque groupe sur la période antérieure et voyez si les lignes bougent ensemble. Ce n’est pas une preuve — un parallélisme passé ne garantit pas un parallélisme futur — mais c’est une pièce à conviction, et c’est la plus convaincante qu’une évaluation de ce type puisse porter. L’implication pour le protocole est une décision de collecte prise des années plus tôt. Si vous comptez évaluer par différences de différences, collectez plus d’un passage antérieur. Le coût est une enquête de plus ; l’alternative est une hypothèse que personne ne peut examiner.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 est disponible ici, et ensemble ils sont ce que le rapport offre à la place d’un test. Nommez pourquoi les écoles du programme ont été choisies. Si la sélection a porté sur quelque chose d’invariant dans le temps — leur emplacement, qui les dirige —, les tendances parallèles sont plus plausibles que si elle a porté sur quelque chose de tendanciel, comme une baisse récente d’effectifs. Montrez que d’autres résultats ont bougé en parallèle. La numératie est mesurée sur les mêmes enfants et n’est pas ce qu’une cantine vise en premier.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numératie donne +0,39 point, IC à 95 % −1,16 à +1,94 — le même protocole appliqué à un résultat que le programme n’était pas censé déplacer en premier, et il ne montre rien non plus. C’est une preuve faible et c’est le genre de preuve disponible. Testez une période placebo s’il en existe une. Deux passages antérieurs au programme devraient donner des différences de différences nulles. Il n’y en a aucun ici, et le dire vaut mieux que de laisser croire le contraire. Montrez que le résultat n’est pas porté par une seule unité. Retirez chaque école à tour de rôle et réajustez ; si l’estimation oscille, le protocole repose sur la tendance d’une école.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Retirer n’importe quelle école déplace l’estimation entre −1,61 et −0,37 point. Aucune école ne la porte à elle seule, ce qui vaut une ligne en annexe et constitue la vérification qu’un relecteur effectue en premier sur 24 unités.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calendrier différent. Si le programme a démarré à des mois différents selon les écoles, une seule césure avant-après classe mal une partie de la période traitée. Le cas échelonné exige un autre estimateur, et le modèle naïf à doubles effets fixes est aujourd’hui connu pour y être biaisé. Un changement de composition. Les 585 enfants sont ceux qui ont les deux passages. Si des enfants sont partis de façon inégale entre les groupes, le panel n’est pas deux fois la même population — c’est le problème d’attrition que l’exercice du cours de statistiques a trouvé dans ce fichier même. L’anticipation. Si les écoles ont changé de comportement en apprenant que le programme arrivait, le point de départ est déjà contaminé et l’estimation est trop petite. Un groupe témoin qui est affecté. Des enfants qui changent d’école, des enseignants qui sont mutés, ou une école voisine qui modifie ses pratiques en réaction : chacun casse l’hypothèse que le groupe de comparaison montre ce qui se serait passé.</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convertit un résultat nul en une affirmation bornée, ce que le cours de statistiques demandait et ce que la leçon sur la puissance rend précis.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différences de différences emploient le point de départ en le soustrayant. La leçon suivante l’emploie autrement — pour choisir quelles écoles de comparaison garder — et constate qu’améliorer l’équilibre revient à écarter six des quinze écoles du programme.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mpact-evaluation-methods/ie-03-difference-in-differenc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Moins 0,96 point, et l’hypothèse qu’on ne peut pas tester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Soustraire à chaque groupe son propre point de départ donne des différences de différences de −0,96 point. Cela repose sur le fait que les deux groupes étaient sur le point de changer d’autant, hypothèse intestable avec deux passages — la leçon porte donc sur la façon de l’argumenter, non de la vérifier.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Deux différences, soustraites</a:t>
            </a:r>
          </a:p>
          <a:p>
            <a:pPr lvl="0"/>
            <a:r>
              <a:rPr/>
              <a:t>Ajustez-le comme une régression, parce qu’il vous faut l’intervalle</a:t>
            </a:r>
          </a:p>
          <a:p>
            <a:pPr lvl="0"/>
            <a:r>
              <a:rPr/>
              <a:t>L’hypothèse, énoncée exactement</a:t>
            </a:r>
          </a:p>
          <a:p>
            <a:pPr lvl="0"/>
            <a:r>
              <a:rPr/>
              <a:t>Pourquoi deux passages ne peuvent pas la tester</a:t>
            </a:r>
          </a:p>
          <a:p>
            <a:pPr lvl="0"/>
            <a:r>
              <a:rPr/>
              <a:t>Quatre arguments à faire valoir quand on ne peut pas la tester</a:t>
            </a:r>
          </a:p>
          <a:p>
            <a:pPr lvl="0"/>
            <a:r>
              <a:rPr/>
              <a:t>Là où les différences de différences échouent</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différences, soustraites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cells </a:t>
            </a:r>
            <a:r>
              <a:rPr>
                <a:solidFill>
                  <a:srgbClr val="666666"/>
                </a:solidFill>
                <a:latin typeface="Courier"/>
              </a:rPr>
              <a:t>=</a:t>
            </a:r>
            <a:r>
              <a:rPr>
                <a:latin typeface="Courier"/>
              </a:rPr>
              <a:t> d.groupby(</a:t>
            </a:r>
            <a:r>
              <a:rPr>
                <a:solidFill>
                  <a:srgbClr val="4070A0"/>
                </a:solidFill>
                <a:latin typeface="Courier"/>
              </a:rPr>
              <a:t>"feeding_programme"</a:t>
            </a:r>
            <a:r>
              <a:rPr>
                <a:latin typeface="Courier"/>
              </a:rPr>
              <a:t>)[[</a:t>
            </a:r>
            <a:r>
              <a:rPr>
                <a:solidFill>
                  <a:srgbClr val="4070A0"/>
                </a:solidFill>
                <a:latin typeface="Courier"/>
              </a:rPr>
              <a:t>"baseline"</a:t>
            </a:r>
            <a:r>
              <a:rPr>
                <a:latin typeface="Courier"/>
              </a:rPr>
              <a:t>, </a:t>
            </a:r>
            <a:r>
              <a:rPr>
                <a:solidFill>
                  <a:srgbClr val="4070A0"/>
                </a:solidFill>
                <a:latin typeface="Courier"/>
              </a:rPr>
              <a:t>"endline"</a:t>
            </a:r>
            <a:r>
              <a:rPr>
                <a:latin typeface="Courier"/>
              </a:rPr>
              <a:t>]].mean()</a:t>
            </a:r>
            <a:br/>
            <a:r>
              <a:rPr>
                <a:solidFill>
                  <a:srgbClr val="008000"/>
                </a:solidFill>
                <a:latin typeface="Courier"/>
              </a:rPr>
              <a:t>print</a:t>
            </a:r>
            <a:r>
              <a:rPr>
                <a:latin typeface="Courier"/>
              </a:rPr>
              <a:t>(cells.</a:t>
            </a:r>
            <a:r>
              <a:rPr>
                <a:solidFill>
                  <a:srgbClr val="008000"/>
                </a:solidFill>
                <a:latin typeface="Courier"/>
              </a:rPr>
              <a:t>round</a:t>
            </a:r>
            <a:r>
              <a:rPr>
                <a:latin typeface="Courier"/>
              </a:rPr>
              <a:t>(</a:t>
            </a:r>
            <a:r>
              <a:rPr>
                <a:solidFill>
                  <a:srgbClr val="40A070"/>
                </a:solidFill>
                <a:latin typeface="Courier"/>
              </a:rPr>
              <a:t>4</a:t>
            </a:r>
            <a:r>
              <a:rPr>
                <a:latin typeface="Courier"/>
              </a:rPr>
              <a:t>))</a:t>
            </a:r>
            <a:br/>
            <a:br/>
            <a:r>
              <a:rPr>
                <a:latin typeface="Courier"/>
              </a:rPr>
              <a:t>did </a:t>
            </a:r>
            <a:r>
              <a:rPr>
                <a:solidFill>
                  <a:srgbClr val="666666"/>
                </a:solidFill>
                <a:latin typeface="Courier"/>
              </a:rPr>
              <a:t>=</a:t>
            </a:r>
            <a:r>
              <a:rPr>
                <a:latin typeface="Courier"/>
              </a:rPr>
              <a:t> ((cells.loc[</a:t>
            </a:r>
            <a:r>
              <a:rPr>
                <a:solidFill>
                  <a:srgbClr val="19177C"/>
                </a:solidFill>
                <a:latin typeface="Courier"/>
              </a:rPr>
              <a:t>True</a:t>
            </a:r>
            <a:r>
              <a:rPr>
                <a:latin typeface="Courier"/>
              </a:rPr>
              <a:t>, </a:t>
            </a:r>
            <a:r>
              <a:rPr>
                <a:solidFill>
                  <a:srgbClr val="4070A0"/>
                </a:solidFill>
                <a:latin typeface="Courier"/>
              </a:rPr>
              <a:t>"endline"</a:t>
            </a:r>
            <a:r>
              <a:rPr>
                <a:latin typeface="Courier"/>
              </a:rPr>
              <a:t>] </a:t>
            </a:r>
            <a:r>
              <a:rPr>
                <a:solidFill>
                  <a:srgbClr val="666666"/>
                </a:solidFill>
                <a:latin typeface="Courier"/>
              </a:rPr>
              <a:t>-</a:t>
            </a:r>
            <a:r>
              <a:rPr>
                <a:latin typeface="Courier"/>
              </a:rPr>
              <a:t> cells.loc[</a:t>
            </a:r>
            <a:r>
              <a:rPr>
                <a:solidFill>
                  <a:srgbClr val="19177C"/>
                </a:solidFill>
                <a:latin typeface="Courier"/>
              </a:rPr>
              <a:t>True</a:t>
            </a:r>
            <a:r>
              <a:rPr>
                <a:latin typeface="Courier"/>
              </a:rPr>
              <a:t>, </a:t>
            </a:r>
            <a:r>
              <a:rPr>
                <a:solidFill>
                  <a:srgbClr val="4070A0"/>
                </a:solidFill>
                <a:latin typeface="Courier"/>
              </a:rPr>
              <a:t>"baseline"</a:t>
            </a:r>
            <a:r>
              <a:rPr>
                <a:latin typeface="Courier"/>
              </a:rPr>
              <a:t>])</a:t>
            </a:r>
            <a:br/>
            <a:r>
              <a:rPr>
                <a:latin typeface="Courier"/>
              </a:rPr>
              <a:t>       </a:t>
            </a:r>
            <a:r>
              <a:rPr>
                <a:solidFill>
                  <a:srgbClr val="666666"/>
                </a:solidFill>
                <a:latin typeface="Courier"/>
              </a:rPr>
              <a:t>-</a:t>
            </a:r>
            <a:r>
              <a:rPr>
                <a:latin typeface="Courier"/>
              </a:rPr>
              <a:t> (cells.loc[</a:t>
            </a:r>
            <a:r>
              <a:rPr>
                <a:solidFill>
                  <a:srgbClr val="19177C"/>
                </a:solidFill>
                <a:latin typeface="Courier"/>
              </a:rPr>
              <a:t>False</a:t>
            </a:r>
            <a:r>
              <a:rPr>
                <a:latin typeface="Courier"/>
              </a:rPr>
              <a:t>, </a:t>
            </a:r>
            <a:r>
              <a:rPr>
                <a:solidFill>
                  <a:srgbClr val="4070A0"/>
                </a:solidFill>
                <a:latin typeface="Courier"/>
              </a:rPr>
              <a:t>"endline"</a:t>
            </a:r>
            <a:r>
              <a:rPr>
                <a:latin typeface="Courier"/>
              </a:rPr>
              <a:t>] </a:t>
            </a:r>
            <a:r>
              <a:rPr>
                <a:solidFill>
                  <a:srgbClr val="666666"/>
                </a:solidFill>
                <a:latin typeface="Courier"/>
              </a:rPr>
              <a:t>-</a:t>
            </a:r>
            <a:r>
              <a:rPr>
                <a:latin typeface="Courier"/>
              </a:rPr>
              <a:t> cells.loc[</a:t>
            </a:r>
            <a:r>
              <a:rPr>
                <a:solidFill>
                  <a:srgbClr val="19177C"/>
                </a:solidFill>
                <a:latin typeface="Courier"/>
              </a:rPr>
              <a:t>False</a:t>
            </a:r>
            <a:r>
              <a:rPr>
                <a:latin typeface="Courier"/>
              </a:rPr>
              <a:t>, </a:t>
            </a:r>
            <a:r>
              <a:rPr>
                <a:solidFill>
                  <a:srgbClr val="4070A0"/>
                </a:solidFill>
                <a:latin typeface="Courier"/>
              </a:rPr>
              <a:t>"baseline"</a:t>
            </a:r>
            <a:r>
              <a:rPr>
                <a:latin typeface="Courier"/>
              </a:rPr>
              <a:t>]))</a:t>
            </a:r>
            <a:br/>
            <a:r>
              <a:rPr>
                <a:solidFill>
                  <a:srgbClr val="008000"/>
                </a:solidFill>
                <a:latin typeface="Courier"/>
              </a:rPr>
              <a:t>print</a:t>
            </a:r>
            <a:r>
              <a:rPr>
                <a:latin typeface="Courier"/>
              </a:rPr>
              <a:t>(</a:t>
            </a:r>
            <a:r>
              <a:rPr>
                <a:solidFill>
                  <a:srgbClr val="BB6688"/>
                </a:solidFill>
                <a:latin typeface="Courier"/>
              </a:rPr>
              <a:t>f"difference-in-differences: </a:t>
            </a:r>
            <a:r>
              <a:rPr>
                <a:solidFill>
                  <a:srgbClr val="4070A0"/>
                </a:solidFill>
                <a:latin typeface="Courier"/>
              </a:rPr>
              <a:t>{</a:t>
            </a:r>
            <a:r>
              <a:rPr>
                <a:latin typeface="Courier"/>
              </a:rPr>
              <a:t>did</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différences, soustraites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baseline =</a:t>
            </a:r>
            <a:r>
              <a:rPr>
                <a:latin typeface="Courier"/>
              </a:rPr>
              <a:t> </a:t>
            </a:r>
            <a:r>
              <a:rPr>
                <a:solidFill>
                  <a:srgbClr val="06287E"/>
                </a:solidFill>
                <a:latin typeface="Courier"/>
              </a:rPr>
              <a:t>mean</a:t>
            </a:r>
            <a:r>
              <a:rPr>
                <a:latin typeface="Courier"/>
              </a:rPr>
              <a:t>(baseline), </a:t>
            </a:r>
            <a:r>
              <a:rPr>
                <a:solidFill>
                  <a:srgbClr val="7D9029"/>
                </a:solidFill>
                <a:latin typeface="Courier"/>
              </a:rPr>
              <a:t>endline =</a:t>
            </a:r>
            <a:r>
              <a:rPr>
                <a:latin typeface="Courier"/>
              </a:rPr>
              <a:t> </a:t>
            </a:r>
            <a:r>
              <a:rPr>
                <a:solidFill>
                  <a:srgbClr val="06287E"/>
                </a:solidFill>
                <a:latin typeface="Courier"/>
              </a:rPr>
              <a:t>mean</a:t>
            </a:r>
            <a:r>
              <a:rPr>
                <a:latin typeface="Courier"/>
              </a:rPr>
              <a:t>(endline),</a:t>
            </a:r>
            <a:br/>
            <a:r>
              <a:rPr>
                <a:latin typeface="Courier"/>
              </a:rPr>
              <a:t>               </a:t>
            </a:r>
            <a:r>
              <a:rPr>
                <a:solidFill>
                  <a:srgbClr val="7D9029"/>
                </a:solidFill>
                <a:latin typeface="Courier"/>
              </a:rPr>
              <a:t>.by =</a:t>
            </a:r>
            <a:r>
              <a:rPr>
                <a:latin typeface="Courier"/>
              </a:rPr>
              <a:t> feeding_programme)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gain =</a:t>
            </a:r>
            <a:r>
              <a:rPr>
                <a:latin typeface="Courier"/>
              </a:rPr>
              <a:t> endline </a:t>
            </a:r>
            <a:r>
              <a:rPr>
                <a:solidFill>
                  <a:srgbClr val="4070A0"/>
                </a:solidFill>
                <a:latin typeface="Courier"/>
              </a:rPr>
              <a:t>-</a:t>
            </a:r>
            <a:r>
              <a:rPr>
                <a:latin typeface="Courier"/>
              </a:rPr>
              <a:t> baseline)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différences, soustraites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endParaRPr/>
                    </a:p>
                  </a:txBody>
                  <a:tcPr/>
                </a:tc>
                <a:tc>
                  <a:txBody>
                    <a:bodyPr/>
                    <a:lstStyle/>
                    <a:p>
                      <a:pPr lvl="0" indent="0" marL="0">
                        <a:buNone/>
                      </a:pPr>
                      <a:r>
                        <a:rPr/>
                        <a:t>Initial</a:t>
                      </a:r>
                    </a:p>
                  </a:txBody>
                  <a:tcPr/>
                </a:tc>
                <a:tc>
                  <a:txBody>
                    <a:bodyPr/>
                    <a:lstStyle/>
                    <a:p>
                      <a:pPr lvl="0" indent="0" marL="0">
                        <a:buNone/>
                      </a:pPr>
                      <a:r>
                        <a:rPr/>
                        <a:t>Final</a:t>
                      </a:r>
                    </a:p>
                  </a:txBody>
                  <a:tcPr/>
                </a:tc>
                <a:tc>
                  <a:txBody>
                    <a:bodyPr/>
                    <a:lstStyle/>
                    <a:p>
                      <a:pPr lvl="0" indent="0" marL="0">
                        <a:buNone/>
                      </a:pPr>
                      <a:r>
                        <a:rPr/>
                        <a:t>Évolution</a:t>
                      </a:r>
                    </a:p>
                  </a:txBody>
                  <a:tcPr/>
                </a:tc>
              </a:tr>
              <a:tr h="0">
                <a:tc>
                  <a:txBody>
                    <a:bodyPr/>
                    <a:lstStyle/>
                    <a:p>
                      <a:pPr lvl="0" indent="0" marL="0">
                        <a:buNone/>
                      </a:pPr>
                      <a:r>
                        <a:rPr/>
                        <a:t>Avec cantine</a:t>
                      </a:r>
                    </a:p>
                  </a:txBody>
                </a:tc>
                <a:tc>
                  <a:txBody>
                    <a:bodyPr/>
                    <a:lstStyle/>
                    <a:p>
                      <a:pPr lvl="0" indent="0" marL="0">
                        <a:buNone/>
                      </a:pPr>
                      <a:r>
                        <a:rPr/>
                        <a:t>57,75 %</a:t>
                      </a:r>
                    </a:p>
                  </a:txBody>
                </a:tc>
                <a:tc>
                  <a:txBody>
                    <a:bodyPr/>
                    <a:lstStyle/>
                    <a:p>
                      <a:pPr lvl="0" indent="0" marL="0">
                        <a:buNone/>
                      </a:pPr>
                      <a:r>
                        <a:rPr/>
                        <a:t>64,41 %</a:t>
                      </a:r>
                    </a:p>
                  </a:txBody>
                </a:tc>
                <a:tc>
                  <a:txBody>
                    <a:bodyPr/>
                    <a:lstStyle/>
                    <a:p>
                      <a:pPr lvl="0" indent="0" marL="0">
                        <a:buNone/>
                      </a:pPr>
                      <a:r>
                        <a:rPr/>
                        <a:t>+6,66</a:t>
                      </a:r>
                    </a:p>
                  </a:txBody>
                </a:tc>
              </a:tr>
              <a:tr h="0">
                <a:tc>
                  <a:txBody>
                    <a:bodyPr/>
                    <a:lstStyle/>
                    <a:p>
                      <a:pPr lvl="0" indent="0" marL="0">
                        <a:buNone/>
                      </a:pPr>
                      <a:r>
                        <a:rPr/>
                        <a:t>Sans cantine</a:t>
                      </a:r>
                    </a:p>
                  </a:txBody>
                </a:tc>
                <a:tc>
                  <a:txBody>
                    <a:bodyPr/>
                    <a:lstStyle/>
                    <a:p>
                      <a:pPr lvl="0" indent="0" marL="0">
                        <a:buNone/>
                      </a:pPr>
                      <a:r>
                        <a:rPr/>
                        <a:t>54,67 %</a:t>
                      </a:r>
                    </a:p>
                  </a:txBody>
                </a:tc>
                <a:tc>
                  <a:txBody>
                    <a:bodyPr/>
                    <a:lstStyle/>
                    <a:p>
                      <a:pPr lvl="0" indent="0" marL="0">
                        <a:buNone/>
                      </a:pPr>
                      <a:r>
                        <a:rPr/>
                        <a:t>62,29 %</a:t>
                      </a:r>
                    </a:p>
                  </a:txBody>
                </a:tc>
                <a:tc>
                  <a:txBody>
                    <a:bodyPr/>
                    <a:lstStyle/>
                    <a:p>
                      <a:pPr lvl="0" indent="0" marL="0">
                        <a:buNone/>
                      </a:pPr>
                      <a:r>
                        <a:rPr/>
                        <a:t>+7,62</a:t>
                      </a:r>
                    </a:p>
                  </a:txBody>
                </a:tc>
              </a:tr>
              <a:tr h="0">
                <a:tc>
                  <a:txBody>
                    <a:bodyPr/>
                    <a:lstStyle/>
                    <a:p>
                      <a:pPr lvl="0" indent="0" marL="0">
                        <a:buNone/>
                      </a:pPr>
                      <a:r>
                        <a:rPr b="1"/>
                        <a:t>Différence</a:t>
                      </a:r>
                    </a:p>
                  </a:txBody>
                </a:tc>
                <a:tc>
                  <a:txBody>
                    <a:bodyPr/>
                    <a:lstStyle/>
                    <a:p>
                      <a:pPr lvl="0" indent="0" marL="0">
                        <a:buNone/>
                      </a:pPr>
                      <a:r>
                        <a:rPr/>
                        <a:t>+3,09</a:t>
                      </a:r>
                    </a:p>
                  </a:txBody>
                </a:tc>
                <a:tc>
                  <a:txBody>
                    <a:bodyPr/>
                    <a:lstStyle/>
                    <a:p>
                      <a:pPr lvl="0" indent="0" marL="0">
                        <a:buNone/>
                      </a:pPr>
                      <a:r>
                        <a:rPr/>
                        <a:t>+2,12</a:t>
                      </a:r>
                    </a:p>
                  </a:txBody>
                </a:tc>
                <a:tc>
                  <a:txBody>
                    <a:bodyPr/>
                    <a:lstStyle/>
                    <a:p>
                      <a:pPr lvl="0" indent="0" marL="0">
                        <a:buNone/>
                      </a:pPr>
                      <a:r>
                        <a:rPr b="1"/>
                        <a:t>−0,96</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différences, soustraites</a:t>
            </a:r>
          </a:p>
        </p:txBody>
      </p:sp>
      <p:sp>
        <p:nvSpPr>
          <p:cNvPr id="3" name="Content Placeholder 2"/>
          <p:cNvSpPr>
            <a:spLocks noGrp="1"/>
          </p:cNvSpPr>
          <p:nvPr>
            <p:ph idx="1"/>
          </p:nvPr>
        </p:nvSpPr>
        <p:spPr/>
        <p:txBody>
          <a:bodyPr/>
          <a:lstStyle/>
          <a:p>
            <a:pPr lvl="0"/>
            <a:r>
              <a:rPr/>
              <a:t>L’estimation se lit dans la dernière colonne ou dans la dernière ligne et c’est le même nombre — Cette symétrie est ce…</a:t>
            </a:r>
          </a:p>
          <a:p>
            <a:pPr lvl="0"/>
            <a:r>
              <a:rPr/>
              <a:t>L’écart initial de 3,09 points est ce que le protocole retire — Une comparaison transversale en fin d’année aurait…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comme une régression, parce qu’il vous faut l’intervalle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d </a:t>
            </a:r>
            <a:r>
              <a:rPr>
                <a:solidFill>
                  <a:srgbClr val="666666"/>
                </a:solidFill>
                <a:latin typeface="Courier"/>
              </a:rPr>
              <a:t>=</a:t>
            </a:r>
            <a:r>
              <a:rPr>
                <a:latin typeface="Courier"/>
              </a:rPr>
              <a:t> d.assign(gain</a:t>
            </a:r>
            <a:r>
              <a:rPr>
                <a:solidFill>
                  <a:srgbClr val="666666"/>
                </a:solidFill>
                <a:latin typeface="Courier"/>
              </a:rPr>
              <a:t>=</a:t>
            </a:r>
            <a:r>
              <a:rPr>
                <a:latin typeface="Courier"/>
              </a:rPr>
              <a:t>d[</a:t>
            </a:r>
            <a:r>
              <a:rPr>
                <a:solidFill>
                  <a:srgbClr val="4070A0"/>
                </a:solidFill>
                <a:latin typeface="Courier"/>
              </a:rPr>
              <a:t>"endline"</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br/>
            <a:br/>
            <a:r>
              <a:rPr>
                <a:latin typeface="Courier"/>
              </a:rPr>
              <a:t>naive </a:t>
            </a:r>
            <a:r>
              <a:rPr>
                <a:solidFill>
                  <a:srgbClr val="666666"/>
                </a:solidFill>
                <a:latin typeface="Courier"/>
              </a:rPr>
              <a:t>=</a:t>
            </a:r>
            <a:r>
              <a:rPr>
                <a:latin typeface="Courier"/>
              </a:rPr>
              <a:t> smf.ols(</a:t>
            </a:r>
            <a:r>
              <a:rPr>
                <a:solidFill>
                  <a:srgbClr val="4070A0"/>
                </a:solidFill>
                <a:latin typeface="Courier"/>
              </a:rPr>
              <a:t>"gain ~ feeding_programme"</a:t>
            </a:r>
            <a:r>
              <a:rPr>
                <a:latin typeface="Courier"/>
              </a:rPr>
              <a:t>, data</a:t>
            </a:r>
            <a:r>
              <a:rPr>
                <a:solidFill>
                  <a:srgbClr val="666666"/>
                </a:solidFill>
                <a:latin typeface="Courier"/>
              </a:rPr>
              <a:t>=</a:t>
            </a:r>
            <a:r>
              <a:rPr>
                <a:latin typeface="Courier"/>
              </a:rPr>
              <a:t>d).fit()</a:t>
            </a:r>
            <a:br/>
            <a:r>
              <a:rPr>
                <a:latin typeface="Courier"/>
              </a:rPr>
              <a:t>clustered </a:t>
            </a:r>
            <a:r>
              <a:rPr>
                <a:solidFill>
                  <a:srgbClr val="666666"/>
                </a:solidFill>
                <a:latin typeface="Courier"/>
              </a:rPr>
              <a:t>=</a:t>
            </a:r>
            <a:r>
              <a:rPr>
                <a:latin typeface="Courier"/>
              </a:rPr>
              <a:t> naive.get_robustcov_results(cov_type</a:t>
            </a:r>
            <a:r>
              <a:rPr>
                <a:solidFill>
                  <a:srgbClr val="666666"/>
                </a:solidFill>
                <a:latin typeface="Courier"/>
              </a:rPr>
              <a:t>=</a:t>
            </a:r>
            <a:r>
              <a:rPr>
                <a:solidFill>
                  <a:srgbClr val="4070A0"/>
                </a:solidFill>
                <a:latin typeface="Courier"/>
              </a:rPr>
              <a:t>"cluster"</a:t>
            </a:r>
            <a:r>
              <a:rPr>
                <a:latin typeface="Courier"/>
              </a:rPr>
              <a:t>,</a:t>
            </a:r>
            <a:br/>
            <a:r>
              <a:rPr>
                <a:latin typeface="Courier"/>
              </a:rPr>
              <a:t>                                        groups</a:t>
            </a:r>
            <a:r>
              <a:rPr>
                <a:solidFill>
                  <a:srgbClr val="666666"/>
                </a:solidFill>
                <a:latin typeface="Courier"/>
              </a:rPr>
              <a:t>=</a:t>
            </a:r>
            <a:r>
              <a:rPr>
                <a:latin typeface="Courier"/>
              </a:rPr>
              <a:t>d[</a:t>
            </a:r>
            <a:r>
              <a:rPr>
                <a:solidFill>
                  <a:srgbClr val="4070A0"/>
                </a:solidFill>
                <a:latin typeface="Courier"/>
              </a:rPr>
              <a:t>"school_id"</a:t>
            </a:r>
            <a:r>
              <a:rPr>
                <a:latin typeface="Courier"/>
              </a:rPr>
              <a:t>])</a:t>
            </a:r>
            <a:br/>
            <a:br/>
            <a:r>
              <a:rPr>
                <a:latin typeface="Courier"/>
              </a:rPr>
              <a:t>by_school </a:t>
            </a:r>
            <a:r>
              <a:rPr>
                <a:solidFill>
                  <a:srgbClr val="666666"/>
                </a:solidFill>
                <a:latin typeface="Courier"/>
              </a:rPr>
              <a:t>=</a:t>
            </a:r>
            <a:r>
              <a:rPr>
                <a:latin typeface="Courier"/>
              </a:rPr>
              <a:t> d.groupby([</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r>
              <a:rPr>
                <a:solidFill>
                  <a:srgbClr val="4070A0"/>
                </a:solidFill>
                <a:latin typeface="Courier"/>
              </a:rPr>
              <a:t>"gain"</a:t>
            </a:r>
            <a:r>
              <a:rPr>
                <a:latin typeface="Courier"/>
              </a:rPr>
              <a:t>].mean().reset_index()</a:t>
            </a:r>
            <a:br/>
            <a:r>
              <a:rPr>
                <a:latin typeface="Courier"/>
              </a:rPr>
              <a:t>aggregated </a:t>
            </a:r>
            <a:r>
              <a:rPr>
                <a:solidFill>
                  <a:srgbClr val="666666"/>
                </a:solidFill>
                <a:latin typeface="Courier"/>
              </a:rPr>
              <a:t>=</a:t>
            </a:r>
            <a:r>
              <a:rPr>
                <a:latin typeface="Courier"/>
              </a:rPr>
              <a:t> smf.ols(</a:t>
            </a:r>
            <a:r>
              <a:rPr>
                <a:solidFill>
                  <a:srgbClr val="4070A0"/>
                </a:solidFill>
                <a:latin typeface="Courier"/>
              </a:rPr>
              <a:t>"gain ~ feeding_programme"</a:t>
            </a:r>
            <a:r>
              <a:rPr>
                <a:latin typeface="Courier"/>
              </a:rPr>
              <a:t>, data</a:t>
            </a:r>
            <a:r>
              <a:rPr>
                <a:solidFill>
                  <a:srgbClr val="666666"/>
                </a:solidFill>
                <a:latin typeface="Courier"/>
              </a:rPr>
              <a:t>=</a:t>
            </a:r>
            <a:r>
              <a:rPr>
                <a:latin typeface="Courier"/>
              </a:rPr>
              <a:t>by_school).fit()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comme une régression, parce qu’il vous faut l’intervalle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a:t>
            </a:r>
            <a:r>
              <a:rPr>
                <a:latin typeface="Courier"/>
              </a:rPr>
              <a:t>(gain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d)                       </a:t>
            </a:r>
            <a:r>
              <a:rPr i="1">
                <a:solidFill>
                  <a:srgbClr val="60A0B0"/>
                </a:solidFill>
                <a:latin typeface="Courier"/>
              </a:rPr>
              <a:t># naive</a:t>
            </a:r>
            <a:br/>
            <a:r>
              <a:rPr>
                <a:solidFill>
                  <a:srgbClr val="06287E"/>
                </a:solidFill>
                <a:latin typeface="Courier"/>
              </a:rPr>
              <a:t>lm</a:t>
            </a:r>
            <a:r>
              <a:rPr>
                <a:latin typeface="Courier"/>
              </a:rPr>
              <a:t>(gain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by_school)               </a:t>
            </a:r>
            <a:r>
              <a:rPr i="1">
                <a:solidFill>
                  <a:srgbClr val="60A0B0"/>
                </a:solidFill>
                <a:latin typeface="Courier"/>
              </a:rPr>
              <a:t># school level</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comme une régression, parce qu’il vous faut l’intervalle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Approche</a:t>
                      </a:r>
                    </a:p>
                  </a:txBody>
                  <a:tcPr/>
                </a:tc>
                <a:tc>
                  <a:txBody>
                    <a:bodyPr/>
                    <a:lstStyle/>
                    <a:p>
                      <a:pPr lvl="0" indent="0" marL="0">
                        <a:buNone/>
                      </a:pPr>
                      <a:r>
                        <a:rPr/>
                        <a:t>Estimation</a:t>
                      </a:r>
                    </a:p>
                  </a:txBody>
                  <a:tcPr/>
                </a:tc>
                <a:tc>
                  <a:txBody>
                    <a:bodyPr/>
                    <a:lstStyle/>
                    <a:p>
                      <a:pPr lvl="0" indent="0" marL="0">
                        <a:buNone/>
                      </a:pPr>
                      <a:r>
                        <a:rPr/>
                        <a:t>ET</a:t>
                      </a:r>
                    </a:p>
                  </a:txBody>
                  <a:tcPr/>
                </a:tc>
                <a:tc>
                  <a:txBody>
                    <a:bodyPr/>
                    <a:lstStyle/>
                    <a:p>
                      <a:pPr lvl="0" indent="0" marL="0">
                        <a:buNone/>
                      </a:pPr>
                      <a:r>
                        <a:rPr/>
                        <a:t>IC à 95 %</a:t>
                      </a:r>
                    </a:p>
                  </a:txBody>
                  <a:tcPr/>
                </a:tc>
              </a:tr>
              <a:tr h="0">
                <a:tc>
                  <a:txBody>
                    <a:bodyPr/>
                    <a:lstStyle/>
                    <a:p>
                      <a:pPr lvl="0" indent="0" marL="0">
                        <a:buNone/>
                      </a:pPr>
                      <a:r>
                        <a:rPr/>
                        <a:t>Niveau élève, naïf</a:t>
                      </a:r>
                    </a:p>
                  </a:txBody>
                </a:tc>
                <a:tc>
                  <a:txBody>
                    <a:bodyPr/>
                    <a:lstStyle/>
                    <a:p>
                      <a:pPr lvl="0" indent="0" marL="0">
                        <a:buNone/>
                      </a:pPr>
                      <a:r>
                        <a:rPr/>
                        <a:t>−0,96 pt</a:t>
                      </a:r>
                    </a:p>
                  </a:txBody>
                </a:tc>
                <a:tc>
                  <a:txBody>
                    <a:bodyPr/>
                    <a:lstStyle/>
                    <a:p>
                      <a:pPr lvl="0" indent="0" marL="0">
                        <a:buNone/>
                      </a:pPr>
                      <a:r>
                        <a:rPr/>
                        <a:t>0,98</a:t>
                      </a:r>
                    </a:p>
                  </a:txBody>
                </a:tc>
                <a:tc>
                  <a:txBody>
                    <a:bodyPr/>
                    <a:lstStyle/>
                    <a:p>
                      <a:pPr lvl="0" indent="0" marL="0">
                        <a:buNone/>
                      </a:pPr>
                      <a:r>
                        <a:rPr/>
                        <a:t>−2,89 à +0,96</a:t>
                      </a:r>
                    </a:p>
                  </a:txBody>
                </a:tc>
              </a:tr>
              <a:tr h="0">
                <a:tc>
                  <a:txBody>
                    <a:bodyPr/>
                    <a:lstStyle/>
                    <a:p>
                      <a:pPr lvl="0" indent="0" marL="0">
                        <a:buNone/>
                      </a:pPr>
                      <a:r>
                        <a:rPr b="1"/>
                        <a:t>Niveau élève, groupé par école</a:t>
                      </a:r>
                    </a:p>
                  </a:txBody>
                </a:tc>
                <a:tc>
                  <a:txBody>
                    <a:bodyPr/>
                    <a:lstStyle/>
                    <a:p>
                      <a:pPr lvl="0" indent="0" marL="0">
                        <a:buNone/>
                      </a:pPr>
                      <a:r>
                        <a:rPr b="1"/>
                        <a:t>−0,96 pt</a:t>
                      </a:r>
                    </a:p>
                  </a:txBody>
                </a:tc>
                <a:tc>
                  <a:txBody>
                    <a:bodyPr/>
                    <a:lstStyle/>
                    <a:p>
                      <a:pPr lvl="0" indent="0" marL="0">
                        <a:buNone/>
                      </a:pPr>
                      <a:r>
                        <a:rPr b="1"/>
                        <a:t>1,29</a:t>
                      </a:r>
                    </a:p>
                  </a:txBody>
                </a:tc>
                <a:tc>
                  <a:txBody>
                    <a:bodyPr/>
                    <a:lstStyle/>
                    <a:p>
                      <a:pPr lvl="0" indent="0" marL="0">
                        <a:buNone/>
                      </a:pPr>
                      <a:r>
                        <a:rPr b="1"/>
                        <a:t>−3,48 à +1,56</a:t>
                      </a:r>
                    </a:p>
                  </a:txBody>
                </a:tc>
              </a:tr>
              <a:tr h="0">
                <a:tc>
                  <a:txBody>
                    <a:bodyPr/>
                    <a:lstStyle/>
                    <a:p>
                      <a:pPr lvl="0" indent="0" marL="0">
                        <a:buNone/>
                      </a:pPr>
                      <a:r>
                        <a:rPr/>
                        <a:t>Niveau école, 15 contre 9</a:t>
                      </a:r>
                    </a:p>
                  </a:txBody>
                </a:tc>
                <a:tc>
                  <a:txBody>
                    <a:bodyPr/>
                    <a:lstStyle/>
                    <a:p>
                      <a:pPr lvl="0" indent="0" marL="0">
                        <a:buNone/>
                      </a:pPr>
                      <a:r>
                        <a:rPr/>
                        <a:t>−0,68 pt</a:t>
                      </a:r>
                    </a:p>
                  </a:txBody>
                </a:tc>
                <a:tc>
                  <a:txBody>
                    <a:bodyPr/>
                    <a:lstStyle/>
                    <a:p>
                      <a:pPr lvl="0" indent="0" marL="0">
                        <a:buNone/>
                      </a:pPr>
                      <a:r>
                        <a:rPr/>
                        <a:t>1,18</a:t>
                      </a:r>
                    </a:p>
                  </a:txBody>
                </a:tc>
                <a:tc>
                  <a:txBody>
                    <a:bodyPr/>
                    <a:lstStyle/>
                    <a:p>
                      <a:pPr lvl="0" indent="0" marL="0">
                        <a:buNone/>
                      </a:pPr>
                      <a:r>
                        <a:rPr/>
                        <a:t>−2,99 à +1,63</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comme une régression, parce qu’il vous faut l’intervalle</a:t>
            </a:r>
          </a:p>
        </p:txBody>
      </p:sp>
      <p:sp>
        <p:nvSpPr>
          <p:cNvPr id="3" name="Content Placeholder 2"/>
          <p:cNvSpPr>
            <a:spLocks noGrp="1"/>
          </p:cNvSpPr>
          <p:nvPr>
            <p:ph idx="1"/>
          </p:nvPr>
        </p:nvSpPr>
        <p:spPr/>
        <p:txBody>
          <a:bodyPr/>
          <a:lstStyle/>
          <a:p>
            <a:pPr lvl="0"/>
            <a:r>
              <a:rPr/>
              <a:t>L’intervalle groupé est celui à rapporter — pour la raison qu’a établie le cours de régression : le programme a été…</a:t>
            </a:r>
          </a:p>
          <a:p>
            <a:pPr lvl="0"/>
            <a:r>
              <a:rPr/>
              <a:t>Chaque version traverse zéro largement — Il n’y a aucun effet à rapporter, et l’intervalle dit que l’étude n’a pas pu…</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L’hypothèse, énoncée exactement</a:t>
            </a:r>
          </a:p>
        </p:txBody>
      </p:sp>
      <p:sp>
        <p:nvSpPr>
          <p:cNvPr id="3" name="Content Placeholder 2"/>
          <p:cNvSpPr>
            <a:spLocks noGrp="1"/>
          </p:cNvSpPr>
          <p:nvPr>
            <p:ph idx="1"/>
          </p:nvPr>
        </p:nvSpPr>
        <p:spPr/>
        <p:txBody>
          <a:bodyPr/>
          <a:lstStyle/>
          <a:p>
            <a:pPr lvl="0"/>
            <a:r>
              <a:rPr/>
              <a:t>Tendances parallèles : en l’absence du programme, les résultats des deux groupes auraient évolué d’autant</a:t>
            </a:r>
          </a:p>
          <a:p>
            <a:pPr lvl="0"/>
            <a:r>
              <a:rPr/>
              <a:t>Elle n’exige pas que les groupes se ressemblent — Ils partent avec 3,09 points d’écart et c’est sans importance — le…</a:t>
            </a:r>
          </a:p>
          <a:p>
            <a:pPr lvl="0"/>
            <a:r>
              <a:rPr/>
              <a:t>Elle n’exige pas que les tendances soient plates — Les deux groupes peuvent progresser ; l’hypothèse est qu’ils…</a:t>
            </a:r>
          </a:p>
          <a:p>
            <a:pPr lvl="0"/>
            <a:r>
              <a:rPr/>
              <a:t>Elle n’exige ni même variance, ni même effectif, ni même composition — Cela agit sur l’intervalle, non sur…</a:t>
            </a:r>
          </a:p>
          <a:p>
            <a:pPr lvl="0"/>
            <a:r>
              <a:rPr/>
              <a:t>Ce qu’elle exige est inobservable — parce que c’est une affirmation sur un monde où le programme n’a pas eu lieu</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deux passages ne peuvent pas la tester — En Python</a:t>
            </a:r>
          </a:p>
        </p:txBody>
      </p:sp>
      <p:sp>
        <p:nvSpPr>
          <p:cNvPr id="3" name="Content Placeholder 2"/>
          <p:cNvSpPr>
            <a:spLocks noGrp="1"/>
          </p:cNvSpPr>
          <p:nvPr>
            <p:ph idx="1"/>
          </p:nvPr>
        </p:nvSpPr>
        <p:spPr/>
        <p:txBody>
          <a:bodyPr/>
          <a:lstStyle/>
          <a:p>
            <a:pPr lvl="0" indent="0">
              <a:buNone/>
            </a:pPr>
            <a:r>
              <a:rPr>
                <a:latin typeface="Courier"/>
              </a:rPr>
              <a:t>rounds </a:t>
            </a:r>
            <a:r>
              <a:rPr>
                <a:solidFill>
                  <a:srgbClr val="666666"/>
                </a:solidFill>
                <a:latin typeface="Courier"/>
              </a:rPr>
              <a:t>=</a:t>
            </a:r>
            <a:r>
              <a:rPr>
                <a:latin typeface="Courier"/>
              </a:rPr>
              <a:t> assessment[</a:t>
            </a:r>
            <a:r>
              <a:rPr>
                <a:solidFill>
                  <a:srgbClr val="4070A0"/>
                </a:solidFill>
                <a:latin typeface="Courier"/>
              </a:rPr>
              <a:t>"assessment_round"</a:t>
            </a:r>
            <a:r>
              <a:rPr>
                <a:latin typeface="Courier"/>
              </a:rPr>
              <a:t>].unique()</a:t>
            </a:r>
            <a:br/>
            <a:r>
              <a:rPr>
                <a:solidFill>
                  <a:srgbClr val="008000"/>
                </a:solidFill>
                <a:latin typeface="Courier"/>
              </a:rPr>
              <a:t>print</a:t>
            </a:r>
            <a:r>
              <a:rPr>
                <a:latin typeface="Courier"/>
              </a:rPr>
              <a:t>(rounds)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deux passages ne peuvent pas la tester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unique</a:t>
            </a:r>
            <a:r>
              <a:rPr>
                <a:latin typeface="Courier"/>
              </a:rPr>
              <a:t>(assessment</a:t>
            </a:r>
            <a:r>
              <a:rPr>
                <a:solidFill>
                  <a:srgbClr val="4070A0"/>
                </a:solidFill>
                <a:latin typeface="Courier"/>
              </a:rPr>
              <a:t>$</a:t>
            </a:r>
            <a:r>
              <a:rPr>
                <a:latin typeface="Courier"/>
              </a:rPr>
              <a:t>assessment_round)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deux passages ne peuvent pas la tester</a:t>
            </a:r>
          </a:p>
        </p:txBody>
      </p:sp>
      <p:sp>
        <p:nvSpPr>
          <p:cNvPr id="3" name="Content Placeholder 2"/>
          <p:cNvSpPr>
            <a:spLocks noGrp="1"/>
          </p:cNvSpPr>
          <p:nvPr>
            <p:ph idx="1"/>
          </p:nvPr>
        </p:nvSpPr>
        <p:spPr/>
        <p:txBody>
          <a:bodyPr/>
          <a:lstStyle/>
          <a:p>
            <a:pPr lvl="0"/>
            <a:r>
              <a:rPr/>
              <a:t>Il y en a deux : initial et final — Avec deux points, vous ne pouvez tracer qu’une droite par groupe, si bien que toute…</a:t>
            </a:r>
          </a:p>
          <a:p>
            <a:pPr lvl="0"/>
            <a:r>
              <a:rPr/>
              <a:t>Avec trois passages ou plus avant le programme, vous pouvez regarder — Tracez le résultat de chaque groupe sur la…</a:t>
            </a:r>
          </a:p>
          <a:p>
            <a:pPr lvl="0"/>
            <a:r>
              <a:rPr/>
              <a:t>L’implication pour le protocole est une décision de collecte prise des années plus tôt — Si vous comptez évaluer par…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arguments à faire valoir quand on ne peut pas la tester</a:t>
            </a:r>
          </a:p>
        </p:txBody>
      </p:sp>
      <p:sp>
        <p:nvSpPr>
          <p:cNvPr id="3" name="Content Placeholder 2"/>
          <p:cNvSpPr>
            <a:spLocks noGrp="1"/>
          </p:cNvSpPr>
          <p:nvPr>
            <p:ph idx="1"/>
          </p:nvPr>
        </p:nvSpPr>
        <p:spPr/>
        <p:txBody>
          <a:bodyPr/>
          <a:lstStyle/>
          <a:p>
            <a:pPr lvl="0"/>
            <a:r>
              <a:rPr/>
              <a:t>Nommez pourquoi les écoles du programme ont été choisies — Si la sélection a porté sur quelque chose d’invariant dans…</a:t>
            </a:r>
          </a:p>
          <a:p>
            <a:pPr lvl="0"/>
            <a:r>
              <a:rPr/>
              <a:t>Montrez que d’autres résultats ont bougé en parallèle — La numératie est mesurée sur les mêmes enfants et n’est pas ce…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arguments à faire valoir quand on ne peut pas la tester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panel(domain):</a:t>
            </a:r>
            <a:br/>
            <a:r>
              <a:rPr>
                <a:latin typeface="Courier"/>
              </a:rPr>
              <a:t>    wide </a:t>
            </a:r>
            <a:r>
              <a:rPr>
                <a:solidFill>
                  <a:srgbClr val="666666"/>
                </a:solidFill>
                <a:latin typeface="Courier"/>
              </a:rPr>
              <a:t>=</a:t>
            </a:r>
            <a:r>
              <a:rPr>
                <a:latin typeface="Courier"/>
              </a:rPr>
              <a:t> (assessment[assessment[</a:t>
            </a:r>
            <a:r>
              <a:rPr>
                <a:solidFill>
                  <a:srgbClr val="4070A0"/>
                </a:solidFill>
                <a:latin typeface="Courier"/>
              </a:rPr>
              <a:t>"domain"</a:t>
            </a:r>
            <a:r>
              <a:rPr>
                <a:latin typeface="Courier"/>
              </a:rPr>
              <a:t>] </a:t>
            </a:r>
            <a:r>
              <a:rPr>
                <a:solidFill>
                  <a:srgbClr val="666666"/>
                </a:solidFill>
                <a:latin typeface="Courier"/>
              </a:rPr>
              <a:t>==</a:t>
            </a:r>
            <a:r>
              <a:rPr>
                <a:latin typeface="Courier"/>
              </a:rPr>
              <a:t> domain]</a:t>
            </a:r>
            <a:br/>
            <a:r>
              <a:rPr>
                <a:latin typeface="Courier"/>
              </a:rPr>
              <a:t>            .pivot_table(index</a:t>
            </a:r>
            <a:r>
              <a:rPr>
                <a:solidFill>
                  <a:srgbClr val="666666"/>
                </a:solidFill>
                <a:latin typeface="Courier"/>
              </a:rPr>
              <a:t>=</a:t>
            </a:r>
            <a:r>
              <a:rPr>
                <a:solidFill>
                  <a:srgbClr val="4070A0"/>
                </a:solidFill>
                <a:latin typeface="Courier"/>
              </a:rPr>
              <a:t>"student_id"</a:t>
            </a:r>
            <a:r>
              <a:rPr>
                <a:latin typeface="Courier"/>
              </a:rPr>
              <a:t>, columns</a:t>
            </a:r>
            <a:r>
              <a:rPr>
                <a:solidFill>
                  <a:srgbClr val="666666"/>
                </a:solidFill>
                <a:latin typeface="Courier"/>
              </a:rPr>
              <a:t>=</a:t>
            </a:r>
            <a:r>
              <a:rPr>
                <a:solidFill>
                  <a:srgbClr val="4070A0"/>
                </a:solidFill>
                <a:latin typeface="Courier"/>
              </a:rPr>
              <a:t>"assessment_round"</a:t>
            </a:r>
            <a:r>
              <a:rPr>
                <a:latin typeface="Courier"/>
              </a:rPr>
              <a:t>,</a:t>
            </a:r>
            <a:br/>
            <a:r>
              <a:rPr>
                <a:latin typeface="Courier"/>
              </a:rPr>
              <a:t>                         values</a:t>
            </a:r>
            <a:r>
              <a:rPr>
                <a:solidFill>
                  <a:srgbClr val="666666"/>
                </a:solidFill>
                <a:latin typeface="Courier"/>
              </a:rPr>
              <a:t>=</a:t>
            </a:r>
            <a:r>
              <a:rPr>
                <a:solidFill>
                  <a:srgbClr val="4070A0"/>
                </a:solidFill>
                <a:latin typeface="Courier"/>
              </a:rPr>
              <a:t>"pct"</a:t>
            </a:r>
            <a:r>
              <a:rPr>
                <a:latin typeface="Courier"/>
              </a:rPr>
              <a:t>).dropna())</a:t>
            </a:r>
            <a:br/>
            <a:r>
              <a:rPr>
                <a:latin typeface="Courier"/>
              </a:rPr>
              <a:t>    out </a:t>
            </a:r>
            <a:r>
              <a:rPr>
                <a:solidFill>
                  <a:srgbClr val="666666"/>
                </a:solidFill>
                <a:latin typeface="Courier"/>
              </a:rPr>
              <a:t>=</a:t>
            </a:r>
            <a:r>
              <a:rPr>
                <a:latin typeface="Courier"/>
              </a:rPr>
              <a:t> wide.join(roster.set_index(</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"inner"</a:t>
            </a:r>
            <a:r>
              <a:rPr>
                <a:latin typeface="Courier"/>
              </a:rPr>
              <a:t>).reset_index()</a:t>
            </a:r>
            <a:br/>
            <a:r>
              <a:rPr>
                <a:latin typeface="Courier"/>
              </a:rPr>
              <a:t>    </a:t>
            </a:r>
            <a:r>
              <a:rPr b="1">
                <a:solidFill>
                  <a:srgbClr val="007020"/>
                </a:solidFill>
                <a:latin typeface="Courier"/>
              </a:rPr>
              <a:t>return</a:t>
            </a:r>
            <a:r>
              <a:rPr>
                <a:latin typeface="Courier"/>
              </a:rPr>
              <a:t> out.assign(gain</a:t>
            </a:r>
            <a:r>
              <a:rPr>
                <a:solidFill>
                  <a:srgbClr val="666666"/>
                </a:solidFill>
                <a:latin typeface="Courier"/>
              </a:rPr>
              <a:t>=</a:t>
            </a:r>
            <a:r>
              <a:rPr>
                <a:latin typeface="Courier"/>
              </a:rPr>
              <a:t>out[</a:t>
            </a:r>
            <a:r>
              <a:rPr>
                <a:solidFill>
                  <a:srgbClr val="4070A0"/>
                </a:solidFill>
                <a:latin typeface="Courier"/>
              </a:rPr>
              <a:t>"endline"</a:t>
            </a:r>
            <a:r>
              <a:rPr>
                <a:latin typeface="Courier"/>
              </a:rPr>
              <a:t>] </a:t>
            </a:r>
            <a:r>
              <a:rPr>
                <a:solidFill>
                  <a:srgbClr val="666666"/>
                </a:solidFill>
                <a:latin typeface="Courier"/>
              </a:rPr>
              <a:t>-</a:t>
            </a:r>
            <a:r>
              <a:rPr>
                <a:latin typeface="Courier"/>
              </a:rPr>
              <a:t> out[</a:t>
            </a:r>
            <a:r>
              <a:rPr>
                <a:solidFill>
                  <a:srgbClr val="4070A0"/>
                </a:solidFill>
                <a:latin typeface="Courier"/>
              </a:rPr>
              <a:t>"baseline"</a:t>
            </a:r>
            <a:r>
              <a:rPr>
                <a:latin typeface="Courier"/>
              </a:rPr>
              <a:t>])</a:t>
            </a:r>
            <a:br/>
            <a:br/>
            <a:r>
              <a:rPr b="1">
                <a:solidFill>
                  <a:srgbClr val="007020"/>
                </a:solidFill>
                <a:latin typeface="Courier"/>
              </a:rPr>
              <a:t>for</a:t>
            </a:r>
            <a:r>
              <a:rPr>
                <a:latin typeface="Courier"/>
              </a:rPr>
              <a:t> domain </a:t>
            </a:r>
            <a:r>
              <a:rPr b="1">
                <a:solidFill>
                  <a:srgbClr val="007020"/>
                </a:solidFill>
                <a:latin typeface="Courier"/>
              </a:rPr>
              <a:t>in</a:t>
            </a:r>
            <a:r>
              <a:rPr>
                <a:latin typeface="Courier"/>
              </a:rPr>
              <a:t> (</a:t>
            </a:r>
            <a:r>
              <a:rPr>
                <a:solidFill>
                  <a:srgbClr val="4070A0"/>
                </a:solidFill>
                <a:latin typeface="Courier"/>
              </a:rPr>
              <a:t>"literacy"</a:t>
            </a:r>
            <a:r>
              <a:rPr>
                <a:latin typeface="Courier"/>
              </a:rPr>
              <a:t>, </a:t>
            </a:r>
            <a:r>
              <a:rPr>
                <a:solidFill>
                  <a:srgbClr val="4070A0"/>
                </a:solidFill>
                <a:latin typeface="Courier"/>
              </a:rPr>
              <a:t>"numeracy"</a:t>
            </a:r>
            <a:r>
              <a:rPr>
                <a:latin typeface="Courier"/>
              </a:rPr>
              <a:t>):</a:t>
            </a:r>
            <a:br/>
            <a:r>
              <a:rPr>
                <a:latin typeface="Courier"/>
              </a:rPr>
              <a:t>    frame </a:t>
            </a:r>
            <a:r>
              <a:rPr>
                <a:solidFill>
                  <a:srgbClr val="666666"/>
                </a:solidFill>
                <a:latin typeface="Courier"/>
              </a:rPr>
              <a:t>=</a:t>
            </a:r>
            <a:r>
              <a:rPr>
                <a:latin typeface="Courier"/>
              </a:rPr>
              <a:t> panel(domain)</a:t>
            </a:r>
            <a:br/>
            <a:r>
              <a:rPr>
                <a:latin typeface="Courier"/>
              </a:rPr>
              <a:t>    fit </a:t>
            </a:r>
            <a:r>
              <a:rPr>
                <a:solidFill>
                  <a:srgbClr val="666666"/>
                </a:solidFill>
                <a:latin typeface="Courier"/>
              </a:rPr>
              <a:t>=</a:t>
            </a:r>
            <a:r>
              <a:rPr>
                <a:latin typeface="Courier"/>
              </a:rPr>
              <a:t> smf.ols(</a:t>
            </a:r>
            <a:r>
              <a:rPr>
                <a:solidFill>
                  <a:srgbClr val="4070A0"/>
                </a:solidFill>
                <a:latin typeface="Courier"/>
              </a:rPr>
              <a:t>"gain ~ feeding_programme"</a:t>
            </a:r>
            <a:r>
              <a:rPr>
                <a:latin typeface="Courier"/>
              </a:rPr>
              <a:t>, data</a:t>
            </a:r>
            <a:r>
              <a:rPr>
                <a:solidFill>
                  <a:srgbClr val="666666"/>
                </a:solidFill>
                <a:latin typeface="Courier"/>
              </a:rPr>
              <a:t>=</a:t>
            </a:r>
            <a:r>
              <a:rPr>
                <a:latin typeface="Courier"/>
              </a:rPr>
              <a:t>frame).fit(</a:t>
            </a:r>
            <a:br/>
            <a:r>
              <a:rPr>
                <a:latin typeface="Courier"/>
              </a:rPr>
              <a:t>        cov_type</a:t>
            </a:r>
            <a:r>
              <a:rPr>
                <a:solidFill>
                  <a:srgbClr val="666666"/>
                </a:solidFill>
                <a:latin typeface="Courier"/>
              </a:rPr>
              <a:t>=</a:t>
            </a:r>
            <a:r>
              <a:rPr>
                <a:solidFill>
                  <a:srgbClr val="4070A0"/>
                </a:solidFill>
                <a:latin typeface="Courier"/>
              </a:rPr>
              <a:t>"cluster"</a:t>
            </a:r>
            <a:r>
              <a:rPr>
                <a:latin typeface="Courier"/>
              </a:rPr>
              <a:t>, cov_kwds</a:t>
            </a:r>
            <a:r>
              <a:rPr>
                <a:solidFill>
                  <a:srgbClr val="666666"/>
                </a:solidFill>
                <a:latin typeface="Courier"/>
              </a:rPr>
              <a:t>=</a:t>
            </a:r>
            <a:r>
              <a:rPr>
                <a:latin typeface="Courier"/>
              </a:rPr>
              <a:t>{</a:t>
            </a:r>
            <a:r>
              <a:rPr>
                <a:solidFill>
                  <a:srgbClr val="4070A0"/>
                </a:solidFill>
                <a:latin typeface="Courier"/>
              </a:rPr>
              <a:t>"groups"</a:t>
            </a:r>
            <a:r>
              <a:rPr>
                <a:latin typeface="Courier"/>
              </a:rPr>
              <a:t>: frame[</a:t>
            </a:r>
            <a:r>
              <a:rPr>
                <a:solidFill>
                  <a:srgbClr val="4070A0"/>
                </a:solidFill>
                <a:latin typeface="Courier"/>
              </a:rPr>
              <a:t>"school_id"</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domain</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fit</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arguments à faire valoir quand on ne peut pas la tester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placebo outcome: it should show nothing, and here it does.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arguments à faire valoir quand on ne peut pas la tester</a:t>
            </a:r>
          </a:p>
        </p:txBody>
      </p:sp>
      <p:sp>
        <p:nvSpPr>
          <p:cNvPr id="3" name="Content Placeholder 2"/>
          <p:cNvSpPr>
            <a:spLocks noGrp="1"/>
          </p:cNvSpPr>
          <p:nvPr>
            <p:ph idx="1"/>
          </p:nvPr>
        </p:nvSpPr>
        <p:spPr/>
        <p:txBody>
          <a:bodyPr/>
          <a:lstStyle/>
          <a:p>
            <a:pPr lvl="0"/>
            <a:r>
              <a:rPr/>
              <a:t>La numératie donne +0,39 point, IC à 95 % −1,16 à +1,94 — le même protocole appliqué à un résultat que le programme…</a:t>
            </a:r>
          </a:p>
          <a:p>
            <a:pPr lvl="0"/>
            <a:r>
              <a:rPr/>
              <a:t>Testez une période placebo s’il en existe une — Deux passages antérieurs au programme devraient donner des différences…</a:t>
            </a:r>
          </a:p>
          <a:p>
            <a:pPr lvl="0"/>
            <a:r>
              <a:rPr/>
              <a:t>Montrez que le résultat n’est pas porté par une seule unité — Retirez chaque école à tour de rôle et réajustez ; si…</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arguments à faire valoir quand on ne peut pas la tester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school </a:t>
            </a:r>
            <a:r>
              <a:rPr b="1">
                <a:solidFill>
                  <a:srgbClr val="007020"/>
                </a:solidFill>
                <a:latin typeface="Courier"/>
              </a:rPr>
              <a:t>in</a:t>
            </a:r>
            <a:r>
              <a:rPr>
                <a:latin typeface="Courier"/>
              </a:rPr>
              <a:t> </a:t>
            </a:r>
            <a:r>
              <a:rPr>
                <a:solidFill>
                  <a:srgbClr val="008000"/>
                </a:solidFill>
                <a:latin typeface="Courier"/>
              </a:rPr>
              <a:t>sorted</a:t>
            </a:r>
            <a:r>
              <a:rPr>
                <a:latin typeface="Courier"/>
              </a:rPr>
              <a:t>(d[</a:t>
            </a:r>
            <a:r>
              <a:rPr>
                <a:solidFill>
                  <a:srgbClr val="4070A0"/>
                </a:solidFill>
                <a:latin typeface="Courier"/>
              </a:rPr>
              <a:t>"school_id"</a:t>
            </a:r>
            <a:r>
              <a:rPr>
                <a:latin typeface="Courier"/>
              </a:rPr>
              <a:t>].unique()):</a:t>
            </a:r>
            <a:br/>
            <a:r>
              <a:rPr>
                <a:latin typeface="Courier"/>
              </a:rPr>
              <a:t>    subset </a:t>
            </a:r>
            <a:r>
              <a:rPr>
                <a:solidFill>
                  <a:srgbClr val="666666"/>
                </a:solidFill>
                <a:latin typeface="Courier"/>
              </a:rPr>
              <a:t>=</a:t>
            </a:r>
            <a:r>
              <a:rPr>
                <a:latin typeface="Courier"/>
              </a:rPr>
              <a:t> d[d[</a:t>
            </a:r>
            <a:r>
              <a:rPr>
                <a:solidFill>
                  <a:srgbClr val="4070A0"/>
                </a:solidFill>
                <a:latin typeface="Courier"/>
              </a:rPr>
              <a:t>"school_id"</a:t>
            </a:r>
            <a:r>
              <a:rPr>
                <a:latin typeface="Courier"/>
              </a:rPr>
              <a:t>] </a:t>
            </a:r>
            <a:r>
              <a:rPr>
                <a:solidFill>
                  <a:srgbClr val="666666"/>
                </a:solidFill>
                <a:latin typeface="Courier"/>
              </a:rPr>
              <a:t>!=</a:t>
            </a:r>
            <a:r>
              <a:rPr>
                <a:latin typeface="Courier"/>
              </a:rPr>
              <a:t> school]</a:t>
            </a:r>
            <a:br/>
            <a:r>
              <a:rPr>
                <a:latin typeface="Courier"/>
              </a:rPr>
              <a:t>    est </a:t>
            </a:r>
            <a:r>
              <a:rPr>
                <a:solidFill>
                  <a:srgbClr val="666666"/>
                </a:solidFill>
                <a:latin typeface="Courier"/>
              </a:rPr>
              <a:t>=</a:t>
            </a:r>
            <a:r>
              <a:rPr>
                <a:latin typeface="Courier"/>
              </a:rPr>
              <a:t> smf.ols(</a:t>
            </a:r>
            <a:r>
              <a:rPr>
                <a:solidFill>
                  <a:srgbClr val="4070A0"/>
                </a:solidFill>
                <a:latin typeface="Courier"/>
              </a:rPr>
              <a:t>"gain ~ feeding_programme"</a:t>
            </a:r>
            <a:r>
              <a:rPr>
                <a:latin typeface="Courier"/>
              </a:rPr>
              <a:t>, data</a:t>
            </a:r>
            <a:r>
              <a:rPr>
                <a:solidFill>
                  <a:srgbClr val="666666"/>
                </a:solidFill>
                <a:latin typeface="Courier"/>
              </a:rPr>
              <a:t>=</a:t>
            </a:r>
            <a:r>
              <a:rPr>
                <a:latin typeface="Courier"/>
              </a:rPr>
              <a:t>subset).fit()</a:t>
            </a:r>
            <a:br/>
            <a:r>
              <a:rPr>
                <a:latin typeface="Courier"/>
              </a:rPr>
              <a:t>    </a:t>
            </a:r>
            <a:r>
              <a:rPr>
                <a:solidFill>
                  <a:srgbClr val="008000"/>
                </a:solidFill>
                <a:latin typeface="Courier"/>
              </a:rPr>
              <a:t>print</a:t>
            </a:r>
            <a:r>
              <a:rPr>
                <a:latin typeface="Courier"/>
              </a:rPr>
              <a:t>(</a:t>
            </a:r>
            <a:r>
              <a:rPr>
                <a:solidFill>
                  <a:srgbClr val="BB6688"/>
                </a:solidFill>
                <a:latin typeface="Courier"/>
              </a:rPr>
              <a:t>f"without </a:t>
            </a:r>
            <a:r>
              <a:rPr>
                <a:solidFill>
                  <a:srgbClr val="4070A0"/>
                </a:solidFill>
                <a:latin typeface="Courier"/>
              </a:rPr>
              <a:t>{</a:t>
            </a:r>
            <a:r>
              <a:rPr>
                <a:latin typeface="Courier"/>
              </a:rPr>
              <a:t>school</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est</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arguments à faire valoir quand on ne peut pas la tester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24 refits, one line each. Cheap, and a reviewer will ask.</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arguments à faire valoir quand on ne peut pas la tester</a:t>
            </a:r>
          </a:p>
        </p:txBody>
      </p:sp>
      <p:sp>
        <p:nvSpPr>
          <p:cNvPr id="3" name="Content Placeholder 2"/>
          <p:cNvSpPr>
            <a:spLocks noGrp="1"/>
          </p:cNvSpPr>
          <p:nvPr>
            <p:ph idx="1"/>
          </p:nvPr>
        </p:nvSpPr>
        <p:spPr/>
        <p:txBody>
          <a:bodyPr/>
          <a:lstStyle/>
          <a:p>
            <a:pPr lvl="0"/>
            <a:r>
              <a:rPr/>
              <a:t>Retirer n’importe quelle école déplace l’estimation entre −1,61 et −0,37 point — Aucune école ne la porte à elle seule,…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les différences de différences échouent</a:t>
            </a:r>
          </a:p>
        </p:txBody>
      </p:sp>
      <p:sp>
        <p:nvSpPr>
          <p:cNvPr id="3" name="Content Placeholder 2"/>
          <p:cNvSpPr>
            <a:spLocks noGrp="1"/>
          </p:cNvSpPr>
          <p:nvPr>
            <p:ph idx="1"/>
          </p:nvPr>
        </p:nvSpPr>
        <p:spPr/>
        <p:txBody>
          <a:bodyPr/>
          <a:lstStyle/>
          <a:p>
            <a:pPr lvl="0"/>
            <a:r>
              <a:rPr/>
              <a:t>Un calendrier différent — Si le programme a démarré à des mois différents selon les écoles, une seule césure…</a:t>
            </a:r>
          </a:p>
          <a:p>
            <a:pPr lvl="0"/>
            <a:r>
              <a:rPr/>
              <a:t>Un changement de composition — Les 585 enfants sont ceux qui ont les deux passages</a:t>
            </a:r>
          </a:p>
          <a:p>
            <a:pPr lvl="0"/>
            <a:r>
              <a:rPr/>
              <a:t>L’anticipation — Si les écoles ont changé de comportement en apprenant que le programme arrivait, le point de départ…</a:t>
            </a:r>
          </a:p>
          <a:p>
            <a:pPr lvl="0"/>
            <a:r>
              <a:rPr/>
              <a:t>Un groupe témoin qui est affecté — Des enfants qui changent d’école, des enseignants qui sont mutés, ou une école…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School feeding and literacy, difference-in-differences
  585 students with both assessment rounds, in 24 schools.
                        Baseline   Endline   Change
    Feeding (15 sch)      57.75%    64.41%    +6.66
    No programme (9)      54.67%    62.29%    +7.62
    Difference            +3.09     +2.12     -0.96
  Estimate -0.96 points, 95% CI -3.48 to +1.56, clustered on 24 schools.
  No effect on literacy is detected.
  The estimate assumes the two groups would have changed by the same amount
  without the programme. Only two assessment rounds exist, so this cannot be
  examined and is argued rather than tested: assignment appears to follow
  district and school size rather than a trend in results, and the same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design applied to numeracy also shows nothing.
  The interval excludes effects larger than 1.6 points in either direction
  but not smaller ones. The design's minimum detectable effect was 4.9
  points, so this is a null result about large effects only.</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convertit un résultat nul en une affirmation bornée — ce que le cours de statistiques demandait…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 différences de différences emploient le point de départ en le soustrayant.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https://data-analysis.cassion.dev/fr/cours/impact-evaluation-methods/ie-03-difference-in-differences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Moins 0,96 point, et l’hypothèse qu’on ne peut pas tester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Soustraire à chaque groupe son propre point de départ donne des différences de différences de −0,96 point. Cela repose sur le fait que les deux groupes étaient sur le point de changer d’autant, hypothèse intestable avec deux passages — la leçon porte donc sur la façon de l’argumenter, non de la vérifier.</vt:lpwstr>
  </property>
</Properties>
</file>