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notesMaster" Target="notesMasters/notesMaster1.xml" /><Relationship Id="rId30" Type="http://schemas.openxmlformats.org/officeDocument/2006/relationships/viewProps" Target="viewProps.xml" /><Relationship Id="rId29" Type="http://schemas.openxmlformats.org/officeDocument/2006/relationships/presProps" Target="presProps.xml" /><Relationship Id="rId1" Type="http://schemas.openxmlformats.org/officeDocument/2006/relationships/slideMaster" Target="slideMasters/slideMaster1.xml" /><Relationship Id="rId32" Type="http://schemas.openxmlformats.org/officeDocument/2006/relationships/tableStyles" Target="tableStyles.xml" /><Relationship Id="rId31"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Matching cuts the baseline imbalance from 3.35 points to 1.41 and gives an estimate of −0.71 instead of −0.96. It does it by discarding six of the fifteen programme schools — the six with the highest baseline scores — so the answer now applies to a different set of schools than the question did.</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Find, for each treated unit, an untreated unit that looks like it; compare only the pairs. Everything else in the method is a choice about “looks like it” and about what to do when no such unit exists. The appeal is that it makes the comparison explicit. The cost is that the second half of that sentence — </a:t>
            </a:r>
            <a:r>
              <a:rPr i="1"/>
              <a:t>only the pairs</a:t>
            </a:r>
            <a:r>
              <a:rPr/>
              <a:t> — changes who the answer is about, and it does so quietly.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Nine pairs from fifteen treated and nine control schools. One-to-one matching without replacement can produce at most as many pairs as the smaller group has units, so six treated schools have no match and leave the analysis.</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balance improved and the estimate barely moved, which is the outcome to hope for: it says the difference-in-differences was not being driven by the baseline gap.</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six discarded schools are the six with the highest baseline literacy — 53.9% to 65.5%, against a matched-treated mean of 55.8%. They were dropped because the control group contains no school that scored as highly, so there is nothing to compare them to. That is not a flaw in the matching; it is the matching telling you something true. The nine control schools cannot speak for the highest-performing programme schools, because no such control school exists. But it changes the claim. The matched estimate answers “among schools with baseline literacy below about 60%, what did the programme do?” — and that is a narrower question than the one the report set out to answer.</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Matching on one variable is a teaching simplification. In practice the choice is between three approaches.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propensity score is one number summarising many covariates, and matching on it is equivalent to matching on all of them at once — which is what makes it useful when there are more covariates than a small sample can match exactly. It is not a way to get more data. The score reduces dimensionality; it does not create comparators where none exist.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This is the check the regression course’s exercise found the hard way on the two CMAM programmes, and it applies unchanged here.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Units outside the other group’s range have no counterfactual in the data. Matching drops them, which is honest; regression adjustment keeps them and extrapolates, which is not. That is the real difference between the two methods, and it is a better reason to prefer matching than any claim about bias.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How many units were discarded, and which. The first table, not a footnote. Balance before and after. Standardised differences on every covariate, both columns, so a reader can see what matching bought. What population the estimate now describes. One sentence, in the words a programme manager uses — “schools with baseline literacy below 60%”, not “the region of common support”. The unmatched estimate too. If matching changed the answer materially, that is itself a finding about how much the comparison depended on the units it dropped.</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It cannot fix an unmeasured confounder. Two schools with identical baseline scores can still differ in why one was selected. Matching balances what you matched on and nothing else — which is exactly the limit of regression adjustment, reached by a different route. It cannot create a control group. If the untreated units are systematically different, matching will report excellent balance on a handful of pairs and silence about everyone else. It does not remove the need for a design. Matching plus a baseline is difference-in-differences on a subset; matching alone is a cross-section with better manners. The estimate above is the first of those, and combining the two is usually stronger than either.</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named list of dropped schools is what makes this reportable. A reader can check whether the six that left are the six the programme cares most about, and no summary statistic tells them that.</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Matching and difference-in-differences both build a comparison group out of units that were not assigned by a rule. The next lesson takes the opposite case — a programme where a rule decided everything, sharply, at a number — and finds that two of the three things such a design needs are already in the data.</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mpact-evaluation-methods/ie-04-what-matching-discar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Better balance, six schools lighter</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Matching cuts the baseline imbalance from 3.35 points to 1.41 and gives an estimate of −0.71 instead of −0.96. It does it by discarding six of the fifteen programme schools — the six with the highest baseline scores — so the answer now applies to a different set of schools than the question did.</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Matching, in one paragraph</a:t>
            </a:r>
          </a:p>
          <a:p>
            <a:pPr lvl="0"/>
            <a:r>
              <a:rPr/>
              <a:t>Match the schools</a:t>
            </a:r>
          </a:p>
          <a:p>
            <a:pPr lvl="0"/>
            <a:r>
              <a:rPr/>
              <a:t>Which six schools left, and why it matters</a:t>
            </a:r>
          </a:p>
          <a:p>
            <a:pPr lvl="0"/>
            <a:r>
              <a:rPr/>
              <a:t>What “looks like it” should mean</a:t>
            </a:r>
          </a:p>
          <a:p>
            <a:pPr lvl="0"/>
            <a:r>
              <a:rPr/>
              <a:t>Check overlap before you match, not after</a:t>
            </a:r>
          </a:p>
          <a:p>
            <a:pPr lvl="0"/>
            <a:r>
              <a:rPr/>
              <a:t>Four things to report, always</a:t>
            </a:r>
          </a:p>
          <a:p>
            <a:pPr lvl="0"/>
            <a:r>
              <a:rPr/>
              <a:t>What matching cannot do</a:t>
            </a:r>
          </a:p>
          <a:p>
            <a:pPr lvl="0"/>
            <a:r>
              <a:rPr/>
              <a:t>Report it whole</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Matching, in one paragraph</a:t>
            </a:r>
          </a:p>
        </p:txBody>
      </p:sp>
      <p:sp>
        <p:nvSpPr>
          <p:cNvPr id="3" name="Content Placeholder 2"/>
          <p:cNvSpPr>
            <a:spLocks noGrp="1"/>
          </p:cNvSpPr>
          <p:nvPr>
            <p:ph idx="1"/>
          </p:nvPr>
        </p:nvSpPr>
        <p:spPr/>
        <p:txBody>
          <a:bodyPr/>
          <a:lstStyle/>
          <a:p>
            <a:pPr lvl="0"/>
            <a:r>
              <a:rPr/>
              <a:t>Find, for each treated unit, an untreated unit that looks like it; compare only the pairs — Everything else in the…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 — In Python (cont.)</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r>
              <a:rPr b="1">
                <a:solidFill>
                  <a:srgbClr val="008000"/>
                </a:solidFill>
                <a:latin typeface="Courier"/>
              </a:rPr>
              <a:t>import</a:t>
            </a:r>
            <a:r>
              <a:rPr>
                <a:latin typeface="Courier"/>
              </a:rPr>
              <a:t> numpy </a:t>
            </a:r>
            <a:r>
              <a:rPr b="1">
                <a:solidFill>
                  <a:srgbClr val="008000"/>
                </a:solidFill>
                <a:latin typeface="Courier"/>
              </a:rPr>
              <a:t>as</a:t>
            </a:r>
            <a:r>
              <a:rPr>
                <a:latin typeface="Courier"/>
              </a:rPr>
              <a:t> np</a:t>
            </a:r>
            <a:br/>
            <a:br/>
            <a:r>
              <a:rPr>
                <a:latin typeface="Courier"/>
              </a:rPr>
              <a:t>treated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]].sort_values(</a:t>
            </a:r>
            <a:r>
              <a:rPr>
                <a:solidFill>
                  <a:srgbClr val="4070A0"/>
                </a:solidFill>
                <a:latin typeface="Courier"/>
              </a:rPr>
              <a:t>"baseline"</a:t>
            </a:r>
            <a:r>
              <a:rPr>
                <a:latin typeface="Courier"/>
              </a:rPr>
              <a:t>)</a:t>
            </a:r>
            <a:br/>
            <a:r>
              <a:rPr>
                <a:latin typeface="Courier"/>
              </a:rPr>
              <a:t>control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]].sort_values(</a:t>
            </a:r>
            <a:r>
              <a:rPr>
                <a:solidFill>
                  <a:srgbClr val="4070A0"/>
                </a:solidFill>
                <a:latin typeface="Courier"/>
              </a:rPr>
              <a:t>"baseline"</a:t>
            </a:r>
            <a:r>
              <a:rPr>
                <a:latin typeface="Courier"/>
              </a:rPr>
              <a:t>)</a:t>
            </a:r>
            <a:br/>
            <a:br/>
            <a:r>
              <a:rPr>
                <a:latin typeface="Courier"/>
              </a:rPr>
              <a:t>used, pairs </a:t>
            </a:r>
            <a:r>
              <a:rPr>
                <a:solidFill>
                  <a:srgbClr val="666666"/>
                </a:solidFill>
                <a:latin typeface="Courier"/>
              </a:rPr>
              <a:t>=</a:t>
            </a:r>
            <a:r>
              <a:rPr>
                <a:latin typeface="Courier"/>
              </a:rPr>
              <a:t> </a:t>
            </a:r>
            <a:r>
              <a:rPr>
                <a:solidFill>
                  <a:srgbClr val="008000"/>
                </a:solidFill>
                <a:latin typeface="Courier"/>
              </a:rPr>
              <a:t>set</a:t>
            </a:r>
            <a:r>
              <a:rPr>
                <a:latin typeface="Courier"/>
              </a:rPr>
              <a:t>(), []</a:t>
            </a:r>
            <a:br/>
            <a:r>
              <a:rPr b="1">
                <a:solidFill>
                  <a:srgbClr val="007020"/>
                </a:solidFill>
                <a:latin typeface="Courier"/>
              </a:rPr>
              <a:t>for</a:t>
            </a:r>
            <a:r>
              <a:rPr>
                <a:latin typeface="Courier"/>
              </a:rPr>
              <a:t> _, c </a:t>
            </a:r>
            <a:r>
              <a:rPr b="1">
                <a:solidFill>
                  <a:srgbClr val="007020"/>
                </a:solidFill>
                <a:latin typeface="Courier"/>
              </a:rPr>
              <a:t>in</a:t>
            </a:r>
            <a:r>
              <a:rPr>
                <a:latin typeface="Courier"/>
              </a:rPr>
              <a:t> control.iterrows():</a:t>
            </a:r>
            <a:br/>
            <a:r>
              <a:rPr>
                <a:latin typeface="Courier"/>
              </a:rPr>
              <a:t>    available </a:t>
            </a:r>
            <a:r>
              <a:rPr>
                <a:solidFill>
                  <a:srgbClr val="666666"/>
                </a:solidFill>
                <a:latin typeface="Courier"/>
              </a:rPr>
              <a:t>=</a:t>
            </a:r>
            <a:r>
              <a:rPr>
                <a:latin typeface="Courier"/>
              </a:rPr>
              <a:t> treated[</a:t>
            </a:r>
            <a:r>
              <a:rPr>
                <a:solidFill>
                  <a:srgbClr val="666666"/>
                </a:solidFill>
                <a:latin typeface="Courier"/>
              </a:rPr>
              <a:t>~</a:t>
            </a:r>
            <a:r>
              <a:rPr>
                <a:latin typeface="Courier"/>
              </a:rPr>
              <a:t>treated[</a:t>
            </a:r>
            <a:r>
              <a:rPr>
                <a:solidFill>
                  <a:srgbClr val="4070A0"/>
                </a:solidFill>
                <a:latin typeface="Courier"/>
              </a:rPr>
              <a:t>"school_id"</a:t>
            </a:r>
            <a:r>
              <a:rPr>
                <a:latin typeface="Courier"/>
              </a:rPr>
              <a:t>].isin(used)]</a:t>
            </a:r>
            <a:br/>
            <a:r>
              <a:rPr>
                <a:latin typeface="Courier"/>
              </a:rPr>
              <a:t>    nearest </a:t>
            </a:r>
            <a:r>
              <a:rPr>
                <a:solidFill>
                  <a:srgbClr val="666666"/>
                </a:solidFill>
                <a:latin typeface="Courier"/>
              </a:rPr>
              <a:t>=</a:t>
            </a:r>
            <a:r>
              <a:rPr>
                <a:latin typeface="Courier"/>
              </a:rPr>
              <a:t> (available[</a:t>
            </a:r>
            <a:r>
              <a:rPr>
                <a:solidFill>
                  <a:srgbClr val="4070A0"/>
                </a:solidFill>
                <a:latin typeface="Courier"/>
              </a:rPr>
              <a:t>"baseline"</a:t>
            </a:r>
            <a:r>
              <a:rPr>
                <a:latin typeface="Courier"/>
              </a:rPr>
              <a:t>] </a:t>
            </a:r>
            <a:r>
              <a:rPr>
                <a:solidFill>
                  <a:srgbClr val="666666"/>
                </a:solidFill>
                <a:latin typeface="Courier"/>
              </a:rPr>
              <a:t>-</a:t>
            </a:r>
            <a:r>
              <a:rPr>
                <a:latin typeface="Courier"/>
              </a:rPr>
              <a:t> c[</a:t>
            </a:r>
            <a:r>
              <a:rPr>
                <a:solidFill>
                  <a:srgbClr val="4070A0"/>
                </a:solidFill>
                <a:latin typeface="Courier"/>
              </a:rPr>
              <a:t>"baseline"</a:t>
            </a:r>
            <a:r>
              <a:rPr>
                <a:latin typeface="Courier"/>
              </a:rPr>
              <a:t>]).</a:t>
            </a:r>
            <a:r>
              <a:rPr>
                <a:solidFill>
                  <a:srgbClr val="008000"/>
                </a:solidFill>
                <a:latin typeface="Courier"/>
              </a:rPr>
              <a:t>abs</a:t>
            </a:r>
            <a:r>
              <a:rPr>
                <a:latin typeface="Courier"/>
              </a:rPr>
              <a:t>().idxmin()</a:t>
            </a:r>
            <a:br/>
            <a:r>
              <a:rPr>
                <a:latin typeface="Courier"/>
              </a:rPr>
              <a:t>    used.add(treated.loc[nearest, </a:t>
            </a:r>
            <a:r>
              <a:rPr>
                <a:solidFill>
                  <a:srgbClr val="4070A0"/>
                </a:solidFill>
                <a:latin typeface="Courier"/>
              </a:rPr>
              <a:t>"school_id"</a:t>
            </a:r>
            <a:r>
              <a:rPr>
                <a:latin typeface="Courier"/>
              </a:rPr>
              <a:t>])</a:t>
            </a:r>
            <a:br/>
            <a:r>
              <a:rPr>
                <a:latin typeface="Courier"/>
              </a:rPr>
              <a:t>    pairs.append({</a:t>
            </a:r>
            <a:r>
              <a:rPr>
                <a:solidFill>
                  <a:srgbClr val="4070A0"/>
                </a:solidFill>
                <a:latin typeface="Courier"/>
              </a:rPr>
              <a:t>"control"</a:t>
            </a:r>
            <a:r>
              <a:rPr>
                <a:latin typeface="Courier"/>
              </a:rPr>
              <a:t>: c[</a:t>
            </a:r>
            <a:r>
              <a:rPr>
                <a:solidFill>
                  <a:srgbClr val="4070A0"/>
                </a:solidFill>
                <a:latin typeface="Courier"/>
              </a:rPr>
              <a:t>"school_id"</a:t>
            </a:r>
            <a:r>
              <a:rPr>
                <a:latin typeface="Courier"/>
              </a:rPr>
              <a:t>],</a:t>
            </a:r>
            <a:br/>
            <a:r>
              <a:rPr>
                <a:latin typeface="Courier"/>
              </a:rPr>
              <a:t>                  </a:t>
            </a:r>
            <a:r>
              <a:rPr>
                <a:solidFill>
                  <a:srgbClr val="4070A0"/>
                </a:solidFill>
                <a:latin typeface="Courier"/>
              </a:rPr>
              <a:t>"treated"</a:t>
            </a:r>
            <a:r>
              <a:rPr>
                <a:latin typeface="Courier"/>
              </a:rPr>
              <a:t>: treated.loc[nearest, </a:t>
            </a:r>
            <a:r>
              <a:rPr>
                <a:solidFill>
                  <a:srgbClr val="4070A0"/>
                </a:solidFill>
                <a:latin typeface="Courier"/>
              </a:rPr>
              <a:t>"school_id"</a:t>
            </a:r>
            <a:r>
              <a:rPr>
                <a:latin typeface="Courier"/>
              </a:rPr>
              <a:t>],</a:t>
            </a:r>
            <a:br/>
            <a:r>
              <a:rPr>
                <a:latin typeface="Courier"/>
              </a:rPr>
              <a:t>                  </a:t>
            </a:r>
            <a:r>
              <a:rPr>
                <a:solidFill>
                  <a:srgbClr val="4070A0"/>
                </a:solidFill>
                <a:latin typeface="Courier"/>
              </a:rPr>
              <a:t>"base_c"</a:t>
            </a:r>
            <a:r>
              <a:rPr>
                <a:latin typeface="Courier"/>
              </a:rPr>
              <a:t>: c[</a:t>
            </a:r>
            <a:r>
              <a:rPr>
                <a:solidFill>
                  <a:srgbClr val="4070A0"/>
                </a:solidFill>
                <a:latin typeface="Courier"/>
              </a:rPr>
              <a:t>"baseline"</a:t>
            </a:r>
            <a:r>
              <a:rPr>
                <a:latin typeface="Courier"/>
              </a:rPr>
              <a:t>], </a:t>
            </a:r>
            <a:r>
              <a:rPr>
                <a:solidFill>
                  <a:srgbClr val="4070A0"/>
                </a:solidFill>
                <a:latin typeface="Courier"/>
              </a:rPr>
              <a:t>"base_t"</a:t>
            </a:r>
            <a:r>
              <a:rPr>
                <a:latin typeface="Courier"/>
              </a:rPr>
              <a:t>: treated.loc[nearest, </a:t>
            </a:r>
            <a:r>
              <a:rPr>
                <a:solidFill>
                  <a:srgbClr val="4070A0"/>
                </a:solidFill>
                <a:latin typeface="Courier"/>
              </a:rPr>
              <a:t>"baseline"</a:t>
            </a:r>
            <a:r>
              <a:rPr>
                <a:latin typeface="Courier"/>
              </a:rPr>
              <a:t>],</a:t>
            </a:r>
            <a:br/>
            <a:r>
              <a:rPr>
                <a:latin typeface="Courier"/>
              </a:rPr>
              <a:t>                  </a:t>
            </a:r>
            <a:r>
              <a:rPr>
                <a:solidFill>
                  <a:srgbClr val="4070A0"/>
                </a:solidFill>
                <a:latin typeface="Courier"/>
              </a:rPr>
              <a:t>"gain_c"</a:t>
            </a:r>
            <a:r>
              <a:rPr>
                <a:latin typeface="Courier"/>
              </a:rPr>
              <a:t>: c[</a:t>
            </a:r>
            <a:r>
              <a:rPr>
                <a:solidFill>
                  <a:srgbClr val="4070A0"/>
                </a:solidFill>
                <a:latin typeface="Courier"/>
              </a:rPr>
              <a:t>"gain"</a:t>
            </a:r>
            <a:r>
              <a:rPr>
                <a:latin typeface="Courier"/>
              </a:rPr>
              <a:t>], </a:t>
            </a:r>
            <a:r>
              <a:rPr>
                <a:solidFill>
                  <a:srgbClr val="4070A0"/>
                </a:solidFill>
                <a:latin typeface="Courier"/>
              </a:rPr>
              <a:t>"gain_t"</a:t>
            </a:r>
            <a:r>
              <a:rPr>
                <a:latin typeface="Courier"/>
              </a:rPr>
              <a:t>: treated.loc[nearest, </a:t>
            </a:r>
            <a:r>
              <a:rPr>
                <a:solidFill>
                  <a:srgbClr val="4070A0"/>
                </a:solidFill>
                <a:latin typeface="Courier"/>
              </a:rPr>
              <a:t>"gain"</a:t>
            </a: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 — In Python (cont.)</a:t>
            </a:r>
          </a:p>
        </p:txBody>
      </p:sp>
      <p:sp>
        <p:nvSpPr>
          <p:cNvPr id="3" name="Content Placeholder 2"/>
          <p:cNvSpPr>
            <a:spLocks noGrp="1"/>
          </p:cNvSpPr>
          <p:nvPr>
            <p:ph idx="1"/>
          </p:nvPr>
        </p:nvSpPr>
        <p:spPr/>
        <p:txBody>
          <a:bodyPr/>
          <a:lstStyle/>
          <a:p>
            <a:pPr lvl="0" indent="0">
              <a:buNone/>
            </a:pPr>
            <a:r>
              <a:rPr>
                <a:latin typeface="Courier"/>
              </a:rPr>
              <a:t>matched </a:t>
            </a:r>
            <a:r>
              <a:rPr>
                <a:solidFill>
                  <a:srgbClr val="666666"/>
                </a:solidFill>
                <a:latin typeface="Courier"/>
              </a:rPr>
              <a:t>=</a:t>
            </a:r>
            <a:r>
              <a:rPr>
                <a:latin typeface="Courier"/>
              </a:rPr>
              <a:t> pd.DataFrame(pairs)</a:t>
            </a: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(matched)</a:t>
            </a:r>
            <a:r>
              <a:rPr>
                <a:solidFill>
                  <a:srgbClr val="4070A0"/>
                </a:solidFill>
                <a:latin typeface="Courier"/>
              </a:rPr>
              <a:t>}</a:t>
            </a:r>
            <a:r>
              <a:rPr>
                <a:solidFill>
                  <a:srgbClr val="BB6688"/>
                </a:solidFill>
                <a:latin typeface="Courier"/>
              </a:rPr>
              <a:t> pairs from </a:t>
            </a:r>
            <a:r>
              <a:rPr>
                <a:solidFill>
                  <a:srgbClr val="4070A0"/>
                </a:solidFill>
                <a:latin typeface="Courier"/>
              </a:rPr>
              <a:t>{</a:t>
            </a:r>
            <a:r>
              <a:rPr>
                <a:solidFill>
                  <a:srgbClr val="008000"/>
                </a:solidFill>
                <a:latin typeface="Courier"/>
              </a:rPr>
              <a:t>len</a:t>
            </a:r>
            <a:r>
              <a:rPr>
                <a:latin typeface="Courier"/>
              </a:rPr>
              <a:t>(treated)</a:t>
            </a:r>
            <a:r>
              <a:rPr>
                <a:solidFill>
                  <a:srgbClr val="4070A0"/>
                </a:solidFill>
                <a:latin typeface="Courier"/>
              </a:rPr>
              <a:t>}</a:t>
            </a:r>
            <a:r>
              <a:rPr>
                <a:solidFill>
                  <a:srgbClr val="BB6688"/>
                </a:solidFill>
                <a:latin typeface="Courier"/>
              </a:rPr>
              <a:t> treated and </a:t>
            </a:r>
            <a:r>
              <a:rPr>
                <a:solidFill>
                  <a:srgbClr val="4070A0"/>
                </a:solidFill>
                <a:latin typeface="Courier"/>
              </a:rPr>
              <a:t>{</a:t>
            </a:r>
            <a:r>
              <a:rPr>
                <a:solidFill>
                  <a:srgbClr val="008000"/>
                </a:solidFill>
                <a:latin typeface="Courier"/>
              </a:rPr>
              <a:t>len</a:t>
            </a:r>
            <a:r>
              <a:rPr>
                <a:latin typeface="Courier"/>
              </a:rPr>
              <a:t>(control)</a:t>
            </a:r>
            <a:r>
              <a:rPr>
                <a:solidFill>
                  <a:srgbClr val="4070A0"/>
                </a:solidFill>
                <a:latin typeface="Courier"/>
              </a:rPr>
              <a:t>}</a:t>
            </a:r>
            <a:r>
              <a:rPr>
                <a:solidFill>
                  <a:srgbClr val="BB6688"/>
                </a:solidFill>
                <a:latin typeface="Courier"/>
              </a:rPr>
              <a:t> control"</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(MatchIt)</a:t>
            </a:r>
            <a:br/>
            <a:br/>
            <a:r>
              <a:rPr>
                <a:latin typeface="Courier"/>
              </a:rPr>
              <a:t>m </a:t>
            </a:r>
            <a:r>
              <a:rPr>
                <a:solidFill>
                  <a:srgbClr val="007020"/>
                </a:solidFill>
                <a:latin typeface="Courier"/>
              </a:rPr>
              <a:t>&lt;-</a:t>
            </a:r>
            <a:r>
              <a:rPr>
                <a:latin typeface="Courier"/>
              </a:rPr>
              <a:t> </a:t>
            </a:r>
            <a:r>
              <a:rPr>
                <a:solidFill>
                  <a:srgbClr val="06287E"/>
                </a:solidFill>
                <a:latin typeface="Courier"/>
              </a:rPr>
              <a:t>matchit</a:t>
            </a:r>
            <a:r>
              <a:rPr>
                <a:latin typeface="Courier"/>
              </a:rPr>
              <a:t>(feeding_programme </a:t>
            </a:r>
            <a:r>
              <a:rPr>
                <a:solidFill>
                  <a:srgbClr val="4070A0"/>
                </a:solidFill>
                <a:latin typeface="Courier"/>
              </a:rPr>
              <a:t>~</a:t>
            </a:r>
            <a:r>
              <a:rPr>
                <a:latin typeface="Courier"/>
              </a:rPr>
              <a:t> baseline, </a:t>
            </a:r>
            <a:r>
              <a:rPr>
                <a:solidFill>
                  <a:srgbClr val="7D9029"/>
                </a:solidFill>
                <a:latin typeface="Courier"/>
              </a:rPr>
              <a:t>data =</a:t>
            </a:r>
            <a:r>
              <a:rPr>
                <a:latin typeface="Courier"/>
              </a:rPr>
              <a:t> schools,</a:t>
            </a:r>
            <a:br/>
            <a:r>
              <a:rPr>
                <a:latin typeface="Courier"/>
              </a:rPr>
              <a:t>             </a:t>
            </a:r>
            <a:r>
              <a:rPr>
                <a:solidFill>
                  <a:srgbClr val="7D9029"/>
                </a:solidFill>
                <a:latin typeface="Courier"/>
              </a:rPr>
              <a:t>method =</a:t>
            </a:r>
            <a:r>
              <a:rPr>
                <a:latin typeface="Courier"/>
              </a:rPr>
              <a:t> </a:t>
            </a:r>
            <a:r>
              <a:rPr>
                <a:solidFill>
                  <a:srgbClr val="4070A0"/>
                </a:solidFill>
                <a:latin typeface="Courier"/>
              </a:rPr>
              <a:t>"nearest"</a:t>
            </a:r>
            <a:r>
              <a:rPr>
                <a:latin typeface="Courier"/>
              </a:rPr>
              <a:t>, </a:t>
            </a:r>
            <a:r>
              <a:rPr>
                <a:solidFill>
                  <a:srgbClr val="7D9029"/>
                </a:solidFill>
                <a:latin typeface="Courier"/>
              </a:rPr>
              <a:t>ratio =</a:t>
            </a:r>
            <a:r>
              <a:rPr>
                <a:latin typeface="Courier"/>
              </a:rPr>
              <a:t> </a:t>
            </a:r>
            <a:r>
              <a:rPr>
                <a:solidFill>
                  <a:srgbClr val="40A070"/>
                </a:solidFill>
                <a:latin typeface="Courier"/>
              </a:rPr>
              <a:t>1</a:t>
            </a:r>
            <a:r>
              <a:rPr>
                <a:latin typeface="Courier"/>
              </a:rPr>
              <a:t>)</a:t>
            </a:r>
            <a:br/>
            <a:r>
              <a:rPr>
                <a:solidFill>
                  <a:srgbClr val="06287E"/>
                </a:solidFill>
                <a:latin typeface="Courier"/>
              </a:rPr>
              <a:t>summary</a:t>
            </a:r>
            <a:r>
              <a:rPr>
                <a:latin typeface="Courier"/>
              </a:rPr>
              <a:t>(m)</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a:t>
            </a:r>
          </a:p>
        </p:txBody>
      </p:sp>
      <p:sp>
        <p:nvSpPr>
          <p:cNvPr id="3" name="Content Placeholder 2"/>
          <p:cNvSpPr>
            <a:spLocks noGrp="1"/>
          </p:cNvSpPr>
          <p:nvPr>
            <p:ph idx="1"/>
          </p:nvPr>
        </p:nvSpPr>
        <p:spPr/>
        <p:txBody>
          <a:bodyPr/>
          <a:lstStyle/>
          <a:p>
            <a:pPr lvl="0"/>
            <a:r>
              <a:rPr/>
              <a:t>Nine pairs from fifteen treated and nine control schools — One-to-one matching without replacement can produce at most…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endParaRPr/>
                    </a:p>
                  </a:txBody>
                  <a:tcPr/>
                </a:tc>
                <a:tc>
                  <a:txBody>
                    <a:bodyPr/>
                    <a:lstStyle/>
                    <a:p>
                      <a:pPr lvl="0" indent="0" marL="0">
                        <a:buNone/>
                      </a:pPr>
                      <a:r>
                        <a:rPr/>
                        <a:t>Before matching</a:t>
                      </a:r>
                    </a:p>
                  </a:txBody>
                  <a:tcPr/>
                </a:tc>
                <a:tc>
                  <a:txBody>
                    <a:bodyPr/>
                    <a:lstStyle/>
                    <a:p>
                      <a:pPr lvl="0" indent="0" marL="0">
                        <a:buNone/>
                      </a:pPr>
                      <a:r>
                        <a:rPr/>
                        <a:t>After matching</a:t>
                      </a:r>
                    </a:p>
                  </a:txBody>
                  <a:tcPr/>
                </a:tc>
              </a:tr>
              <a:tr h="0">
                <a:tc>
                  <a:txBody>
                    <a:bodyPr/>
                    <a:lstStyle/>
                    <a:p>
                      <a:pPr lvl="0" indent="0" marL="0">
                        <a:buNone/>
                      </a:pPr>
                      <a:r>
                        <a:rPr/>
                        <a:t>Treated schools</a:t>
                      </a:r>
                    </a:p>
                  </a:txBody>
                </a:tc>
                <a:tc>
                  <a:txBody>
                    <a:bodyPr/>
                    <a:lstStyle/>
                    <a:p>
                      <a:pPr lvl="0" indent="0" marL="0">
                        <a:buNone/>
                      </a:pPr>
                      <a:r>
                        <a:rPr/>
                        <a:t>15</a:t>
                      </a:r>
                    </a:p>
                  </a:txBody>
                </a:tc>
                <a:tc>
                  <a:txBody>
                    <a:bodyPr/>
                    <a:lstStyle/>
                    <a:p>
                      <a:pPr lvl="0" indent="0" marL="0">
                        <a:buNone/>
                      </a:pPr>
                      <a:r>
                        <a:rPr b="1"/>
                        <a:t>9</a:t>
                      </a:r>
                    </a:p>
                  </a:txBody>
                </a:tc>
              </a:tr>
              <a:tr h="0">
                <a:tc>
                  <a:txBody>
                    <a:bodyPr/>
                    <a:lstStyle/>
                    <a:p>
                      <a:pPr lvl="0" indent="0" marL="0">
                        <a:buNone/>
                      </a:pPr>
                      <a:r>
                        <a:rPr/>
                        <a:t>Control schools</a:t>
                      </a:r>
                    </a:p>
                  </a:txBody>
                </a:tc>
                <a:tc>
                  <a:txBody>
                    <a:bodyPr/>
                    <a:lstStyle/>
                    <a:p>
                      <a:pPr lvl="0" indent="0" marL="0">
                        <a:buNone/>
                      </a:pPr>
                      <a:r>
                        <a:rPr/>
                        <a:t>9</a:t>
                      </a:r>
                    </a:p>
                  </a:txBody>
                </a:tc>
                <a:tc>
                  <a:txBody>
                    <a:bodyPr/>
                    <a:lstStyle/>
                    <a:p>
                      <a:pPr lvl="0" indent="0" marL="0">
                        <a:buNone/>
                      </a:pPr>
                      <a:r>
                        <a:rPr/>
                        <a:t>9</a:t>
                      </a:r>
                    </a:p>
                  </a:txBody>
                </a:tc>
              </a:tr>
              <a:tr h="0">
                <a:tc>
                  <a:txBody>
                    <a:bodyPr/>
                    <a:lstStyle/>
                    <a:p>
                      <a:pPr lvl="0" indent="0" marL="0">
                        <a:buNone/>
                      </a:pPr>
                      <a:r>
                        <a:rPr/>
                        <a:t>Baseline gap</a:t>
                      </a:r>
                    </a:p>
                  </a:txBody>
                </a:tc>
                <a:tc>
                  <a:txBody>
                    <a:bodyPr/>
                    <a:lstStyle/>
                    <a:p>
                      <a:pPr lvl="0" indent="0" marL="0">
                        <a:buNone/>
                      </a:pPr>
                      <a:r>
                        <a:rPr/>
                        <a:t>+3.35 pts</a:t>
                      </a:r>
                    </a:p>
                  </a:txBody>
                </a:tc>
                <a:tc>
                  <a:txBody>
                    <a:bodyPr/>
                    <a:lstStyle/>
                    <a:p>
                      <a:pPr lvl="0" indent="0" marL="0">
                        <a:buNone/>
                      </a:pPr>
                      <a:r>
                        <a:rPr b="1"/>
                        <a:t>+1.41 pts</a:t>
                      </a:r>
                    </a:p>
                  </a:txBody>
                </a:tc>
              </a:tr>
              <a:tr h="0">
                <a:tc>
                  <a:txBody>
                    <a:bodyPr/>
                    <a:lstStyle/>
                    <a:p>
                      <a:pPr lvl="0" indent="0" marL="0">
                        <a:buNone/>
                      </a:pPr>
                      <a:r>
                        <a:rPr/>
                        <a:t>Estimate</a:t>
                      </a:r>
                    </a:p>
                  </a:txBody>
                </a:tc>
                <a:tc>
                  <a:txBody>
                    <a:bodyPr/>
                    <a:lstStyle/>
                    <a:p>
                      <a:pPr lvl="0" indent="0" marL="0">
                        <a:buNone/>
                      </a:pPr>
                      <a:r>
                        <a:rPr/>
                        <a:t>−0.96 pts</a:t>
                      </a:r>
                    </a:p>
                  </a:txBody>
                </a:tc>
                <a:tc>
                  <a:txBody>
                    <a:bodyPr/>
                    <a:lstStyle/>
                    <a:p>
                      <a:pPr lvl="0" indent="0" marL="0">
                        <a:buNone/>
                      </a:pPr>
                      <a:r>
                        <a:rPr b="1"/>
                        <a:t>−0.71 pts</a:t>
                      </a:r>
                    </a:p>
                  </a:txBody>
                </a:tc>
              </a:tr>
              <a:tr h="0">
                <a:tc>
                  <a:txBody>
                    <a:bodyPr/>
                    <a:lstStyle/>
                    <a:p>
                      <a:pPr lvl="0" indent="0" marL="0">
                        <a:buNone/>
                      </a:pPr>
                      <a:r>
                        <a:rPr/>
                        <a:t>Standard error</a:t>
                      </a:r>
                    </a:p>
                  </a:txBody>
                </a:tc>
                <a:tc>
                  <a:txBody>
                    <a:bodyPr/>
                    <a:lstStyle/>
                    <a:p>
                      <a:pPr lvl="0" indent="0" marL="0">
                        <a:buNone/>
                      </a:pPr>
                      <a:r>
                        <a:rPr/>
                        <a:t>1.29</a:t>
                      </a:r>
                    </a:p>
                  </a:txBody>
                </a:tc>
                <a:tc>
                  <a:txBody>
                    <a:bodyPr/>
                    <a:lstStyle/>
                    <a:p>
                      <a:pPr lvl="0" indent="0" marL="0">
                        <a:buNone/>
                      </a:pPr>
                      <a:r>
                        <a:rPr/>
                        <a:t>1.22</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Match the schools</a:t>
            </a:r>
          </a:p>
        </p:txBody>
      </p:sp>
      <p:sp>
        <p:nvSpPr>
          <p:cNvPr id="3" name="Content Placeholder 2"/>
          <p:cNvSpPr>
            <a:spLocks noGrp="1"/>
          </p:cNvSpPr>
          <p:nvPr>
            <p:ph idx="1"/>
          </p:nvPr>
        </p:nvSpPr>
        <p:spPr/>
        <p:txBody>
          <a:bodyPr/>
          <a:lstStyle/>
          <a:p>
            <a:pPr lvl="0"/>
            <a:r>
              <a:rPr/>
              <a:t>The balance improved and the estimate barely moved — which is the outcome to hope for: it says the…</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six schools left, and why it matters — In Python</a:t>
            </a:r>
          </a:p>
        </p:txBody>
      </p:sp>
      <p:sp>
        <p:nvSpPr>
          <p:cNvPr id="3" name="Content Placeholder 2"/>
          <p:cNvSpPr>
            <a:spLocks noGrp="1"/>
          </p:cNvSpPr>
          <p:nvPr>
            <p:ph idx="1"/>
          </p:nvPr>
        </p:nvSpPr>
        <p:spPr/>
        <p:txBody>
          <a:bodyPr/>
          <a:lstStyle/>
          <a:p>
            <a:pPr lvl="0" indent="0">
              <a:buNone/>
            </a:pPr>
            <a:r>
              <a:rPr>
                <a:latin typeface="Courier"/>
              </a:rPr>
              <a:t>dropped </a:t>
            </a:r>
            <a:r>
              <a:rPr>
                <a:solidFill>
                  <a:srgbClr val="666666"/>
                </a:solidFill>
                <a:latin typeface="Courier"/>
              </a:rPr>
              <a:t>=</a:t>
            </a:r>
            <a:r>
              <a:rPr>
                <a:latin typeface="Courier"/>
              </a:rPr>
              <a:t> treated[</a:t>
            </a:r>
            <a:r>
              <a:rPr>
                <a:solidFill>
                  <a:srgbClr val="666666"/>
                </a:solidFill>
                <a:latin typeface="Courier"/>
              </a:rPr>
              <a:t>~</a:t>
            </a:r>
            <a:r>
              <a:rPr>
                <a:latin typeface="Courier"/>
              </a:rPr>
              <a:t>treated[</a:t>
            </a:r>
            <a:r>
              <a:rPr>
                <a:solidFill>
                  <a:srgbClr val="4070A0"/>
                </a:solidFill>
                <a:latin typeface="Courier"/>
              </a:rPr>
              <a:t>"school_id"</a:t>
            </a:r>
            <a:r>
              <a:rPr>
                <a:latin typeface="Courier"/>
              </a:rPr>
              <a:t>].isin(used)]</a:t>
            </a:r>
            <a:br/>
            <a:r>
              <a:rPr>
                <a:solidFill>
                  <a:srgbClr val="008000"/>
                </a:solidFill>
                <a:latin typeface="Courier"/>
              </a:rPr>
              <a:t>print</a:t>
            </a:r>
            <a:r>
              <a:rPr>
                <a:latin typeface="Courier"/>
              </a:rPr>
              <a:t>(dropped[[</a:t>
            </a:r>
            <a:r>
              <a:rPr>
                <a:solidFill>
                  <a:srgbClr val="4070A0"/>
                </a:solidFill>
                <a:latin typeface="Courier"/>
              </a:rPr>
              <a:t>"school_id"</a:t>
            </a:r>
            <a:r>
              <a:rPr>
                <a:latin typeface="Courier"/>
              </a:rPr>
              <a:t>, </a:t>
            </a:r>
            <a:r>
              <a:rPr>
                <a:solidFill>
                  <a:srgbClr val="4070A0"/>
                </a:solidFill>
                <a:latin typeface="Courier"/>
              </a:rPr>
              <a:t>"baseline"</a:t>
            </a:r>
            <a:r>
              <a:rPr>
                <a:latin typeface="Courier"/>
              </a:rPr>
              <a:t>, </a:t>
            </a:r>
            <a:r>
              <a:rPr>
                <a:solidFill>
                  <a:srgbClr val="4070A0"/>
                </a:solidFill>
                <a:latin typeface="Courier"/>
              </a:rPr>
              <a:t>"gain"</a:t>
            </a:r>
            <a:r>
              <a:rPr>
                <a:latin typeface="Courier"/>
              </a:rPr>
              <a:t>]].</a:t>
            </a:r>
            <a:r>
              <a:rPr>
                <a:solidFill>
                  <a:srgbClr val="008000"/>
                </a:solidFill>
                <a:latin typeface="Courier"/>
              </a:rPr>
              <a:t>round</a:t>
            </a:r>
            <a:r>
              <a:rPr>
                <a:latin typeface="Courier"/>
              </a:rPr>
              <a:t>(</a:t>
            </a:r>
            <a:r>
              <a:rPr>
                <a:solidFill>
                  <a:srgbClr val="40A070"/>
                </a:solidFill>
                <a:latin typeface="Courier"/>
              </a:rPr>
              <a:t>4</a:t>
            </a:r>
            <a:r>
              <a:rPr>
                <a:latin typeface="Courier"/>
              </a:rPr>
              <a:t>))</a:t>
            </a:r>
            <a:br/>
            <a:r>
              <a:rPr>
                <a:solidFill>
                  <a:srgbClr val="008000"/>
                </a:solidFill>
                <a:latin typeface="Courier"/>
              </a:rPr>
              <a:t>print</a:t>
            </a:r>
            <a:r>
              <a:rPr>
                <a:latin typeface="Courier"/>
              </a:rPr>
              <a:t>(</a:t>
            </a:r>
            <a:r>
              <a:rPr>
                <a:solidFill>
                  <a:srgbClr val="BB6688"/>
                </a:solidFill>
                <a:latin typeface="Courier"/>
              </a:rPr>
              <a:t>f"dropped mean baseline: </a:t>
            </a:r>
            <a:r>
              <a:rPr>
                <a:solidFill>
                  <a:srgbClr val="4070A0"/>
                </a:solidFill>
                <a:latin typeface="Courier"/>
              </a:rPr>
              <a:t>{</a:t>
            </a:r>
            <a:r>
              <a:rPr>
                <a:latin typeface="Courier"/>
              </a:rPr>
              <a:t>dropped[</a:t>
            </a:r>
            <a:r>
              <a:rPr>
                <a:solidFill>
                  <a:srgbClr val="4070A0"/>
                </a:solidFill>
                <a:latin typeface="Courier"/>
              </a:rPr>
              <a:t>'baseline'</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f"kept mean baseline:    </a:t>
            </a:r>
            <a:r>
              <a:rPr>
                <a:solidFill>
                  <a:srgbClr val="4070A0"/>
                </a:solidFill>
                <a:latin typeface="Courier"/>
              </a:rPr>
              <a:t>{</a:t>
            </a:r>
            <a:r>
              <a:rPr>
                <a:latin typeface="Courier"/>
              </a:rPr>
              <a:t>matched[</a:t>
            </a:r>
            <a:r>
              <a:rPr>
                <a:solidFill>
                  <a:srgbClr val="4070A0"/>
                </a:solidFill>
                <a:latin typeface="Courier"/>
              </a:rPr>
              <a:t>'base_t'</a:t>
            </a:r>
            <a:r>
              <a:rPr>
                <a:latin typeface="Courier"/>
              </a:rPr>
              <a:t>]</a:t>
            </a:r>
            <a:r>
              <a:rPr>
                <a:solidFill>
                  <a:srgbClr val="4070A0"/>
                </a:solidFill>
                <a:latin typeface="Courier"/>
              </a:rPr>
              <a:t>.</a:t>
            </a:r>
            <a:r>
              <a:rPr>
                <a:latin typeface="Courier"/>
              </a:rPr>
              <a:t>mean()</a:t>
            </a:r>
            <a:r>
              <a:rPr>
                <a:solidFill>
                  <a:srgbClr val="4070A0"/>
                </a:solidFill>
                <a:latin typeface="Courier"/>
              </a:rPr>
              <a:t>:.4f}</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six schools left, and why it matters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Which units matching threw away is the first table to print, not the last.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Which six schools left, and why it matters</a:t>
            </a:r>
          </a:p>
        </p:txBody>
      </p:sp>
      <p:sp>
        <p:nvSpPr>
          <p:cNvPr id="3" name="Content Placeholder 2"/>
          <p:cNvSpPr>
            <a:spLocks noGrp="1"/>
          </p:cNvSpPr>
          <p:nvPr>
            <p:ph idx="1"/>
          </p:nvPr>
        </p:nvSpPr>
        <p:spPr/>
        <p:txBody>
          <a:bodyPr/>
          <a:lstStyle/>
          <a:p>
            <a:pPr lvl="0"/>
            <a:r>
              <a:rPr/>
              <a:t>The six discarded schools are the six with the highest baseline literacy — 53.9% to 65.5%, against a matched-treated…</a:t>
            </a:r>
          </a:p>
          <a:p>
            <a:pPr lvl="0"/>
            <a:r>
              <a:rPr/>
              <a:t>That is not a flaw in the matching; it is the matching telling you something true — The nine control schools cannot…</a:t>
            </a:r>
          </a:p>
          <a:p>
            <a:pPr lvl="0"/>
            <a:r>
              <a:rPr/>
              <a:t>But it changes the claim — The matched estimate answers “among schools with baseline literacy below about 60%, what did…</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“looks like it” should mean</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Approach</a:t>
                      </a:r>
                    </a:p>
                  </a:txBody>
                  <a:tcPr/>
                </a:tc>
                <a:tc>
                  <a:txBody>
                    <a:bodyPr/>
                    <a:lstStyle/>
                    <a:p>
                      <a:pPr lvl="0" indent="0" marL="0">
                        <a:buNone/>
                      </a:pPr>
                      <a:r>
                        <a:rPr/>
                        <a:t>Match on</a:t>
                      </a:r>
                    </a:p>
                  </a:txBody>
                  <a:tcPr/>
                </a:tc>
                <a:tc>
                  <a:txBody>
                    <a:bodyPr/>
                    <a:lstStyle/>
                    <a:p>
                      <a:pPr lvl="0" indent="0" marL="0">
                        <a:buNone/>
                      </a:pPr>
                      <a:r>
                        <a:rPr/>
                        <a:t>Use when</a:t>
                      </a:r>
                    </a:p>
                  </a:txBody>
                  <a:tcPr/>
                </a:tc>
              </a:tr>
              <a:tr h="0">
                <a:tc>
                  <a:txBody>
                    <a:bodyPr/>
                    <a:lstStyle/>
                    <a:p>
                      <a:pPr lvl="0" indent="0" marL="0">
                        <a:buNone/>
                      </a:pPr>
                      <a:r>
                        <a:rPr b="1"/>
                        <a:t>Exact</a:t>
                      </a:r>
                    </a:p>
                  </a:txBody>
                </a:tc>
                <a:tc>
                  <a:txBody>
                    <a:bodyPr/>
                    <a:lstStyle/>
                    <a:p>
                      <a:pPr lvl="0" indent="0" marL="0">
                        <a:buNone/>
                      </a:pPr>
                      <a:r>
                        <a:rPr/>
                        <a:t>Identical values of a few categorical variables</a:t>
                      </a:r>
                    </a:p>
                  </a:txBody>
                </a:tc>
                <a:tc>
                  <a:txBody>
                    <a:bodyPr/>
                    <a:lstStyle/>
                    <a:p>
                      <a:pPr lvl="0" indent="0" marL="0">
                        <a:buNone/>
                      </a:pPr>
                      <a:r>
                        <a:rPr/>
                        <a:t>Few covariates, large samples</a:t>
                      </a:r>
                    </a:p>
                  </a:txBody>
                </a:tc>
              </a:tr>
              <a:tr h="0">
                <a:tc>
                  <a:txBody>
                    <a:bodyPr/>
                    <a:lstStyle/>
                    <a:p>
                      <a:pPr lvl="0" indent="0" marL="0">
                        <a:buNone/>
                      </a:pPr>
                      <a:r>
                        <a:rPr b="1"/>
                        <a:t>Nearest neighbour on a propensity score</a:t>
                      </a:r>
                    </a:p>
                  </a:txBody>
                </a:tc>
                <a:tc>
                  <a:txBody>
                    <a:bodyPr/>
                    <a:lstStyle/>
                    <a:p>
                      <a:pPr lvl="0" indent="0" marL="0">
                        <a:buNone/>
                      </a:pPr>
                      <a:r>
                        <a:rPr/>
                        <a:t>The predicted probability of treatment</a:t>
                      </a:r>
                    </a:p>
                  </a:txBody>
                </a:tc>
                <a:tc>
                  <a:txBody>
                    <a:bodyPr/>
                    <a:lstStyle/>
                    <a:p>
                      <a:pPr lvl="0" indent="0" marL="0">
                        <a:buNone/>
                      </a:pPr>
                      <a:r>
                        <a:rPr/>
                        <a:t>Many covariates</a:t>
                      </a:r>
                    </a:p>
                  </a:txBody>
                </a:tc>
              </a:tr>
              <a:tr h="0">
                <a:tc>
                  <a:txBody>
                    <a:bodyPr/>
                    <a:lstStyle/>
                    <a:p>
                      <a:pPr lvl="0" indent="0" marL="0">
                        <a:buNone/>
                      </a:pPr>
                      <a:r>
                        <a:rPr b="1"/>
                        <a:t>Coarsened exact</a:t>
                      </a:r>
                    </a:p>
                  </a:txBody>
                </a:tc>
                <a:tc>
                  <a:txBody>
                    <a:bodyPr/>
                    <a:lstStyle/>
                    <a:p>
                      <a:pPr lvl="0" indent="0" marL="0">
                        <a:buNone/>
                      </a:pPr>
                      <a:r>
                        <a:rPr/>
                        <a:t>Values binned into ranges</a:t>
                      </a:r>
                    </a:p>
                  </a:txBody>
                </a:tc>
                <a:tc>
                  <a:txBody>
                    <a:bodyPr/>
                    <a:lstStyle/>
                    <a:p>
                      <a:pPr lvl="0" indent="0" marL="0">
                        <a:buNone/>
                      </a:pPr>
                      <a:r>
                        <a:rPr/>
                        <a:t>You want a guaranteed balance level</a:t>
                      </a:r>
                    </a:p>
                  </a:txBody>
                </a:tc>
              </a:tr>
            </a:tbl>
          </a:graphicData>
        </a:graphic>
      </p:graphicFrame>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“looks like it” should mean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statsmodels.formula.api </a:t>
            </a:r>
            <a:r>
              <a:rPr b="1">
                <a:solidFill>
                  <a:srgbClr val="008000"/>
                </a:solidFill>
                <a:latin typeface="Courier"/>
              </a:rPr>
              <a:t>as</a:t>
            </a:r>
            <a:r>
              <a:rPr>
                <a:latin typeface="Courier"/>
              </a:rPr>
              <a:t> smf</a:t>
            </a:r>
            <a:br/>
            <a:br/>
            <a:r>
              <a:rPr>
                <a:latin typeface="Courier"/>
              </a:rPr>
              <a:t>ps </a:t>
            </a:r>
            <a:r>
              <a:rPr>
                <a:solidFill>
                  <a:srgbClr val="666666"/>
                </a:solidFill>
                <a:latin typeface="Courier"/>
              </a:rPr>
              <a:t>=</a:t>
            </a:r>
            <a:r>
              <a:rPr>
                <a:latin typeface="Courier"/>
              </a:rPr>
              <a:t> smf.logit(</a:t>
            </a:r>
            <a:r>
              <a:rPr>
                <a:solidFill>
                  <a:srgbClr val="4070A0"/>
                </a:solidFill>
                <a:latin typeface="Courier"/>
              </a:rPr>
              <a:t>"feeding_programme ~ baseline + size + district"</a:t>
            </a:r>
            <a:r>
              <a:rPr>
                <a:latin typeface="Courier"/>
              </a:rPr>
              <a:t>,</a:t>
            </a:r>
            <a:br/>
            <a:r>
              <a:rPr>
                <a:latin typeface="Courier"/>
              </a:rPr>
              <a:t>               data</a:t>
            </a:r>
            <a:r>
              <a:rPr>
                <a:solidFill>
                  <a:srgbClr val="666666"/>
                </a:solidFill>
                <a:latin typeface="Courier"/>
              </a:rPr>
              <a:t>=</a:t>
            </a:r>
            <a:r>
              <a:rPr>
                <a:latin typeface="Courier"/>
              </a:rPr>
              <a:t>schools).fit(disp</a:t>
            </a:r>
            <a:r>
              <a:rPr>
                <a:solidFill>
                  <a:srgbClr val="666666"/>
                </a:solidFill>
                <a:latin typeface="Courier"/>
              </a:rPr>
              <a:t>=</a:t>
            </a:r>
            <a:r>
              <a:rPr>
                <a:solidFill>
                  <a:srgbClr val="40A070"/>
                </a:solidFill>
                <a:latin typeface="Courier"/>
              </a:rPr>
              <a:t>0</a:t>
            </a:r>
            <a:r>
              <a:rPr>
                <a:latin typeface="Courier"/>
              </a:rPr>
              <a:t>)</a:t>
            </a:r>
            <a:br/>
            <a:r>
              <a:rPr>
                <a:latin typeface="Courier"/>
              </a:rPr>
              <a:t>schools[</a:t>
            </a:r>
            <a:r>
              <a:rPr>
                <a:solidFill>
                  <a:srgbClr val="4070A0"/>
                </a:solidFill>
                <a:latin typeface="Courier"/>
              </a:rPr>
              <a:t>"pscore"</a:t>
            </a:r>
            <a:r>
              <a:rPr>
                <a:latin typeface="Courier"/>
              </a:rPr>
              <a:t>] </a:t>
            </a:r>
            <a:r>
              <a:rPr>
                <a:solidFill>
                  <a:srgbClr val="666666"/>
                </a:solidFill>
                <a:latin typeface="Courier"/>
              </a:rPr>
              <a:t>=</a:t>
            </a:r>
            <a:r>
              <a:rPr>
                <a:latin typeface="Courier"/>
              </a:rPr>
              <a:t> ps.predict(schools)</a:t>
            </a:r>
            <a:br/>
            <a:r>
              <a:rPr>
                <a:solidFill>
                  <a:srgbClr val="008000"/>
                </a:solidFill>
                <a:latin typeface="Courier"/>
              </a:rPr>
              <a:t>print</a:t>
            </a:r>
            <a:r>
              <a:rPr>
                <a:latin typeface="Courier"/>
              </a:rPr>
              <a:t>(schools.groupby(</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].describe()[</a:t>
            </a:r>
            <a:br/>
            <a:r>
              <a:rPr>
                <a:latin typeface="Courier"/>
              </a:rPr>
              <a:t>    [</a:t>
            </a:r>
            <a:r>
              <a:rPr>
                <a:solidFill>
                  <a:srgbClr val="4070A0"/>
                </a:solidFill>
                <a:latin typeface="Courier"/>
              </a:rPr>
              <a:t>"min"</a:t>
            </a:r>
            <a:r>
              <a:rPr>
                <a:latin typeface="Courier"/>
              </a:rPr>
              <a:t>, </a:t>
            </a:r>
            <a:r>
              <a:rPr>
                <a:solidFill>
                  <a:srgbClr val="4070A0"/>
                </a:solidFill>
                <a:latin typeface="Courier"/>
              </a:rPr>
              <a:t>"mean"</a:t>
            </a:r>
            <a:r>
              <a:rPr>
                <a:latin typeface="Courier"/>
              </a:rPr>
              <a:t>, </a:t>
            </a:r>
            <a:r>
              <a:rPr>
                <a:solidFill>
                  <a:srgbClr val="4070A0"/>
                </a:solidFill>
                <a:latin typeface="Courier"/>
              </a:rPr>
              <a:t>"max"</a:t>
            </a:r>
            <a:r>
              <a:rPr>
                <a:latin typeface="Courier"/>
              </a:rPr>
              <a:t>]].</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“looks like it” should mean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glm</a:t>
            </a:r>
            <a:r>
              <a:rPr>
                <a:latin typeface="Courier"/>
              </a:rPr>
              <a:t>(feeding_programme </a:t>
            </a:r>
            <a:r>
              <a:rPr>
                <a:solidFill>
                  <a:srgbClr val="4070A0"/>
                </a:solidFill>
                <a:latin typeface="Courier"/>
              </a:rPr>
              <a:t>~</a:t>
            </a:r>
            <a:r>
              <a:rPr>
                <a:latin typeface="Courier"/>
              </a:rPr>
              <a:t> baseline </a:t>
            </a:r>
            <a:r>
              <a:rPr>
                <a:solidFill>
                  <a:srgbClr val="4070A0"/>
                </a:solidFill>
                <a:latin typeface="Courier"/>
              </a:rPr>
              <a:t>+</a:t>
            </a:r>
            <a:r>
              <a:rPr>
                <a:latin typeface="Courier"/>
              </a:rPr>
              <a:t> size </a:t>
            </a:r>
            <a:r>
              <a:rPr>
                <a:solidFill>
                  <a:srgbClr val="4070A0"/>
                </a:solidFill>
                <a:latin typeface="Courier"/>
              </a:rPr>
              <a:t>+</a:t>
            </a:r>
            <a:r>
              <a:rPr>
                <a:latin typeface="Courier"/>
              </a:rPr>
              <a:t> district, </a:t>
            </a:r>
            <a:r>
              <a:rPr>
                <a:solidFill>
                  <a:srgbClr val="7D9029"/>
                </a:solidFill>
                <a:latin typeface="Courier"/>
              </a:rPr>
              <a:t>data =</a:t>
            </a:r>
            <a:r>
              <a:rPr>
                <a:latin typeface="Courier"/>
              </a:rPr>
              <a:t> schools,</a:t>
            </a:r>
            <a:br/>
            <a:r>
              <a:rPr>
                <a:latin typeface="Courier"/>
              </a:rPr>
              <a:t>    </a:t>
            </a:r>
            <a:r>
              <a:rPr>
                <a:solidFill>
                  <a:srgbClr val="7D9029"/>
                </a:solidFill>
                <a:latin typeface="Courier"/>
              </a:rPr>
              <a:t>family =</a:t>
            </a:r>
            <a:r>
              <a:rPr>
                <a:latin typeface="Courier"/>
              </a:rPr>
              <a:t> </a:t>
            </a:r>
            <a:r>
              <a:rPr>
                <a:solidFill>
                  <a:srgbClr val="06287E"/>
                </a:solidFill>
                <a:latin typeface="Courier"/>
              </a:rPr>
              <a:t>binomial</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“looks like it” should mean</a:t>
            </a:r>
          </a:p>
        </p:txBody>
      </p:sp>
      <p:sp>
        <p:nvSpPr>
          <p:cNvPr id="3" name="Content Placeholder 2"/>
          <p:cNvSpPr>
            <a:spLocks noGrp="1"/>
          </p:cNvSpPr>
          <p:nvPr>
            <p:ph idx="1"/>
          </p:nvPr>
        </p:nvSpPr>
        <p:spPr/>
        <p:txBody>
          <a:bodyPr/>
          <a:lstStyle/>
          <a:p>
            <a:pPr lvl="0"/>
            <a:r>
              <a:rPr/>
              <a:t>A propensity score is one number summarising many covariates — and matching on it is equivalent to matching on all of…</a:t>
            </a:r>
          </a:p>
          <a:p>
            <a:pPr lvl="0"/>
            <a:r>
              <a:rPr/>
              <a:t>It is not a way to get more data — The score reduces dimensionality; it does not create comparators where none exist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overlap before you match, not after — In Python</a:t>
            </a:r>
          </a:p>
        </p:txBody>
      </p:sp>
      <p:sp>
        <p:nvSpPr>
          <p:cNvPr id="3" name="Content Placeholder 2"/>
          <p:cNvSpPr>
            <a:spLocks noGrp="1"/>
          </p:cNvSpPr>
          <p:nvPr>
            <p:ph idx="1"/>
          </p:nvPr>
        </p:nvSpPr>
        <p:spPr/>
        <p:txBody>
          <a:bodyPr/>
          <a:lstStyle/>
          <a:p>
            <a:pPr lvl="0" indent="0">
              <a:buNone/>
            </a:pPr>
            <a:r>
              <a:rPr>
                <a:latin typeface="Courier"/>
              </a:rPr>
              <a:t>t </a:t>
            </a:r>
            <a:r>
              <a:rPr>
                <a:solidFill>
                  <a:srgbClr val="666666"/>
                </a:solidFill>
                <a:latin typeface="Courier"/>
              </a:rPr>
              <a:t>=</a:t>
            </a:r>
            <a:r>
              <a:rPr>
                <a:latin typeface="Courier"/>
              </a:rPr>
              <a:t> schools[schools[</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a:t>
            </a:r>
            <a:br/>
            <a:r>
              <a:rPr>
                <a:latin typeface="Courier"/>
              </a:rPr>
              <a:t>c </a:t>
            </a:r>
            <a:r>
              <a:rPr>
                <a:solidFill>
                  <a:srgbClr val="666666"/>
                </a:solidFill>
                <a:latin typeface="Courier"/>
              </a:rPr>
              <a:t>=</a:t>
            </a:r>
            <a:r>
              <a:rPr>
                <a:latin typeface="Courier"/>
              </a:rPr>
              <a:t> schools[</a:t>
            </a:r>
            <a:r>
              <a:rPr>
                <a:solidFill>
                  <a:srgbClr val="666666"/>
                </a:solidFill>
                <a:latin typeface="Courier"/>
              </a:rPr>
              <a:t>~</a:t>
            </a:r>
            <a:r>
              <a:rPr>
                <a:latin typeface="Courier"/>
              </a:rPr>
              <a:t>schools[</a:t>
            </a:r>
            <a:r>
              <a:rPr>
                <a:solidFill>
                  <a:srgbClr val="4070A0"/>
                </a:solidFill>
                <a:latin typeface="Courier"/>
              </a:rPr>
              <a:t>"feeding_programme"</a:t>
            </a:r>
            <a:r>
              <a:rPr>
                <a:latin typeface="Courier"/>
              </a:rPr>
              <a:t>]][</a:t>
            </a:r>
            <a:r>
              <a:rPr>
                <a:solidFill>
                  <a:srgbClr val="4070A0"/>
                </a:solidFill>
                <a:latin typeface="Courier"/>
              </a:rPr>
              <a:t>"pscore"</a:t>
            </a:r>
            <a:r>
              <a:rPr>
                <a:latin typeface="Courier"/>
              </a:rPr>
              <a:t>]</a:t>
            </a:r>
            <a:br/>
            <a:r>
              <a:rPr>
                <a:solidFill>
                  <a:srgbClr val="008000"/>
                </a:solidFill>
                <a:latin typeface="Courier"/>
              </a:rPr>
              <a:t>print</a:t>
            </a:r>
            <a:r>
              <a:rPr>
                <a:latin typeface="Courier"/>
              </a:rPr>
              <a:t>(</a:t>
            </a:r>
            <a:r>
              <a:rPr>
                <a:solidFill>
                  <a:srgbClr val="BB6688"/>
                </a:solidFill>
                <a:latin typeface="Courier"/>
              </a:rPr>
              <a:t>f"treated range </a:t>
            </a:r>
            <a:r>
              <a:rPr>
                <a:solidFill>
                  <a:srgbClr val="4070A0"/>
                </a:solidFill>
                <a:latin typeface="Courier"/>
              </a:rPr>
              <a:t>{</a:t>
            </a:r>
            <a:r>
              <a:rPr>
                <a:latin typeface="Courier"/>
              </a:rPr>
              <a:t>t</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r>
              <a:rPr>
                <a:solidFill>
                  <a:srgbClr val="4070A0"/>
                </a:solidFill>
                <a:latin typeface="Courier"/>
              </a:rPr>
              <a:t>{</a:t>
            </a:r>
            <a:r>
              <a:rPr>
                <a:latin typeface="Courier"/>
              </a:rPr>
              <a:t>t</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f"control range </a:t>
            </a:r>
            <a:r>
              <a:rPr>
                <a:solidFill>
                  <a:srgbClr val="4070A0"/>
                </a:solidFill>
                <a:latin typeface="Courier"/>
              </a:rPr>
              <a:t>{</a:t>
            </a:r>
            <a:r>
              <a:rPr>
                <a:latin typeface="Courier"/>
              </a:rPr>
              <a:t>c</a:t>
            </a:r>
            <a:r>
              <a:rPr>
                <a:solidFill>
                  <a:srgbClr val="4070A0"/>
                </a:solidFill>
                <a:latin typeface="Courier"/>
              </a:rPr>
              <a:t>.</a:t>
            </a:r>
            <a:r>
              <a:rPr>
                <a:solidFill>
                  <a:srgbClr val="008000"/>
                </a:solidFill>
                <a:latin typeface="Courier"/>
              </a:rPr>
              <a:t>min</a:t>
            </a:r>
            <a:r>
              <a:rPr>
                <a:latin typeface="Courier"/>
              </a:rPr>
              <a:t>()</a:t>
            </a:r>
            <a:r>
              <a:rPr>
                <a:solidFill>
                  <a:srgbClr val="4070A0"/>
                </a:solidFill>
                <a:latin typeface="Courier"/>
              </a:rPr>
              <a:t>:.3f}</a:t>
            </a:r>
            <a:r>
              <a:rPr>
                <a:solidFill>
                  <a:srgbClr val="BB6688"/>
                </a:solidFill>
                <a:latin typeface="Courier"/>
              </a:rPr>
              <a:t>–</a:t>
            </a:r>
            <a:r>
              <a:rPr>
                <a:solidFill>
                  <a:srgbClr val="4070A0"/>
                </a:solidFill>
                <a:latin typeface="Courier"/>
              </a:rPr>
              <a:t>{</a:t>
            </a:r>
            <a:r>
              <a:rPr>
                <a:latin typeface="Courier"/>
              </a:rPr>
              <a:t>c</a:t>
            </a:r>
            <a:r>
              <a:rPr>
                <a:solidFill>
                  <a:srgbClr val="4070A0"/>
                </a:solidFill>
                <a:latin typeface="Courier"/>
              </a:rPr>
              <a:t>.</a:t>
            </a:r>
            <a:r>
              <a:rPr>
                <a:solidFill>
                  <a:srgbClr val="008000"/>
                </a:solidFill>
                <a:latin typeface="Courier"/>
              </a:rPr>
              <a:t>max</a:t>
            </a:r>
            <a:r>
              <a:rPr>
                <a:latin typeface="Courier"/>
              </a:rPr>
              <a:t>()</a:t>
            </a:r>
            <a:r>
              <a:rPr>
                <a:solidFill>
                  <a:srgbClr val="4070A0"/>
                </a:solidFill>
                <a:latin typeface="Courier"/>
              </a:rPr>
              <a:t>:.3f}</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f"treated units above the control maximum: </a:t>
            </a:r>
            <a:r>
              <a:rPr>
                <a:solidFill>
                  <a:srgbClr val="4070A0"/>
                </a:solidFill>
                <a:latin typeface="Courier"/>
              </a:rPr>
              <a:t>{</a:t>
            </a:r>
            <a:r>
              <a:rPr>
                <a:latin typeface="Courier"/>
              </a:rPr>
              <a:t>(t </a:t>
            </a:r>
            <a:r>
              <a:rPr>
                <a:solidFill>
                  <a:srgbClr val="666666"/>
                </a:solidFill>
                <a:latin typeface="Courier"/>
              </a:rPr>
              <a:t>&gt;</a:t>
            </a:r>
            <a:r>
              <a:rPr>
                <a:latin typeface="Courier"/>
              </a:rPr>
              <a:t> c.</a:t>
            </a:r>
            <a:r>
              <a:rPr>
                <a:solidFill>
                  <a:srgbClr val="008000"/>
                </a:solidFill>
                <a:latin typeface="Courier"/>
              </a:rPr>
              <a:t>max</a:t>
            </a:r>
            <a:r>
              <a:rPr>
                <a:latin typeface="Courier"/>
              </a:rPr>
              <a:t>())</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overlap before you match, not after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Plot the two propensity score distributions. The tails are the whole story.</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Check overlap before you match, not after</a:t>
            </a:r>
          </a:p>
        </p:txBody>
      </p:sp>
      <p:sp>
        <p:nvSpPr>
          <p:cNvPr id="3" name="Content Placeholder 2"/>
          <p:cNvSpPr>
            <a:spLocks noGrp="1"/>
          </p:cNvSpPr>
          <p:nvPr>
            <p:ph idx="1"/>
          </p:nvPr>
        </p:nvSpPr>
        <p:spPr/>
        <p:txBody>
          <a:bodyPr/>
          <a:lstStyle/>
          <a:p>
            <a:pPr lvl="0"/>
            <a:r>
              <a:rPr/>
              <a:t>Units outside the other group’s range have no counterfactual in the data — Matching drops them, which is honest;…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Four things to report, always</a:t>
            </a:r>
          </a:p>
        </p:txBody>
      </p:sp>
      <p:sp>
        <p:nvSpPr>
          <p:cNvPr id="3" name="Content Placeholder 2"/>
          <p:cNvSpPr>
            <a:spLocks noGrp="1"/>
          </p:cNvSpPr>
          <p:nvPr>
            <p:ph idx="1"/>
          </p:nvPr>
        </p:nvSpPr>
        <p:spPr/>
        <p:txBody>
          <a:bodyPr/>
          <a:lstStyle/>
          <a:p>
            <a:pPr lvl="0"/>
            <a:r>
              <a:rPr/>
              <a:t>How many units were discarded, and which — The first table, not a footnote</a:t>
            </a:r>
          </a:p>
          <a:p>
            <a:pPr lvl="0"/>
            <a:r>
              <a:rPr/>
              <a:t>Balance before and after — Standardised differences on every covariate, both columns, so a reader can see what matching…</a:t>
            </a:r>
          </a:p>
          <a:p>
            <a:pPr lvl="0"/>
            <a:r>
              <a:rPr/>
              <a:t>What population the estimate now describes — One sentence, in the words a programme manager uses — “schools with…</a:t>
            </a:r>
          </a:p>
          <a:p>
            <a:pPr lvl="0"/>
            <a:r>
              <a:rPr/>
              <a:t>The unmatched estimate too — If matching changed the answer materially, that is itself a finding about how much the…</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matching cannot do</a:t>
            </a:r>
          </a:p>
        </p:txBody>
      </p:sp>
      <p:sp>
        <p:nvSpPr>
          <p:cNvPr id="3" name="Content Placeholder 2"/>
          <p:cNvSpPr>
            <a:spLocks noGrp="1"/>
          </p:cNvSpPr>
          <p:nvPr>
            <p:ph idx="1"/>
          </p:nvPr>
        </p:nvSpPr>
        <p:spPr/>
        <p:txBody>
          <a:bodyPr/>
          <a:lstStyle/>
          <a:p>
            <a:pPr lvl="0"/>
            <a:r>
              <a:rPr/>
              <a:t>It cannot fix an unmeasured confounder — Two schools with identical baseline scores can still differ in why one was…</a:t>
            </a:r>
          </a:p>
          <a:p>
            <a:pPr lvl="0"/>
            <a:r>
              <a:rPr/>
              <a:t>It cannot create a control group — If the untreated units are systematically different, matching will report excellent…</a:t>
            </a:r>
          </a:p>
          <a:p>
            <a:pPr lvl="0"/>
            <a:r>
              <a:rPr/>
              <a:t>It does not remove the need for a design — Matching plus a baseline is difference-in-differences on a subset; matching…</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School feeding and literacy, matched difference-in-differences
  Nearest-neighbour matching on baseline literacy, 1:1 without replacement.
  9 matched pairs from 15 treated and 9 control schools.
  6 of 15 programme schools were discarded: SCH05, SCH12, SCH14, SCH15,
  SCH19, SCH21. Their mean baseline literacy is 60.7% against 55.8% for the
  matched treated schools; no control school scored high enough to match
  them.
  Baseline imbalance   +3.35 points before matching, +1.41 after.
  Estimate             -0.71 points, SE 1.22, on 9 pairs.
  Unmatched estimate   -0.96 points, 95% CI -3.48 to +1.56.
  The matched estimate describes schools with baseline literacy below about
  60%. It does not describe the six highest-performing programme schools,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 — Example (cont.)</a:t>
            </a:r>
          </a:p>
        </p:txBody>
      </p:sp>
      <p:sp>
        <p:nvSpPr>
          <p:cNvPr id="3" name="Content Placeholder 2"/>
          <p:cNvSpPr>
            <a:spLocks noGrp="1"/>
          </p:cNvSpPr>
          <p:nvPr>
            <p:ph idx="1"/>
          </p:nvPr>
        </p:nvSpPr>
        <p:spPr/>
        <p:txBody>
          <a:bodyPr/>
          <a:lstStyle/>
          <a:p>
            <a:pPr lvl="0" indent="0">
              <a:buNone/>
            </a:pPr>
            <a:r>
              <a:rPr>
                <a:latin typeface="Courier"/>
              </a:rPr>
              <a:t>  which have no comparator in this data.
  Matching balances the covariates it was given. It does not address why
  these schools were selected for the programme.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 it whole</a:t>
            </a:r>
          </a:p>
        </p:txBody>
      </p:sp>
      <p:sp>
        <p:nvSpPr>
          <p:cNvPr id="3" name="Content Placeholder 2"/>
          <p:cNvSpPr>
            <a:spLocks noGrp="1"/>
          </p:cNvSpPr>
          <p:nvPr>
            <p:ph idx="1"/>
          </p:nvPr>
        </p:nvSpPr>
        <p:spPr/>
        <p:txBody>
          <a:bodyPr/>
          <a:lstStyle/>
          <a:p>
            <a:pPr lvl="0"/>
            <a:r>
              <a:rPr/>
              <a:t>The named list of dropped schools is what makes this reportable — A reader can check whether the six that left are the…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Matching and difference-in-differences both build a comparison group out of units that were not assigned by a rule.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https://data-analysis.cassion.dev/courses/impact-evaluation-methods/ie-04-what-matching-discards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Better balance, six schools lighter</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Matching cuts the baseline imbalance from 3.35 points to 1.41 and gives an estimate of −0.71 instead of −0.96. It does it by discarding six of the fifteen programme schools — the six with the highest baseline scores — so the answer now applies to a different set of schools than the question did.</vt:lpwstr>
  </property>
</Properties>
</file>