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notesMaster" Target="notesMasters/notesMaster1.xml" /><Relationship Id="rId29" Type="http://schemas.openxmlformats.org/officeDocument/2006/relationships/viewProps" Target="viewProps.xml" /><Relationship Id="rId28" Type="http://schemas.openxmlformats.org/officeDocument/2006/relationships/presProps" Target="presProps.xml" /><Relationship Id="rId1" Type="http://schemas.openxmlformats.org/officeDocument/2006/relationships/slideMaster" Target="slideMasters/slideMaster1.xml" /><Relationship Id="rId31" Type="http://schemas.openxmlformats.org/officeDocument/2006/relationships/tableStyles" Target="tableStyles.xml"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child at 124 mm was referred and 2% of children at 125 mm were. The assignment is as sharp as a rule can be, the density shows no sign of anyone being nudged across, and the design still cannot run — because no outcome was ever measured on the children who were not referred.</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MUAC screening protocol refers a child to supplementary feeding below 125 mm and takes no action at or above it. That single number is doing something an evaluation usually has to pay for: it assigns treatment on a variable, at a known point, with no discretion.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One millimetre moves the referral probability from 1.00 to 0.02. Children at 124 and 125 mm are, in every way that matters, the same children — the measurement error on a MUAC tape is larger than the gap between them — and one group was treated while the other was not. That is the closest thing to a randomised experiment that routine data produces, and it arrives free, because the programme was going to apply the rule anyway.</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conditions. Two of them are checkable in this file and the third is not. One: the assignment must actually be sharp at the cut-off. Checked above. If the rule were applied loosely — say 60% referral just below and 20% just above — the design still works but becomes </a:t>
            </a:r>
            <a:r>
              <a:rPr i="1"/>
              <a:t>fuzzy</a:t>
            </a:r>
            <a:r>
              <a:rPr/>
              <a:t>, and the estimate has to be scaled by the jump in treatment probability rather than read directly. Two: nobody may manipulate the running variable. If a screener who wants a child treated records 124 instead of 126, the children just below the cut-off are no longer comparable to those just above — they are the ones somebody decided to help.</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counts rise smoothly through the cut-off: 45 at 124, 51 at 125, 78 at 126. There is no pile-up just below 125, and the density on the treated side is </a:t>
            </a:r>
            <a:r>
              <a:rPr i="1"/>
              <a:t>lower</a:t>
            </a:r>
            <a:r>
              <a:rPr/>
              <a:t> than on the untreated side, which is what a genuinely increasing MUAC distribution looks like. Terminal digits are flat, 9.6% to 10.8% across all ten. No rounding to fives, no avoidance of the cut-off. The data quality course’s digit-preference test, used here for a different purpose: a manipulation check is a digit-preference check asked at one specific number. Three: an outcome must be measured on both sides. It is not, and that ends the analysis.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file records a measurement, a referral, and nothing else. 4,194 of 4,206 children appear exactly once. There is no follow-up MUAC, no recovery status, no second screening round — so for the children at 125 mm who were not referred, no outcome exists at all. The treatment register does not fill the gap. </a:t>
            </a:r>
            <a:r>
              <a:rPr>
                <a:latin typeface="Courier"/>
              </a:rPr>
              <a:t>cmam-admissions-2024</a:t>
            </a:r>
            <a:r>
              <a:rPr/>
              <a:t> holds outcomes for treated children only, and its identifiers do not link to the screening file. Even if they did, it would carry only the referred side, which is precisely the half a discontinuity design already has. An impact estimate needs the untreated side. Without it, the sharpest assignment rule in the sector produces nothing.</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useful part of the lesson, because it is a data-collection specification someone can act on. A follow-up measurement on children just above the cut-off. Not all of them — children between 125 and 130 mm, re-measured at eight weeks. A few hundred children, one extra visit, and the design becomes estimable. The same outcome on both sides. Recovery is defined differently for treated and untreated children, and a comparison needs one definition applied to both: MUAC at eight weeks, measured the same way regardless of what happened in between. Enough children near the cut-off. The estimate uses a window, and everything outside it is discarded.</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narrow bandwidth is more credible and less precise. Children within 2 mm of the cut-off are almost identical to each other; there are 221 of them. Widen to 10 mm and you have six times the sample and are comparing children who genuinely differ. Choose the bandwidth before seeing the outcome, and report the estimate at two or three others. A result that appears only at one bandwidth is a result about the bandwidth.</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Once you look for eligibility rules, this sector is full of them.</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Each is a natural experiment nobody designed, and each needs the same three checks. The third — an outcome on both sides — is the one that most often fails, because programmes measure what they treat. That is a data-collection decision, not an analysis one. Deciding to measure a sample of ineligible units costs money in a year when nobody is asking for it, and buys an evaluation three years later that would otherwise be impossible.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design assessment that concludes “not estimable” is a deliverable, and this one is more useful than a forced estimate: it names the missing measurement, its size and its cost.</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threshold design failed on data that does not exist. The next lesson is about a design that ran on data that does exist, and asks a question that should have been asked first — how large an effect could it ever have found.</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impact-evaluation-methods/ie-05-the-threshold-as-a-desig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A perfect discontinuity with nothing behind it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Every child at 124 mm was referred and 2% of children at 125 mm were. The assignment is as sharp as a rule can be, the density shows no sign of anyone being nudged across, and the design still cannot run — because no outcome was ever measured on the children who were not referred.</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5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A rule is a design</a:t>
            </a:r>
          </a:p>
          <a:p>
            <a:pPr lvl="0"/>
            <a:r>
              <a:rPr/>
              <a:t>What a regression discontinuity needs</a:t>
            </a:r>
          </a:p>
          <a:p>
            <a:pPr lvl="0"/>
            <a:r>
              <a:rPr/>
              <a:t>The condition this register fails</a:t>
            </a:r>
          </a:p>
          <a:p>
            <a:pPr lvl="0"/>
            <a:r>
              <a:rPr/>
              <a:t>What it would have taken</a:t>
            </a:r>
          </a:p>
          <a:p>
            <a:pPr lvl="0"/>
            <a:r>
              <a:rPr/>
              <a:t>Where thresholds hide in programme data</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rule is a design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r>
              <a:rPr>
                <a:latin typeface="Courier"/>
              </a:rPr>
              <a:t>screening </a:t>
            </a:r>
            <a:r>
              <a:rPr>
                <a:solidFill>
                  <a:srgbClr val="666666"/>
                </a:solidFill>
                <a:latin typeface="Courier"/>
              </a:rPr>
              <a:t>=</a:t>
            </a:r>
            <a:r>
              <a:rPr>
                <a:latin typeface="Courier"/>
              </a:rPr>
              <a:t> pd.read_csv(</a:t>
            </a:r>
            <a:r>
              <a:rPr>
                <a:solidFill>
                  <a:srgbClr val="4070A0"/>
                </a:solidFill>
                <a:latin typeface="Courier"/>
              </a:rPr>
              <a:t>"muac-screening-artibonite-2024.v1.csv"</a:t>
            </a:r>
            <a:r>
              <a:rPr>
                <a:latin typeface="Courier"/>
              </a:rPr>
              <a:t>)</a:t>
            </a:r>
            <a:br/>
            <a:r>
              <a:rPr>
                <a:latin typeface="Courier"/>
              </a:rPr>
              <a:t>screening[</a:t>
            </a:r>
            <a:r>
              <a:rPr>
                <a:solidFill>
                  <a:srgbClr val="4070A0"/>
                </a:solidFill>
                <a:latin typeface="Courier"/>
              </a:rPr>
              <a:t>"referred"</a:t>
            </a:r>
            <a:r>
              <a:rPr>
                <a:latin typeface="Courier"/>
              </a:rPr>
              <a:t>] </a:t>
            </a:r>
            <a:r>
              <a:rPr>
                <a:solidFill>
                  <a:srgbClr val="666666"/>
                </a:solidFill>
                <a:latin typeface="Courier"/>
              </a:rPr>
              <a:t>=</a:t>
            </a:r>
            <a:r>
              <a:rPr>
                <a:latin typeface="Courier"/>
              </a:rPr>
              <a:t> screening[</a:t>
            </a:r>
            <a:r>
              <a:rPr>
                <a:solidFill>
                  <a:srgbClr val="4070A0"/>
                </a:solidFill>
                <a:latin typeface="Courier"/>
              </a:rPr>
              <a:t>"outcome"</a:t>
            </a:r>
            <a:r>
              <a:rPr>
                <a:latin typeface="Courier"/>
              </a:rPr>
              <a:t>] </a:t>
            </a:r>
            <a:r>
              <a:rPr>
                <a:solidFill>
                  <a:srgbClr val="666666"/>
                </a:solidFill>
                <a:latin typeface="Courier"/>
              </a:rPr>
              <a:t>!=</a:t>
            </a:r>
            <a:r>
              <a:rPr>
                <a:latin typeface="Courier"/>
              </a:rPr>
              <a:t> </a:t>
            </a:r>
            <a:r>
              <a:rPr>
                <a:solidFill>
                  <a:srgbClr val="4070A0"/>
                </a:solidFill>
                <a:latin typeface="Courier"/>
              </a:rPr>
              <a:t>"no-action"</a:t>
            </a:r>
            <a:br/>
            <a:br/>
            <a:r>
              <a:rPr>
                <a:latin typeface="Courier"/>
              </a:rPr>
              <a:t>window </a:t>
            </a:r>
            <a:r>
              <a:rPr>
                <a:solidFill>
                  <a:srgbClr val="666666"/>
                </a:solidFill>
                <a:latin typeface="Courier"/>
              </a:rPr>
              <a:t>=</a:t>
            </a:r>
            <a:r>
              <a:rPr>
                <a:latin typeface="Courier"/>
              </a:rPr>
              <a:t> screening[screening[</a:t>
            </a:r>
            <a:r>
              <a:rPr>
                <a:solidFill>
                  <a:srgbClr val="4070A0"/>
                </a:solidFill>
                <a:latin typeface="Courier"/>
              </a:rPr>
              <a:t>"muac_mm"</a:t>
            </a:r>
            <a:r>
              <a:rPr>
                <a:latin typeface="Courier"/>
              </a:rPr>
              <a:t>].between(</a:t>
            </a:r>
            <a:r>
              <a:rPr>
                <a:solidFill>
                  <a:srgbClr val="40A070"/>
                </a:solidFill>
                <a:latin typeface="Courier"/>
              </a:rPr>
              <a:t>118</a:t>
            </a:r>
            <a:r>
              <a:rPr>
                <a:latin typeface="Courier"/>
              </a:rPr>
              <a:t>, </a:t>
            </a:r>
            <a:r>
              <a:rPr>
                <a:solidFill>
                  <a:srgbClr val="40A070"/>
                </a:solidFill>
                <a:latin typeface="Courier"/>
              </a:rPr>
              <a:t>132</a:t>
            </a:r>
            <a:r>
              <a:rPr>
                <a:latin typeface="Courier"/>
              </a:rPr>
              <a:t>)]</a:t>
            </a:r>
            <a:br/>
            <a:r>
              <a:rPr>
                <a:solidFill>
                  <a:srgbClr val="008000"/>
                </a:solidFill>
                <a:latin typeface="Courier"/>
              </a:rPr>
              <a:t>print</a:t>
            </a:r>
            <a:r>
              <a:rPr>
                <a:latin typeface="Courier"/>
              </a:rPr>
              <a:t>(window.groupby(</a:t>
            </a:r>
            <a:r>
              <a:rPr>
                <a:solidFill>
                  <a:srgbClr val="4070A0"/>
                </a:solidFill>
                <a:latin typeface="Courier"/>
              </a:rPr>
              <a:t>"muac_mm"</a:t>
            </a:r>
            <a:r>
              <a:rPr>
                <a:latin typeface="Courier"/>
              </a:rPr>
              <a:t>)[</a:t>
            </a:r>
            <a:r>
              <a:rPr>
                <a:solidFill>
                  <a:srgbClr val="4070A0"/>
                </a:solidFill>
                <a:latin typeface="Courier"/>
              </a:rPr>
              <a:t>"referred"</a:t>
            </a:r>
            <a:r>
              <a:rPr>
                <a:latin typeface="Courier"/>
              </a:rPr>
              <a:t>].agg([</a:t>
            </a:r>
            <a:r>
              <a:rPr>
                <a:solidFill>
                  <a:srgbClr val="4070A0"/>
                </a:solidFill>
                <a:latin typeface="Courier"/>
              </a:rPr>
              <a:t>"mean"</a:t>
            </a:r>
            <a:r>
              <a:rPr>
                <a:latin typeface="Courier"/>
              </a:rPr>
              <a:t>, </a:t>
            </a:r>
            <a:r>
              <a:rPr>
                <a:solidFill>
                  <a:srgbClr val="4070A0"/>
                </a:solidFill>
                <a:latin typeface="Courier"/>
              </a:rPr>
              <a:t>"size"</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rule is a design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screening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06287E"/>
                </a:solidFill>
                <a:latin typeface="Courier"/>
              </a:rPr>
              <a:t>between</a:t>
            </a:r>
            <a:r>
              <a:rPr>
                <a:latin typeface="Courier"/>
              </a:rPr>
              <a:t>(muac_mm, </a:t>
            </a:r>
            <a:r>
              <a:rPr>
                <a:solidFill>
                  <a:srgbClr val="40A070"/>
                </a:solidFill>
                <a:latin typeface="Courier"/>
              </a:rPr>
              <a:t>118</a:t>
            </a:r>
            <a:r>
              <a:rPr>
                <a:latin typeface="Courier"/>
              </a:rPr>
              <a:t>, </a:t>
            </a:r>
            <a:r>
              <a:rPr>
                <a:solidFill>
                  <a:srgbClr val="40A070"/>
                </a:solidFill>
                <a:latin typeface="Courier"/>
              </a:rPr>
              <a:t>132</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referred =</a:t>
            </a:r>
            <a:r>
              <a:rPr>
                <a:latin typeface="Courier"/>
              </a:rPr>
              <a:t> </a:t>
            </a:r>
            <a:r>
              <a:rPr>
                <a:solidFill>
                  <a:srgbClr val="06287E"/>
                </a:solidFill>
                <a:latin typeface="Courier"/>
              </a:rPr>
              <a:t>mean</a:t>
            </a:r>
            <a:r>
              <a:rPr>
                <a:latin typeface="Courier"/>
              </a:rPr>
              <a:t>(outcome </a:t>
            </a:r>
            <a:r>
              <a:rPr>
                <a:solidFill>
                  <a:srgbClr val="4070A0"/>
                </a:solidFill>
                <a:latin typeface="Courier"/>
              </a:rPr>
              <a:t>!=</a:t>
            </a:r>
            <a:r>
              <a:rPr>
                <a:latin typeface="Courier"/>
              </a:rPr>
              <a:t> </a:t>
            </a:r>
            <a:r>
              <a:rPr>
                <a:solidFill>
                  <a:srgbClr val="4070A0"/>
                </a:solidFill>
                <a:latin typeface="Courier"/>
              </a:rPr>
              <a:t>"no-action"</a:t>
            </a: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muac_mm)</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rule is a design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MUAC (mm)</a:t>
                      </a:r>
                    </a:p>
                  </a:txBody>
                  <a:tcPr/>
                </a:tc>
                <a:tc>
                  <a:txBody>
                    <a:bodyPr/>
                    <a:lstStyle/>
                    <a:p>
                      <a:pPr lvl="0" indent="0" marL="0">
                        <a:buNone/>
                      </a:pPr>
                      <a:r>
                        <a:rPr/>
                        <a:t>Referred</a:t>
                      </a:r>
                    </a:p>
                  </a:txBody>
                  <a:tcPr/>
                </a:tc>
                <a:tc>
                  <a:txBody>
                    <a:bodyPr/>
                    <a:lstStyle/>
                    <a:p>
                      <a:pPr lvl="0" indent="0" marL="0">
                        <a:buNone/>
                      </a:pPr>
                      <a:r>
                        <a:rPr/>
                        <a:t>n</a:t>
                      </a:r>
                    </a:p>
                  </a:txBody>
                  <a:tcPr/>
                </a:tc>
              </a:tr>
              <a:tr h="0">
                <a:tc>
                  <a:txBody>
                    <a:bodyPr/>
                    <a:lstStyle/>
                    <a:p>
                      <a:pPr lvl="0" indent="0" marL="0">
                        <a:buNone/>
                      </a:pPr>
                      <a:r>
                        <a:rPr/>
                        <a:t>122</a:t>
                      </a:r>
                    </a:p>
                  </a:txBody>
                </a:tc>
                <a:tc>
                  <a:txBody>
                    <a:bodyPr/>
                    <a:lstStyle/>
                    <a:p>
                      <a:pPr lvl="0" indent="0" marL="0">
                        <a:buNone/>
                      </a:pPr>
                      <a:r>
                        <a:rPr/>
                        <a:t>100.0%</a:t>
                      </a:r>
                    </a:p>
                  </a:txBody>
                </a:tc>
                <a:tc>
                  <a:txBody>
                    <a:bodyPr/>
                    <a:lstStyle/>
                    <a:p>
                      <a:pPr lvl="0" indent="0" marL="0">
                        <a:buNone/>
                      </a:pPr>
                      <a:r>
                        <a:rPr/>
                        <a:t>44</a:t>
                      </a:r>
                    </a:p>
                  </a:txBody>
                </a:tc>
              </a:tr>
              <a:tr h="0">
                <a:tc>
                  <a:txBody>
                    <a:bodyPr/>
                    <a:lstStyle/>
                    <a:p>
                      <a:pPr lvl="0" indent="0" marL="0">
                        <a:buNone/>
                      </a:pPr>
                      <a:r>
                        <a:rPr/>
                        <a:t>123</a:t>
                      </a:r>
                    </a:p>
                  </a:txBody>
                </a:tc>
                <a:tc>
                  <a:txBody>
                    <a:bodyPr/>
                    <a:lstStyle/>
                    <a:p>
                      <a:pPr lvl="0" indent="0" marL="0">
                        <a:buNone/>
                      </a:pPr>
                      <a:r>
                        <a:rPr/>
                        <a:t>100.0%</a:t>
                      </a:r>
                    </a:p>
                  </a:txBody>
                </a:tc>
                <a:tc>
                  <a:txBody>
                    <a:bodyPr/>
                    <a:lstStyle/>
                    <a:p>
                      <a:pPr lvl="0" indent="0" marL="0">
                        <a:buNone/>
                      </a:pPr>
                      <a:r>
                        <a:rPr/>
                        <a:t>47</a:t>
                      </a:r>
                    </a:p>
                  </a:txBody>
                </a:tc>
              </a:tr>
              <a:tr h="0">
                <a:tc>
                  <a:txBody>
                    <a:bodyPr/>
                    <a:lstStyle/>
                    <a:p>
                      <a:pPr lvl="0" indent="0" marL="0">
                        <a:buNone/>
                      </a:pPr>
                      <a:r>
                        <a:rPr b="1"/>
                        <a:t>124</a:t>
                      </a:r>
                    </a:p>
                  </a:txBody>
                </a:tc>
                <a:tc>
                  <a:txBody>
                    <a:bodyPr/>
                    <a:lstStyle/>
                    <a:p>
                      <a:pPr lvl="0" indent="0" marL="0">
                        <a:buNone/>
                      </a:pPr>
                      <a:r>
                        <a:rPr b="1"/>
                        <a:t>100.0%</a:t>
                      </a:r>
                    </a:p>
                  </a:txBody>
                </a:tc>
                <a:tc>
                  <a:txBody>
                    <a:bodyPr/>
                    <a:lstStyle/>
                    <a:p>
                      <a:pPr lvl="0" indent="0" marL="0">
                        <a:buNone/>
                      </a:pPr>
                      <a:r>
                        <a:rPr b="1"/>
                        <a:t>45</a:t>
                      </a:r>
                    </a:p>
                  </a:txBody>
                </a:tc>
              </a:tr>
              <a:tr h="0">
                <a:tc>
                  <a:txBody>
                    <a:bodyPr/>
                    <a:lstStyle/>
                    <a:p>
                      <a:pPr lvl="0" indent="0" marL="0">
                        <a:buNone/>
                      </a:pPr>
                      <a:r>
                        <a:rPr b="1"/>
                        <a:t>125</a:t>
                      </a:r>
                    </a:p>
                  </a:txBody>
                </a:tc>
                <a:tc>
                  <a:txBody>
                    <a:bodyPr/>
                    <a:lstStyle/>
                    <a:p>
                      <a:pPr lvl="0" indent="0" marL="0">
                        <a:buNone/>
                      </a:pPr>
                      <a:r>
                        <a:rPr b="1"/>
                        <a:t>2.0%</a:t>
                      </a:r>
                    </a:p>
                  </a:txBody>
                </a:tc>
                <a:tc>
                  <a:txBody>
                    <a:bodyPr/>
                    <a:lstStyle/>
                    <a:p>
                      <a:pPr lvl="0" indent="0" marL="0">
                        <a:buNone/>
                      </a:pPr>
                      <a:r>
                        <a:rPr b="1"/>
                        <a:t>51</a:t>
                      </a:r>
                    </a:p>
                  </a:txBody>
                </a:tc>
              </a:tr>
              <a:tr h="0">
                <a:tc>
                  <a:txBody>
                    <a:bodyPr/>
                    <a:lstStyle/>
                    <a:p>
                      <a:pPr lvl="0" indent="0" marL="0">
                        <a:buNone/>
                      </a:pPr>
                      <a:r>
                        <a:rPr/>
                        <a:t>126</a:t>
                      </a:r>
                    </a:p>
                  </a:txBody>
                </a:tc>
                <a:tc>
                  <a:txBody>
                    <a:bodyPr/>
                    <a:lstStyle/>
                    <a:p>
                      <a:pPr lvl="0" indent="0" marL="0">
                        <a:buNone/>
                      </a:pPr>
                      <a:r>
                        <a:rPr/>
                        <a:t>0.0%</a:t>
                      </a:r>
                    </a:p>
                  </a:txBody>
                </a:tc>
                <a:tc>
                  <a:txBody>
                    <a:bodyPr/>
                    <a:lstStyle/>
                    <a:p>
                      <a:pPr lvl="0" indent="0" marL="0">
                        <a:buNone/>
                      </a:pPr>
                      <a:r>
                        <a:rPr/>
                        <a:t>78</a:t>
                      </a:r>
                    </a:p>
                  </a:txBody>
                </a:tc>
              </a:tr>
              <a:tr h="0">
                <a:tc>
                  <a:txBody>
                    <a:bodyPr/>
                    <a:lstStyle/>
                    <a:p>
                      <a:pPr lvl="0" indent="0" marL="0">
                        <a:buNone/>
                      </a:pPr>
                      <a:r>
                        <a:rPr/>
                        <a:t>127</a:t>
                      </a:r>
                    </a:p>
                  </a:txBody>
                </a:tc>
                <a:tc>
                  <a:txBody>
                    <a:bodyPr/>
                    <a:lstStyle/>
                    <a:p>
                      <a:pPr lvl="0" indent="0" marL="0">
                        <a:buNone/>
                      </a:pPr>
                      <a:r>
                        <a:rPr/>
                        <a:t>0.0%</a:t>
                      </a:r>
                    </a:p>
                  </a:txBody>
                </a:tc>
                <a:tc>
                  <a:txBody>
                    <a:bodyPr/>
                    <a:lstStyle/>
                    <a:p>
                      <a:pPr lvl="0" indent="0" marL="0">
                        <a:buNone/>
                      </a:pPr>
                      <a:r>
                        <a:rPr/>
                        <a:t>70</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rule is a design</a:t>
            </a:r>
          </a:p>
        </p:txBody>
      </p:sp>
      <p:sp>
        <p:nvSpPr>
          <p:cNvPr id="3" name="Content Placeholder 2"/>
          <p:cNvSpPr>
            <a:spLocks noGrp="1"/>
          </p:cNvSpPr>
          <p:nvPr>
            <p:ph idx="1"/>
          </p:nvPr>
        </p:nvSpPr>
        <p:spPr/>
        <p:txBody>
          <a:bodyPr/>
          <a:lstStyle/>
          <a:p>
            <a:pPr lvl="0"/>
            <a:r>
              <a:rPr/>
              <a:t>One millimetre moves the referral probability from 1.00 to 0.02 — Children at 124 and 125 mm are, in every way that…</a:t>
            </a:r>
          </a:p>
          <a:p>
            <a:pPr lvl="0"/>
            <a:r>
              <a:rPr/>
              <a:t>That is the closest thing to a randomised experiment that routine data produces — and it arrives free, because the…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regression discontinuity needs</a:t>
            </a:r>
          </a:p>
        </p:txBody>
      </p:sp>
      <p:sp>
        <p:nvSpPr>
          <p:cNvPr id="3" name="Content Placeholder 2"/>
          <p:cNvSpPr>
            <a:spLocks noGrp="1"/>
          </p:cNvSpPr>
          <p:nvPr>
            <p:ph idx="1"/>
          </p:nvPr>
        </p:nvSpPr>
        <p:spPr/>
        <p:txBody>
          <a:bodyPr/>
          <a:lstStyle/>
          <a:p>
            <a:pPr lvl="0"/>
            <a:r>
              <a:rPr/>
              <a:t>One: the assignment must actually be sharp at the cut-off — Checked above</a:t>
            </a:r>
          </a:p>
          <a:p>
            <a:pPr lvl="0"/>
            <a:r>
              <a:rPr/>
              <a:t>Two: nobody may manipulate the running variable — If a screener who wants a child treated records 124 instead of 126,…</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regression discontinuity needs — In Python</a:t>
            </a:r>
          </a:p>
        </p:txBody>
      </p:sp>
      <p:sp>
        <p:nvSpPr>
          <p:cNvPr id="3" name="Content Placeholder 2"/>
          <p:cNvSpPr>
            <a:spLocks noGrp="1"/>
          </p:cNvSpPr>
          <p:nvPr>
            <p:ph idx="1"/>
          </p:nvPr>
        </p:nvSpPr>
        <p:spPr/>
        <p:txBody>
          <a:bodyPr/>
          <a:lstStyle/>
          <a:p>
            <a:pPr lvl="0" indent="0">
              <a:buNone/>
            </a:pPr>
            <a:r>
              <a:rPr>
                <a:latin typeface="Courier"/>
              </a:rPr>
              <a:t>counts </a:t>
            </a:r>
            <a:r>
              <a:rPr>
                <a:solidFill>
                  <a:srgbClr val="666666"/>
                </a:solidFill>
                <a:latin typeface="Courier"/>
              </a:rPr>
              <a:t>=</a:t>
            </a:r>
            <a:r>
              <a:rPr>
                <a:latin typeface="Courier"/>
              </a:rPr>
              <a:t> screening[</a:t>
            </a:r>
            <a:r>
              <a:rPr>
                <a:solidFill>
                  <a:srgbClr val="4070A0"/>
                </a:solidFill>
                <a:latin typeface="Courier"/>
              </a:rPr>
              <a:t>"muac_mm"</a:t>
            </a:r>
            <a:r>
              <a:rPr>
                <a:latin typeface="Courier"/>
              </a:rPr>
              <a:t>].value_counts().sort_index()</a:t>
            </a:r>
            <a:br/>
            <a:r>
              <a:rPr>
                <a:solidFill>
                  <a:srgbClr val="008000"/>
                </a:solidFill>
                <a:latin typeface="Courier"/>
              </a:rPr>
              <a:t>print</a:t>
            </a:r>
            <a:r>
              <a:rPr>
                <a:latin typeface="Courier"/>
              </a:rPr>
              <a:t>(counts.loc[</a:t>
            </a:r>
            <a:r>
              <a:rPr>
                <a:solidFill>
                  <a:srgbClr val="40A070"/>
                </a:solidFill>
                <a:latin typeface="Courier"/>
              </a:rPr>
              <a:t>120</a:t>
            </a:r>
            <a:r>
              <a:rPr>
                <a:latin typeface="Courier"/>
              </a:rPr>
              <a:t>:</a:t>
            </a:r>
            <a:r>
              <a:rPr>
                <a:solidFill>
                  <a:srgbClr val="40A070"/>
                </a:solidFill>
                <a:latin typeface="Courier"/>
              </a:rPr>
              <a:t>130</a:t>
            </a:r>
            <a:r>
              <a:rPr>
                <a:latin typeface="Courier"/>
              </a:rPr>
              <a:t>])</a:t>
            </a:r>
            <a:br/>
            <a:br/>
            <a:r>
              <a:rPr>
                <a:latin typeface="Courier"/>
              </a:rPr>
              <a:t>below </a:t>
            </a:r>
            <a:r>
              <a:rPr>
                <a:solidFill>
                  <a:srgbClr val="666666"/>
                </a:solidFill>
                <a:latin typeface="Courier"/>
              </a:rPr>
              <a:t>=</a:t>
            </a:r>
            <a:r>
              <a:rPr>
                <a:latin typeface="Courier"/>
              </a:rPr>
              <a:t> screening[</a:t>
            </a:r>
            <a:r>
              <a:rPr>
                <a:solidFill>
                  <a:srgbClr val="4070A0"/>
                </a:solidFill>
                <a:latin typeface="Courier"/>
              </a:rPr>
              <a:t>"muac_mm"</a:t>
            </a:r>
            <a:r>
              <a:rPr>
                <a:latin typeface="Courier"/>
              </a:rPr>
              <a:t>].between(</a:t>
            </a:r>
            <a:r>
              <a:rPr>
                <a:solidFill>
                  <a:srgbClr val="40A070"/>
                </a:solidFill>
                <a:latin typeface="Courier"/>
              </a:rPr>
              <a:t>120</a:t>
            </a:r>
            <a:r>
              <a:rPr>
                <a:latin typeface="Courier"/>
              </a:rPr>
              <a:t>, </a:t>
            </a:r>
            <a:r>
              <a:rPr>
                <a:solidFill>
                  <a:srgbClr val="40A070"/>
                </a:solidFill>
                <a:latin typeface="Courier"/>
              </a:rPr>
              <a:t>124</a:t>
            </a:r>
            <a:r>
              <a:rPr>
                <a:latin typeface="Courier"/>
              </a:rPr>
              <a:t>).</a:t>
            </a:r>
            <a:r>
              <a:rPr>
                <a:solidFill>
                  <a:srgbClr val="008000"/>
                </a:solidFill>
                <a:latin typeface="Courier"/>
              </a:rPr>
              <a:t>sum</a:t>
            </a:r>
            <a:r>
              <a:rPr>
                <a:latin typeface="Courier"/>
              </a:rPr>
              <a:t>()</a:t>
            </a:r>
            <a:br/>
            <a:r>
              <a:rPr>
                <a:latin typeface="Courier"/>
              </a:rPr>
              <a:t>above </a:t>
            </a:r>
            <a:r>
              <a:rPr>
                <a:solidFill>
                  <a:srgbClr val="666666"/>
                </a:solidFill>
                <a:latin typeface="Courier"/>
              </a:rPr>
              <a:t>=</a:t>
            </a:r>
            <a:r>
              <a:rPr>
                <a:latin typeface="Courier"/>
              </a:rPr>
              <a:t> screening[</a:t>
            </a:r>
            <a:r>
              <a:rPr>
                <a:solidFill>
                  <a:srgbClr val="4070A0"/>
                </a:solidFill>
                <a:latin typeface="Courier"/>
              </a:rPr>
              <a:t>"muac_mm"</a:t>
            </a:r>
            <a:r>
              <a:rPr>
                <a:latin typeface="Courier"/>
              </a:rPr>
              <a:t>].between(</a:t>
            </a:r>
            <a:r>
              <a:rPr>
                <a:solidFill>
                  <a:srgbClr val="40A070"/>
                </a:solidFill>
                <a:latin typeface="Courier"/>
              </a:rPr>
              <a:t>125</a:t>
            </a:r>
            <a:r>
              <a:rPr>
                <a:latin typeface="Courier"/>
              </a:rPr>
              <a:t>, </a:t>
            </a:r>
            <a:r>
              <a:rPr>
                <a:solidFill>
                  <a:srgbClr val="40A070"/>
                </a:solidFill>
                <a:latin typeface="Courier"/>
              </a:rPr>
              <a:t>129</a:t>
            </a:r>
            <a:r>
              <a:rPr>
                <a:latin typeface="Courier"/>
              </a:rPr>
              <a:t>).</a:t>
            </a:r>
            <a:r>
              <a:rPr>
                <a:solidFill>
                  <a:srgbClr val="008000"/>
                </a:solidFill>
                <a:latin typeface="Courier"/>
              </a:rPr>
              <a:t>sum</a:t>
            </a:r>
            <a:r>
              <a:rPr>
                <a:latin typeface="Courier"/>
              </a:rPr>
              <a:t>()</a:t>
            </a:r>
            <a:br/>
            <a:r>
              <a:rPr>
                <a:solidFill>
                  <a:srgbClr val="008000"/>
                </a:solidFill>
                <a:latin typeface="Courier"/>
              </a:rPr>
              <a:t>print</a:t>
            </a:r>
            <a:r>
              <a:rPr>
                <a:latin typeface="Courier"/>
              </a:rPr>
              <a:t>(</a:t>
            </a:r>
            <a:r>
              <a:rPr>
                <a:solidFill>
                  <a:srgbClr val="BB6688"/>
                </a:solidFill>
                <a:latin typeface="Courier"/>
              </a:rPr>
              <a:t>f"120-124: </a:t>
            </a:r>
            <a:r>
              <a:rPr>
                <a:solidFill>
                  <a:srgbClr val="4070A0"/>
                </a:solidFill>
                <a:latin typeface="Courier"/>
              </a:rPr>
              <a:t>{</a:t>
            </a:r>
            <a:r>
              <a:rPr>
                <a:latin typeface="Courier"/>
              </a:rPr>
              <a:t>below</a:t>
            </a:r>
            <a:r>
              <a:rPr>
                <a:solidFill>
                  <a:srgbClr val="4070A0"/>
                </a:solidFill>
                <a:latin typeface="Courier"/>
              </a:rPr>
              <a:t>}</a:t>
            </a:r>
            <a:r>
              <a:rPr>
                <a:solidFill>
                  <a:srgbClr val="BB6688"/>
                </a:solidFill>
                <a:latin typeface="Courier"/>
              </a:rPr>
              <a:t>   125-129: </a:t>
            </a:r>
            <a:r>
              <a:rPr>
                <a:solidFill>
                  <a:srgbClr val="4070A0"/>
                </a:solidFill>
                <a:latin typeface="Courier"/>
              </a:rPr>
              <a:t>{</a:t>
            </a:r>
            <a:r>
              <a:rPr>
                <a:latin typeface="Courier"/>
              </a:rPr>
              <a:t>above</a:t>
            </a:r>
            <a:r>
              <a:rPr>
                <a:solidFill>
                  <a:srgbClr val="4070A0"/>
                </a:solidFill>
                <a:latin typeface="Courier"/>
              </a:rPr>
              <a:t>}</a:t>
            </a:r>
            <a:r>
              <a:rPr>
                <a:solidFill>
                  <a:srgbClr val="BB6688"/>
                </a:solidFill>
                <a:latin typeface="Courier"/>
              </a:rPr>
              <a:t>"</a:t>
            </a:r>
            <a:r>
              <a:rPr>
                <a:latin typeface="Courier"/>
              </a:rPr>
              <a:t>)</a:t>
            </a:r>
            <a:br/>
            <a:br/>
            <a:r>
              <a:rPr>
                <a:latin typeface="Courier"/>
              </a:rPr>
              <a:t>screening[</a:t>
            </a:r>
            <a:r>
              <a:rPr>
                <a:solidFill>
                  <a:srgbClr val="4070A0"/>
                </a:solidFill>
                <a:latin typeface="Courier"/>
              </a:rPr>
              <a:t>"last_digit"</a:t>
            </a:r>
            <a:r>
              <a:rPr>
                <a:latin typeface="Courier"/>
              </a:rPr>
              <a:t>] </a:t>
            </a:r>
            <a:r>
              <a:rPr>
                <a:solidFill>
                  <a:srgbClr val="666666"/>
                </a:solidFill>
                <a:latin typeface="Courier"/>
              </a:rPr>
              <a:t>=</a:t>
            </a:r>
            <a:r>
              <a:rPr>
                <a:latin typeface="Courier"/>
              </a:rPr>
              <a:t> screening[</a:t>
            </a:r>
            <a:r>
              <a:rPr>
                <a:solidFill>
                  <a:srgbClr val="4070A0"/>
                </a:solidFill>
                <a:latin typeface="Courier"/>
              </a:rPr>
              <a:t>"muac_mm"</a:t>
            </a:r>
            <a:r>
              <a:rPr>
                <a:latin typeface="Courier"/>
              </a:rPr>
              <a:t>] </a:t>
            </a:r>
            <a:r>
              <a:rPr>
                <a:solidFill>
                  <a:srgbClr val="666666"/>
                </a:solidFill>
                <a:latin typeface="Courier"/>
              </a:rPr>
              <a:t>%</a:t>
            </a:r>
            <a:r>
              <a:rPr>
                <a:latin typeface="Courier"/>
              </a:rPr>
              <a:t> </a:t>
            </a:r>
            <a:r>
              <a:rPr>
                <a:solidFill>
                  <a:srgbClr val="40A070"/>
                </a:solidFill>
                <a:latin typeface="Courier"/>
              </a:rPr>
              <a:t>10</a:t>
            </a:r>
            <a:br/>
            <a:r>
              <a:rPr>
                <a:solidFill>
                  <a:srgbClr val="008000"/>
                </a:solidFill>
                <a:latin typeface="Courier"/>
              </a:rPr>
              <a:t>print</a:t>
            </a:r>
            <a:r>
              <a:rPr>
                <a:latin typeface="Courier"/>
              </a:rPr>
              <a:t>((screening[</a:t>
            </a:r>
            <a:r>
              <a:rPr>
                <a:solidFill>
                  <a:srgbClr val="4070A0"/>
                </a:solidFill>
                <a:latin typeface="Courier"/>
              </a:rPr>
              <a:t>"last_digit"</a:t>
            </a:r>
            <a:r>
              <a:rPr>
                <a:latin typeface="Courier"/>
              </a:rPr>
              <a:t>].value_counts(normalize</a:t>
            </a:r>
            <a:r>
              <a:rPr>
                <a:solidFill>
                  <a:srgbClr val="666666"/>
                </a:solidFill>
                <a:latin typeface="Courier"/>
              </a:rPr>
              <a:t>=</a:t>
            </a:r>
            <a:r>
              <a:rPr>
                <a:solidFill>
                  <a:srgbClr val="19177C"/>
                </a:solidFill>
                <a:latin typeface="Courier"/>
              </a:rPr>
              <a:t>True</a:t>
            </a:r>
            <a:r>
              <a:rPr>
                <a:latin typeface="Courier"/>
              </a:rPr>
              <a:t>).sort_index()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regression discontinuity needs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table</a:t>
            </a:r>
            <a:r>
              <a:rPr>
                <a:latin typeface="Courier"/>
              </a:rPr>
              <a:t>(screening</a:t>
            </a:r>
            <a:r>
              <a:rPr>
                <a:solidFill>
                  <a:srgbClr val="4070A0"/>
                </a:solidFill>
                <a:latin typeface="Courier"/>
              </a:rPr>
              <a:t>$</a:t>
            </a:r>
            <a:r>
              <a:rPr>
                <a:latin typeface="Courier"/>
              </a:rPr>
              <a:t>muac_mm)[</a:t>
            </a:r>
            <a:r>
              <a:rPr>
                <a:solidFill>
                  <a:srgbClr val="06287E"/>
                </a:solidFill>
                <a:latin typeface="Courier"/>
              </a:rPr>
              <a:t>as.character</a:t>
            </a:r>
            <a:r>
              <a:rPr>
                <a:latin typeface="Courier"/>
              </a:rPr>
              <a:t>(</a:t>
            </a:r>
            <a:r>
              <a:rPr>
                <a:solidFill>
                  <a:srgbClr val="40A070"/>
                </a:solidFill>
                <a:latin typeface="Courier"/>
              </a:rPr>
              <a:t>118</a:t>
            </a:r>
            <a:r>
              <a:rPr>
                <a:solidFill>
                  <a:srgbClr val="4070A0"/>
                </a:solidFill>
                <a:latin typeface="Courier"/>
              </a:rPr>
              <a:t>:</a:t>
            </a:r>
            <a:r>
              <a:rPr>
                <a:solidFill>
                  <a:srgbClr val="40A070"/>
                </a:solidFill>
                <a:latin typeface="Courier"/>
              </a:rPr>
              <a:t>132</a:t>
            </a:r>
            <a:r>
              <a:rPr>
                <a:latin typeface="Courier"/>
              </a:rPr>
              <a:t>)]</a:t>
            </a:r>
            <a:br/>
            <a:r>
              <a:rPr>
                <a:solidFill>
                  <a:srgbClr val="06287E"/>
                </a:solidFill>
                <a:latin typeface="Courier"/>
              </a:rPr>
              <a:t>table</a:t>
            </a:r>
            <a:r>
              <a:rPr>
                <a:latin typeface="Courier"/>
              </a:rPr>
              <a:t>(screening</a:t>
            </a:r>
            <a:r>
              <a:rPr>
                <a:solidFill>
                  <a:srgbClr val="4070A0"/>
                </a:solidFill>
                <a:latin typeface="Courier"/>
              </a:rPr>
              <a:t>$</a:t>
            </a:r>
            <a:r>
              <a:rPr>
                <a:latin typeface="Courier"/>
              </a:rPr>
              <a:t>muac_mm </a:t>
            </a:r>
            <a:r>
              <a:rPr>
                <a:solidFill>
                  <a:srgbClr val="4070A0"/>
                </a:solidFill>
                <a:latin typeface="Courier"/>
              </a:rPr>
              <a:t>%%</a:t>
            </a:r>
            <a:r>
              <a:rPr>
                <a:latin typeface="Courier"/>
              </a:rPr>
              <a:t> </a:t>
            </a:r>
            <a:r>
              <a:rPr>
                <a:solidFill>
                  <a:srgbClr val="40A070"/>
                </a:solidFill>
                <a:latin typeface="Courier"/>
              </a:rPr>
              <a:t>10</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regression discontinuity needs</a:t>
            </a:r>
          </a:p>
        </p:txBody>
      </p:sp>
      <p:sp>
        <p:nvSpPr>
          <p:cNvPr id="3" name="Content Placeholder 2"/>
          <p:cNvSpPr>
            <a:spLocks noGrp="1"/>
          </p:cNvSpPr>
          <p:nvPr>
            <p:ph idx="1"/>
          </p:nvPr>
        </p:nvSpPr>
        <p:spPr/>
        <p:txBody>
          <a:bodyPr/>
          <a:lstStyle/>
          <a:p>
            <a:pPr lvl="0"/>
            <a:r>
              <a:rPr/>
              <a:t>The counts rise smoothly through the cut-off: 45 at 124, 51 at 125, 78 at 126 — There is no pile-up just below 125, and…</a:t>
            </a:r>
          </a:p>
          <a:p>
            <a:pPr lvl="0"/>
            <a:r>
              <a:rPr/>
              <a:t>Terminal digits are flat, 9.6% to 10.8% across all ten — No rounding to fives, no avoidance of the cut-off</a:t>
            </a:r>
          </a:p>
          <a:p>
            <a:pPr lvl="0"/>
            <a:r>
              <a:rPr/>
              <a:t>Three: an outcome must be measured on both sides — It is not, and that ends the analysis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condition this register fails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(screening.columns.tolist())</a:t>
            </a:r>
            <a:br/>
            <a:r>
              <a:rPr>
                <a:solidFill>
                  <a:srgbClr val="008000"/>
                </a:solidFill>
                <a:latin typeface="Courier"/>
              </a:rPr>
              <a:t>print</a:t>
            </a:r>
            <a:r>
              <a:rPr>
                <a:latin typeface="Courier"/>
              </a:rPr>
              <a:t>(</a:t>
            </a:r>
            <a:r>
              <a:rPr>
                <a:solidFill>
                  <a:srgbClr val="BB6688"/>
                </a:solidFill>
                <a:latin typeface="Courier"/>
              </a:rPr>
              <a:t>f"children screened once: </a:t>
            </a:r>
            <a:r>
              <a:rPr>
                <a:solidFill>
                  <a:srgbClr val="4070A0"/>
                </a:solidFill>
                <a:latin typeface="Courier"/>
              </a:rPr>
              <a:t>{</a:t>
            </a:r>
            <a:r>
              <a:rPr>
                <a:latin typeface="Courier"/>
              </a:rPr>
              <a:t>(screening[</a:t>
            </a:r>
            <a:r>
              <a:rPr>
                <a:solidFill>
                  <a:srgbClr val="4070A0"/>
                </a:solidFill>
                <a:latin typeface="Courier"/>
              </a:rPr>
              <a:t>'child_id'</a:t>
            </a:r>
            <a:r>
              <a:rPr>
                <a:latin typeface="Courier"/>
              </a:rPr>
              <a:t>].value_counts() </a:t>
            </a:r>
            <a:r>
              <a:rPr>
                <a:solidFill>
                  <a:srgbClr val="666666"/>
                </a:solidFill>
                <a:latin typeface="Courier"/>
              </a:rPr>
              <a:t>==</a:t>
            </a:r>
            <a:r>
              <a:rPr>
                <a:latin typeface="Courier"/>
              </a:rPr>
              <a:t> </a:t>
            </a:r>
            <a:r>
              <a:rPr>
                <a:solidFill>
                  <a:srgbClr val="40A070"/>
                </a:solidFill>
                <a:latin typeface="Courier"/>
              </a:rPr>
              <a:t>1</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f"children screened twice: </a:t>
            </a:r>
            <a:r>
              <a:rPr>
                <a:solidFill>
                  <a:srgbClr val="4070A0"/>
                </a:solidFill>
                <a:latin typeface="Courier"/>
              </a:rPr>
              <a:t>{</a:t>
            </a:r>
            <a:r>
              <a:rPr>
                <a:latin typeface="Courier"/>
              </a:rPr>
              <a:t>(screening[</a:t>
            </a:r>
            <a:r>
              <a:rPr>
                <a:solidFill>
                  <a:srgbClr val="4070A0"/>
                </a:solidFill>
                <a:latin typeface="Courier"/>
              </a:rPr>
              <a:t>'child_id'</a:t>
            </a:r>
            <a:r>
              <a:rPr>
                <a:latin typeface="Courier"/>
              </a:rPr>
              <a:t>].value_counts() </a:t>
            </a:r>
            <a:r>
              <a:rPr>
                <a:solidFill>
                  <a:srgbClr val="666666"/>
                </a:solidFill>
                <a:latin typeface="Courier"/>
              </a:rPr>
              <a:t>==</a:t>
            </a:r>
            <a:r>
              <a:rPr>
                <a:latin typeface="Courier"/>
              </a:rPr>
              <a:t> </a:t>
            </a:r>
            <a:r>
              <a:rPr>
                <a:solidFill>
                  <a:srgbClr val="40A070"/>
                </a:solidFill>
                <a:latin typeface="Courier"/>
              </a:rPr>
              <a:t>2</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condition this register fails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names</a:t>
            </a:r>
            <a:r>
              <a:rPr>
                <a:latin typeface="Courier"/>
              </a:rPr>
              <a:t>(screening)</a:t>
            </a:r>
            <a:br/>
            <a:r>
              <a:rPr>
                <a:solidFill>
                  <a:srgbClr val="06287E"/>
                </a:solidFill>
                <a:latin typeface="Courier"/>
              </a:rPr>
              <a:t>table</a:t>
            </a:r>
            <a:r>
              <a:rPr>
                <a:latin typeface="Courier"/>
              </a:rPr>
              <a:t>(</a:t>
            </a:r>
            <a:r>
              <a:rPr>
                <a:solidFill>
                  <a:srgbClr val="06287E"/>
                </a:solidFill>
                <a:latin typeface="Courier"/>
              </a:rPr>
              <a:t>table</a:t>
            </a:r>
            <a:r>
              <a:rPr>
                <a:latin typeface="Courier"/>
              </a:rPr>
              <a:t>(screening</a:t>
            </a:r>
            <a:r>
              <a:rPr>
                <a:solidFill>
                  <a:srgbClr val="4070A0"/>
                </a:solidFill>
                <a:latin typeface="Courier"/>
              </a:rPr>
              <a:t>$</a:t>
            </a:r>
            <a:r>
              <a:rPr>
                <a:latin typeface="Courier"/>
              </a:rPr>
              <a:t>child_id))</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condition this register fails</a:t>
            </a:r>
          </a:p>
        </p:txBody>
      </p:sp>
      <p:sp>
        <p:nvSpPr>
          <p:cNvPr id="3" name="Content Placeholder 2"/>
          <p:cNvSpPr>
            <a:spLocks noGrp="1"/>
          </p:cNvSpPr>
          <p:nvPr>
            <p:ph idx="1"/>
          </p:nvPr>
        </p:nvSpPr>
        <p:spPr/>
        <p:txBody>
          <a:bodyPr/>
          <a:lstStyle/>
          <a:p>
            <a:pPr lvl="0"/>
            <a:r>
              <a:rPr/>
              <a:t>The file records a measurement, a referral, and nothing else — 4,194 of 4,206 children appear exactly once</a:t>
            </a:r>
          </a:p>
          <a:p>
            <a:pPr lvl="0"/>
            <a:r>
              <a:rPr/>
              <a:t>The treatment register does not fill the gap — </a:t>
            </a:r>
            <a:r>
              <a:rPr>
                <a:latin typeface="Courier"/>
              </a:rPr>
              <a:t>cmam-admissions-2024</a:t>
            </a:r>
            <a:r>
              <a:rPr/>
              <a:t> holds outcomes for treated children only, and its…</a:t>
            </a:r>
          </a:p>
          <a:p>
            <a:pPr lvl="0"/>
            <a:r>
              <a:rPr/>
              <a:t>An impact estimate needs the untreated side — Without it, the sharpest assignment rule in the sector produces nothing</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it would have taken</a:t>
            </a:r>
          </a:p>
        </p:txBody>
      </p:sp>
      <p:sp>
        <p:nvSpPr>
          <p:cNvPr id="3" name="Content Placeholder 2"/>
          <p:cNvSpPr>
            <a:spLocks noGrp="1"/>
          </p:cNvSpPr>
          <p:nvPr>
            <p:ph idx="1"/>
          </p:nvPr>
        </p:nvSpPr>
        <p:spPr/>
        <p:txBody>
          <a:bodyPr/>
          <a:lstStyle/>
          <a:p>
            <a:pPr lvl="0"/>
            <a:r>
              <a:rPr/>
              <a:t>A follow-up measurement on children just above the cut-off — Not all of them — children between 125 and 130 mm,…</a:t>
            </a:r>
          </a:p>
          <a:p>
            <a:pPr lvl="0"/>
            <a:r>
              <a:rPr/>
              <a:t>The same outcome on both sides — Recovery is defined differently for treated and untreated children, and a comparison…</a:t>
            </a:r>
          </a:p>
          <a:p>
            <a:pPr lvl="0"/>
            <a:r>
              <a:rPr/>
              <a:t>Enough children near the cut-off — The estimate uses a window, and everything outside it is discarded</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it would have taken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bandwidth </a:t>
            </a:r>
            <a:r>
              <a:rPr b="1">
                <a:solidFill>
                  <a:srgbClr val="007020"/>
                </a:solidFill>
                <a:latin typeface="Courier"/>
              </a:rPr>
              <a:t>in</a:t>
            </a:r>
            <a:r>
              <a:rPr>
                <a:latin typeface="Courier"/>
              </a:rPr>
              <a:t> (</a:t>
            </a:r>
            <a:r>
              <a:rPr>
                <a:solidFill>
                  <a:srgbClr val="40A070"/>
                </a:solidFill>
                <a:latin typeface="Courier"/>
              </a:rPr>
              <a:t>2</a:t>
            </a:r>
            <a:r>
              <a:rPr>
                <a:latin typeface="Courier"/>
              </a:rPr>
              <a:t>, </a:t>
            </a:r>
            <a:r>
              <a:rPr>
                <a:solidFill>
                  <a:srgbClr val="40A070"/>
                </a:solidFill>
                <a:latin typeface="Courier"/>
              </a:rPr>
              <a:t>3</a:t>
            </a:r>
            <a:r>
              <a:rPr>
                <a:latin typeface="Courier"/>
              </a:rPr>
              <a:t>, </a:t>
            </a:r>
            <a:r>
              <a:rPr>
                <a:solidFill>
                  <a:srgbClr val="40A070"/>
                </a:solidFill>
                <a:latin typeface="Courier"/>
              </a:rPr>
              <a:t>5</a:t>
            </a:r>
            <a:r>
              <a:rPr>
                <a:latin typeface="Courier"/>
              </a:rPr>
              <a:t>, </a:t>
            </a:r>
            <a:r>
              <a:rPr>
                <a:solidFill>
                  <a:srgbClr val="40A070"/>
                </a:solidFill>
                <a:latin typeface="Courier"/>
              </a:rPr>
              <a:t>10</a:t>
            </a:r>
            <a:r>
              <a:rPr>
                <a:latin typeface="Courier"/>
              </a:rPr>
              <a:t>):</a:t>
            </a:r>
            <a:br/>
            <a:r>
              <a:rPr>
                <a:latin typeface="Courier"/>
              </a:rPr>
              <a:t>    band </a:t>
            </a:r>
            <a:r>
              <a:rPr>
                <a:solidFill>
                  <a:srgbClr val="666666"/>
                </a:solidFill>
                <a:latin typeface="Courier"/>
              </a:rPr>
              <a:t>=</a:t>
            </a:r>
            <a:r>
              <a:rPr>
                <a:latin typeface="Courier"/>
              </a:rPr>
              <a:t> screening[</a:t>
            </a:r>
            <a:br/>
            <a:r>
              <a:rPr>
                <a:latin typeface="Courier"/>
              </a:rPr>
              <a:t>        screening[</a:t>
            </a:r>
            <a:r>
              <a:rPr>
                <a:solidFill>
                  <a:srgbClr val="4070A0"/>
                </a:solidFill>
                <a:latin typeface="Courier"/>
              </a:rPr>
              <a:t>"muac_mm"</a:t>
            </a:r>
            <a:r>
              <a:rPr>
                <a:latin typeface="Courier"/>
              </a:rPr>
              <a:t>].between(</a:t>
            </a:r>
            <a:r>
              <a:rPr>
                <a:solidFill>
                  <a:srgbClr val="40A070"/>
                </a:solidFill>
                <a:latin typeface="Courier"/>
              </a:rPr>
              <a:t>125</a:t>
            </a:r>
            <a:r>
              <a:rPr>
                <a:latin typeface="Courier"/>
              </a:rPr>
              <a:t> </a:t>
            </a:r>
            <a:r>
              <a:rPr>
                <a:solidFill>
                  <a:srgbClr val="666666"/>
                </a:solidFill>
                <a:latin typeface="Courier"/>
              </a:rPr>
              <a:t>-</a:t>
            </a:r>
            <a:r>
              <a:rPr>
                <a:latin typeface="Courier"/>
              </a:rPr>
              <a:t> bandwidth, </a:t>
            </a:r>
            <a:r>
              <a:rPr>
                <a:solidFill>
                  <a:srgbClr val="40A070"/>
                </a:solidFill>
                <a:latin typeface="Courier"/>
              </a:rPr>
              <a:t>124</a:t>
            </a:r>
            <a:r>
              <a:rPr>
                <a:latin typeface="Courier"/>
              </a:rPr>
              <a:t> </a:t>
            </a:r>
            <a:r>
              <a:rPr>
                <a:solidFill>
                  <a:srgbClr val="666666"/>
                </a:solidFill>
                <a:latin typeface="Courier"/>
              </a:rPr>
              <a:t>+</a:t>
            </a:r>
            <a:r>
              <a:rPr>
                <a:latin typeface="Courier"/>
              </a:rPr>
              <a:t> bandwidth)]</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bandwidth</a:t>
            </a:r>
            <a:r>
              <a:rPr>
                <a:solidFill>
                  <a:srgbClr val="4070A0"/>
                </a:solidFill>
                <a:latin typeface="Courier"/>
              </a:rPr>
              <a:t>}</a:t>
            </a:r>
            <a:r>
              <a:rPr>
                <a:solidFill>
                  <a:srgbClr val="BB6688"/>
                </a:solidFill>
                <a:latin typeface="Courier"/>
              </a:rPr>
              <a:t> mm: </a:t>
            </a:r>
            <a:r>
              <a:rPr>
                <a:solidFill>
                  <a:srgbClr val="4070A0"/>
                </a:solidFill>
                <a:latin typeface="Courier"/>
              </a:rPr>
              <a:t>{</a:t>
            </a:r>
            <a:r>
              <a:rPr>
                <a:solidFill>
                  <a:srgbClr val="008000"/>
                </a:solidFill>
                <a:latin typeface="Courier"/>
              </a:rPr>
              <a:t>len</a:t>
            </a:r>
            <a:r>
              <a:rPr>
                <a:latin typeface="Courier"/>
              </a:rPr>
              <a:t>(band)</a:t>
            </a:r>
            <a:r>
              <a:rPr>
                <a:solidFill>
                  <a:srgbClr val="4070A0"/>
                </a:solidFill>
                <a:latin typeface="Courier"/>
              </a:rPr>
              <a:t>}</a:t>
            </a:r>
            <a:r>
              <a:rPr>
                <a:solidFill>
                  <a:srgbClr val="BB6688"/>
                </a:solidFill>
                <a:latin typeface="Courier"/>
              </a:rPr>
              <a:t> children"</a:t>
            </a:r>
            <a:br/>
            <a:r>
              <a:rPr>
                <a:latin typeface="Courier"/>
              </a:rPr>
              <a:t>          </a:t>
            </a:r>
            <a:r>
              <a:rPr>
                <a:solidFill>
                  <a:srgbClr val="BB6688"/>
                </a:solidFill>
                <a:latin typeface="Courier"/>
              </a:rPr>
              <a:t>f" (</a:t>
            </a:r>
            <a:r>
              <a:rPr>
                <a:solidFill>
                  <a:srgbClr val="4070A0"/>
                </a:solidFill>
                <a:latin typeface="Courier"/>
              </a:rPr>
              <a:t>{</a:t>
            </a:r>
            <a:r>
              <a:rPr>
                <a:latin typeface="Courier"/>
              </a:rPr>
              <a:t>(band[</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below, "</a:t>
            </a:r>
            <a:br/>
            <a:r>
              <a:rPr>
                <a:latin typeface="Courier"/>
              </a:rPr>
              <a:t>          </a:t>
            </a:r>
            <a:r>
              <a:rPr>
                <a:solidFill>
                  <a:srgbClr val="BB6688"/>
                </a:solidFill>
                <a:latin typeface="Courier"/>
              </a:rPr>
              <a:t>f"</a:t>
            </a:r>
            <a:r>
              <a:rPr>
                <a:solidFill>
                  <a:srgbClr val="4070A0"/>
                </a:solidFill>
                <a:latin typeface="Courier"/>
              </a:rPr>
              <a:t>{</a:t>
            </a:r>
            <a:r>
              <a:rPr>
                <a:latin typeface="Courier"/>
              </a:rPr>
              <a:t>(band[</a:t>
            </a:r>
            <a:r>
              <a:rPr>
                <a:solidFill>
                  <a:srgbClr val="4070A0"/>
                </a:solidFill>
                <a:latin typeface="Courier"/>
              </a:rPr>
              <a:t>'muac_mm'</a:t>
            </a:r>
            <a:r>
              <a:rPr>
                <a:latin typeface="Courier"/>
              </a:rPr>
              <a:t>] </a:t>
            </a:r>
            <a:r>
              <a:rPr>
                <a:solidFill>
                  <a:srgbClr val="666666"/>
                </a:solidFill>
                <a:latin typeface="Courier"/>
              </a:rPr>
              <a:t>&gt;=</a:t>
            </a:r>
            <a:r>
              <a:rPr>
                <a:latin typeface="Courier"/>
              </a:rPr>
              <a:t> </a:t>
            </a:r>
            <a:r>
              <a:rPr>
                <a:solidFill>
                  <a:srgbClr val="40A070"/>
                </a:solidFill>
                <a:latin typeface="Courier"/>
              </a:rPr>
              <a:t>125</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above)"</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it would have taken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bandwidth trade-off, in four lines.</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it would have taken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Bandwidth</a:t>
                      </a:r>
                    </a:p>
                  </a:txBody>
                  <a:tcPr/>
                </a:tc>
                <a:tc>
                  <a:txBody>
                    <a:bodyPr/>
                    <a:lstStyle/>
                    <a:p>
                      <a:pPr lvl="0" indent="0" marL="0">
                        <a:buNone/>
                      </a:pPr>
                      <a:r>
                        <a:rPr/>
                        <a:t>Children</a:t>
                      </a:r>
                    </a:p>
                  </a:txBody>
                  <a:tcPr/>
                </a:tc>
                <a:tc>
                  <a:txBody>
                    <a:bodyPr/>
                    <a:lstStyle/>
                    <a:p>
                      <a:pPr lvl="0" indent="0" marL="0">
                        <a:buNone/>
                      </a:pPr>
                      <a:r>
                        <a:rPr/>
                        <a:t>Below cut-off</a:t>
                      </a:r>
                    </a:p>
                  </a:txBody>
                  <a:tcPr/>
                </a:tc>
                <a:tc>
                  <a:txBody>
                    <a:bodyPr/>
                    <a:lstStyle/>
                    <a:p>
                      <a:pPr lvl="0" indent="0" marL="0">
                        <a:buNone/>
                      </a:pPr>
                      <a:r>
                        <a:rPr/>
                        <a:t>Above</a:t>
                      </a:r>
                    </a:p>
                  </a:txBody>
                  <a:tcPr/>
                </a:tc>
              </a:tr>
              <a:tr h="0">
                <a:tc>
                  <a:txBody>
                    <a:bodyPr/>
                    <a:lstStyle/>
                    <a:p>
                      <a:pPr lvl="0" indent="0" marL="0">
                        <a:buNone/>
                      </a:pPr>
                      <a:r>
                        <a:rPr/>
                        <a:t>±2 mm</a:t>
                      </a:r>
                    </a:p>
                  </a:txBody>
                </a:tc>
                <a:tc>
                  <a:txBody>
                    <a:bodyPr/>
                    <a:lstStyle/>
                    <a:p>
                      <a:pPr lvl="0" indent="0" marL="0">
                        <a:buNone/>
                      </a:pPr>
                      <a:r>
                        <a:rPr/>
                        <a:t>221</a:t>
                      </a:r>
                    </a:p>
                  </a:txBody>
                </a:tc>
                <a:tc>
                  <a:txBody>
                    <a:bodyPr/>
                    <a:lstStyle/>
                    <a:p>
                      <a:pPr lvl="0" indent="0" marL="0">
                        <a:buNone/>
                      </a:pPr>
                      <a:r>
                        <a:rPr/>
                        <a:t>92</a:t>
                      </a:r>
                    </a:p>
                  </a:txBody>
                </a:tc>
                <a:tc>
                  <a:txBody>
                    <a:bodyPr/>
                    <a:lstStyle/>
                    <a:p>
                      <a:pPr lvl="0" indent="0" marL="0">
                        <a:buNone/>
                      </a:pPr>
                      <a:r>
                        <a:rPr/>
                        <a:t>129</a:t>
                      </a:r>
                    </a:p>
                  </a:txBody>
                </a:tc>
              </a:tr>
              <a:tr h="0">
                <a:tc>
                  <a:txBody>
                    <a:bodyPr/>
                    <a:lstStyle/>
                    <a:p>
                      <a:pPr lvl="0" indent="0" marL="0">
                        <a:buNone/>
                      </a:pPr>
                      <a:r>
                        <a:rPr/>
                        <a:t>±3 mm</a:t>
                      </a:r>
                    </a:p>
                  </a:txBody>
                </a:tc>
                <a:tc>
                  <a:txBody>
                    <a:bodyPr/>
                    <a:lstStyle/>
                    <a:p>
                      <a:pPr lvl="0" indent="0" marL="0">
                        <a:buNone/>
                      </a:pPr>
                      <a:r>
                        <a:rPr/>
                        <a:t>335</a:t>
                      </a:r>
                    </a:p>
                  </a:txBody>
                </a:tc>
                <a:tc>
                  <a:txBody>
                    <a:bodyPr/>
                    <a:lstStyle/>
                    <a:p>
                      <a:pPr lvl="0" indent="0" marL="0">
                        <a:buNone/>
                      </a:pPr>
                      <a:r>
                        <a:rPr/>
                        <a:t>136</a:t>
                      </a:r>
                    </a:p>
                  </a:txBody>
                </a:tc>
                <a:tc>
                  <a:txBody>
                    <a:bodyPr/>
                    <a:lstStyle/>
                    <a:p>
                      <a:pPr lvl="0" indent="0" marL="0">
                        <a:buNone/>
                      </a:pPr>
                      <a:r>
                        <a:rPr/>
                        <a:t>199</a:t>
                      </a:r>
                    </a:p>
                  </a:txBody>
                </a:tc>
              </a:tr>
              <a:tr h="0">
                <a:tc>
                  <a:txBody>
                    <a:bodyPr/>
                    <a:lstStyle/>
                    <a:p>
                      <a:pPr lvl="0" indent="0" marL="0">
                        <a:buNone/>
                      </a:pPr>
                      <a:r>
                        <a:rPr/>
                        <a:t>±5 mm</a:t>
                      </a:r>
                    </a:p>
                  </a:txBody>
                </a:tc>
                <a:tc>
                  <a:txBody>
                    <a:bodyPr/>
                    <a:lstStyle/>
                    <a:p>
                      <a:pPr lvl="0" indent="0" marL="0">
                        <a:buNone/>
                      </a:pPr>
                      <a:r>
                        <a:rPr/>
                        <a:t>556</a:t>
                      </a:r>
                    </a:p>
                  </a:txBody>
                </a:tc>
                <a:tc>
                  <a:txBody>
                    <a:bodyPr/>
                    <a:lstStyle/>
                    <a:p>
                      <a:pPr lvl="0" indent="0" marL="0">
                        <a:buNone/>
                      </a:pPr>
                      <a:r>
                        <a:rPr/>
                        <a:t>187</a:t>
                      </a:r>
                    </a:p>
                  </a:txBody>
                </a:tc>
                <a:tc>
                  <a:txBody>
                    <a:bodyPr/>
                    <a:lstStyle/>
                    <a:p>
                      <a:pPr lvl="0" indent="0" marL="0">
                        <a:buNone/>
                      </a:pPr>
                      <a:r>
                        <a:rPr/>
                        <a:t>369</a:t>
                      </a:r>
                    </a:p>
                  </a:txBody>
                </a:tc>
              </a:tr>
              <a:tr h="0">
                <a:tc>
                  <a:txBody>
                    <a:bodyPr/>
                    <a:lstStyle/>
                    <a:p>
                      <a:pPr lvl="0" indent="0" marL="0">
                        <a:buNone/>
                      </a:pPr>
                      <a:r>
                        <a:rPr/>
                        <a:t>±10 mm</a:t>
                      </a:r>
                    </a:p>
                  </a:txBody>
                </a:tc>
                <a:tc>
                  <a:txBody>
                    <a:bodyPr/>
                    <a:lstStyle/>
                    <a:p>
                      <a:pPr lvl="0" indent="0" marL="0">
                        <a:buNone/>
                      </a:pPr>
                      <a:r>
                        <a:rPr/>
                        <a:t>1,210</a:t>
                      </a:r>
                    </a:p>
                  </a:txBody>
                </a:tc>
                <a:tc>
                  <a:txBody>
                    <a:bodyPr/>
                    <a:lstStyle/>
                    <a:p>
                      <a:pPr lvl="0" indent="0" marL="0">
                        <a:buNone/>
                      </a:pPr>
                      <a:r>
                        <a:rPr/>
                        <a:t>265</a:t>
                      </a:r>
                    </a:p>
                  </a:txBody>
                </a:tc>
                <a:tc>
                  <a:txBody>
                    <a:bodyPr/>
                    <a:lstStyle/>
                    <a:p>
                      <a:pPr lvl="0" indent="0" marL="0">
                        <a:buNone/>
                      </a:pPr>
                      <a:r>
                        <a:rPr/>
                        <a:t>945</a:t>
                      </a:r>
                    </a:p>
                  </a:txBody>
                </a:tc>
              </a:tr>
            </a:tbl>
          </a:graphicData>
        </a:graphic>
      </p:graphicFrame>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it would have taken</a:t>
            </a:r>
          </a:p>
        </p:txBody>
      </p:sp>
      <p:sp>
        <p:nvSpPr>
          <p:cNvPr id="3" name="Content Placeholder 2"/>
          <p:cNvSpPr>
            <a:spLocks noGrp="1"/>
          </p:cNvSpPr>
          <p:nvPr>
            <p:ph idx="1"/>
          </p:nvPr>
        </p:nvSpPr>
        <p:spPr/>
        <p:txBody>
          <a:bodyPr/>
          <a:lstStyle/>
          <a:p>
            <a:pPr lvl="0"/>
            <a:r>
              <a:rPr/>
              <a:t>A narrow bandwidth is more credible and less precise — Children within 2 mm of the cut-off are almost identical to each…</a:t>
            </a:r>
          </a:p>
          <a:p>
            <a:pPr lvl="0"/>
            <a:r>
              <a:rPr/>
              <a:t>Choose the bandwidth before seeing the outcome, and report the estimate at two or three others — A result that appears…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thresholds hide in programme data</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Threshold</a:t>
                      </a:r>
                    </a:p>
                  </a:txBody>
                  <a:tcPr/>
                </a:tc>
                <a:tc>
                  <a:txBody>
                    <a:bodyPr/>
                    <a:lstStyle/>
                    <a:p>
                      <a:pPr lvl="0" indent="0" marL="0">
                        <a:buNone/>
                      </a:pPr>
                      <a:r>
                        <a:rPr/>
                        <a:t>Programme</a:t>
                      </a:r>
                    </a:p>
                  </a:txBody>
                  <a:tcPr/>
                </a:tc>
                <a:tc>
                  <a:txBody>
                    <a:bodyPr/>
                    <a:lstStyle/>
                    <a:p>
                      <a:pPr lvl="0" indent="0" marL="0">
                        <a:buNone/>
                      </a:pPr>
                      <a:r>
                        <a:rPr/>
                        <a:t>Running variable</a:t>
                      </a:r>
                    </a:p>
                  </a:txBody>
                  <a:tcPr/>
                </a:tc>
              </a:tr>
              <a:tr h="0">
                <a:tc>
                  <a:txBody>
                    <a:bodyPr/>
                    <a:lstStyle/>
                    <a:p>
                      <a:pPr lvl="0" indent="0" marL="0">
                        <a:buNone/>
                      </a:pPr>
                      <a:r>
                        <a:rPr/>
                        <a:t>MUAC &lt; 125 mm</a:t>
                      </a:r>
                    </a:p>
                  </a:txBody>
                </a:tc>
                <a:tc>
                  <a:txBody>
                    <a:bodyPr/>
                    <a:lstStyle/>
                    <a:p>
                      <a:pPr lvl="0" indent="0" marL="0">
                        <a:buNone/>
                      </a:pPr>
                      <a:r>
                        <a:rPr/>
                        <a:t>Supplementary feeding</a:t>
                      </a:r>
                    </a:p>
                  </a:txBody>
                </a:tc>
                <a:tc>
                  <a:txBody>
                    <a:bodyPr/>
                    <a:lstStyle/>
                    <a:p>
                      <a:pPr lvl="0" indent="0" marL="0">
                        <a:buNone/>
                      </a:pPr>
                      <a:r>
                        <a:rPr/>
                        <a:t>Arm circumference</a:t>
                      </a:r>
                    </a:p>
                  </a:txBody>
                </a:tc>
              </a:tr>
              <a:tr h="0">
                <a:tc>
                  <a:txBody>
                    <a:bodyPr/>
                    <a:lstStyle/>
                    <a:p>
                      <a:pPr lvl="0" indent="0" marL="0">
                        <a:buNone/>
                      </a:pPr>
                      <a:r>
                        <a:rPr/>
                        <a:t>MUAC &lt; 115 mm</a:t>
                      </a:r>
                    </a:p>
                  </a:txBody>
                </a:tc>
                <a:tc>
                  <a:txBody>
                    <a:bodyPr/>
                    <a:lstStyle/>
                    <a:p>
                      <a:pPr lvl="0" indent="0" marL="0">
                        <a:buNone/>
                      </a:pPr>
                      <a:r>
                        <a:rPr/>
                        <a:t>Therapeutic feeding</a:t>
                      </a:r>
                    </a:p>
                  </a:txBody>
                </a:tc>
                <a:tc>
                  <a:txBody>
                    <a:bodyPr/>
                    <a:lstStyle/>
                    <a:p>
                      <a:pPr lvl="0" indent="0" marL="0">
                        <a:buNone/>
                      </a:pPr>
                      <a:r>
                        <a:rPr/>
                        <a:t>Arm circumference</a:t>
                      </a:r>
                    </a:p>
                  </a:txBody>
                </a:tc>
              </a:tr>
              <a:tr h="0">
                <a:tc>
                  <a:txBody>
                    <a:bodyPr/>
                    <a:lstStyle/>
                    <a:p>
                      <a:pPr lvl="0" indent="0" marL="0">
                        <a:buNone/>
                      </a:pPr>
                      <a:r>
                        <a:rPr/>
                        <a:t>Poverty score below a cut-off</a:t>
                      </a:r>
                    </a:p>
                  </a:txBody>
                </a:tc>
                <a:tc>
                  <a:txBody>
                    <a:bodyPr/>
                    <a:lstStyle/>
                    <a:p>
                      <a:pPr lvl="0" indent="0" marL="0">
                        <a:buNone/>
                      </a:pPr>
                      <a:r>
                        <a:rPr/>
                        <a:t>Cash transfer</a:t>
                      </a:r>
                    </a:p>
                  </a:txBody>
                </a:tc>
                <a:tc>
                  <a:txBody>
                    <a:bodyPr/>
                    <a:lstStyle/>
                    <a:p>
                      <a:pPr lvl="0" indent="0" marL="0">
                        <a:buNone/>
                      </a:pPr>
                      <a:r>
                        <a:rPr/>
                        <a:t>Proxy means test</a:t>
                      </a:r>
                    </a:p>
                  </a:txBody>
                </a:tc>
              </a:tr>
              <a:tr h="0">
                <a:tc>
                  <a:txBody>
                    <a:bodyPr/>
                    <a:lstStyle/>
                    <a:p>
                      <a:pPr lvl="0" indent="0" marL="0">
                        <a:buNone/>
                      </a:pPr>
                      <a:r>
                        <a:rPr/>
                        <a:t>IPC Phase 3</a:t>
                      </a:r>
                    </a:p>
                  </a:txBody>
                </a:tc>
                <a:tc>
                  <a:txBody>
                    <a:bodyPr/>
                    <a:lstStyle/>
                    <a:p>
                      <a:pPr lvl="0" indent="0" marL="0">
                        <a:buNone/>
                      </a:pPr>
                      <a:r>
                        <a:rPr/>
                        <a:t>Emergency response</a:t>
                      </a:r>
                    </a:p>
                  </a:txBody>
                </a:tc>
                <a:tc>
                  <a:txBody>
                    <a:bodyPr/>
                    <a:lstStyle/>
                    <a:p>
                      <a:pPr lvl="0" indent="0" marL="0">
                        <a:buNone/>
                      </a:pPr>
                      <a:r>
                        <a:rPr/>
                        <a:t>Area classification</a:t>
                      </a:r>
                    </a:p>
                  </a:txBody>
                </a:tc>
              </a:tr>
              <a:tr h="0">
                <a:tc>
                  <a:txBody>
                    <a:bodyPr/>
                    <a:lstStyle/>
                    <a:p>
                      <a:pPr lvl="0" indent="0" marL="0">
                        <a:buNone/>
                      </a:pPr>
                      <a:r>
                        <a:rPr/>
                        <a:t>Below a coverage target</a:t>
                      </a:r>
                    </a:p>
                  </a:txBody>
                </a:tc>
                <a:tc>
                  <a:txBody>
                    <a:bodyPr/>
                    <a:lstStyle/>
                    <a:p>
                      <a:pPr lvl="0" indent="0" marL="0">
                        <a:buNone/>
                      </a:pPr>
                      <a:r>
                        <a:rPr/>
                        <a:t>Facility support</a:t>
                      </a:r>
                    </a:p>
                  </a:txBody>
                </a:tc>
                <a:tc>
                  <a:txBody>
                    <a:bodyPr/>
                    <a:lstStyle/>
                    <a:p>
                      <a:pPr lvl="0" indent="0" marL="0">
                        <a:buNone/>
                      </a:pPr>
                      <a:r>
                        <a:rPr/>
                        <a:t>Reported coverage</a:t>
                      </a:r>
                    </a:p>
                  </a:txBody>
                </a:tc>
              </a:tr>
            </a:tbl>
          </a:graphicData>
        </a:graphic>
      </p:graphicFrame>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thresholds hide in programme data</a:t>
            </a:r>
          </a:p>
        </p:txBody>
      </p:sp>
      <p:sp>
        <p:nvSpPr>
          <p:cNvPr id="3" name="Content Placeholder 2"/>
          <p:cNvSpPr>
            <a:spLocks noGrp="1"/>
          </p:cNvSpPr>
          <p:nvPr>
            <p:ph idx="1"/>
          </p:nvPr>
        </p:nvSpPr>
        <p:spPr/>
        <p:txBody>
          <a:bodyPr/>
          <a:lstStyle/>
          <a:p>
            <a:pPr lvl="0"/>
            <a:r>
              <a:rPr/>
              <a:t>Each is a natural experiment nobody designed, and each needs the same three checks — The third — an outcome on both…</a:t>
            </a:r>
          </a:p>
          <a:p>
            <a:pPr lvl="0"/>
            <a:r>
              <a:rPr/>
              <a:t>That is a data-collection decision, not an analysis one — Deciding to measure a sample of ineligible units costs money…</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Supplementary feeding eligibility: assessment of a regression discontinuity
  Assignment: referral to TSFP below MUAC 125 mm.
  Sharpness    100% referred at 124 mm (n=45), 2.0% at 125 mm (n=51).
               The rule is applied without exception.
  Manipulation No pile-up below the cut-off: counts are 45, 51, 78 at 124,
               125 and 126 mm. Terminal digits are uniform (9.5-10.8%).
               No evidence the running variable was adjusted.
  Outcome      Not available. The register records screening and referral
               only; 4,194 of 4,206 children appear once, and no follow-up
               measurement exists on either side of the cut-off.
  Conclusion   The design is available and cannot be estimated. To make it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               estimable, re-measure MUAC at 8 weeks on a sample of children
               screened between 125 and 130 mm, using the same definition
               applied to referred children. 556 children sit within
               +/-5 mm of the cut-off, of whom 369 were not referred.</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A design assessment that concludes “not estimable” is a deliverable — and this one is more useful than a forced…</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threshold design failed on data that does not exist.</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https://data-analysis.cassion.dev/courses/impact-evaluation-methods/ie-05-the-threshold-as-a-design</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perfect discontinuity with nothing behind it</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5 of 8</vt:lpwstr>
  </property>
  <property fmtid="{D5CDD505-2E9C-101B-9397-08002B2CF9AE}" pid="3" name="subtitle">
    <vt:lpwstr>Every child at 124 mm was referred and 2% of children at 125 mm were. The assignment is as sharp as a rule can be, the density shows no sign of anyone being nudged across, and the design still cannot run — because no outcome was ever measured on the children who were not referred.</vt:lpwstr>
  </property>
</Properties>
</file>