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Twenty-four schools with fifty children each can detect 4.9 points. The same 1,200 children randomised individually could detect 2.3. The design decided what the evaluation was capable of finding, years before anyone read a result.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Design effect 4.19. Minimum detectable effect 4.88 points. This evaluation could never have found an effect smaller than about five points on attendance, whatever the analysis did afterwards. That is a property of 24 schools, fifty children each, and an intra-cluster correlation of 0.065 — all three known before any child was measured.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inputs, and only two of them are decisions.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Halving the detectable effect costs roughly four times the schools. Precision improves with the square root, so a design that wants 3 points instead of 4.7 needs 60 schools rather than 24.</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number that surprises programme managers and it is the whole reason cluster designs are expensive.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2.31 points individually, 4.73 points in clusters — a factor of 2.05, which is the square root of the design effect. Adding children to existing schools barely helps. With an ICC of 0.065, going from 50 to 100 children per school moves the design effect from 4.19 to 7.44 and the MDE from 4.73 to 4.45 points — a 6% improvement for double the fieldwork. Adding schools helps in proportion. That is the planning rule: when the programme is assigned by cluster, buy clusters.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the hardest of the four to obtain and the one that moves the answer most.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MDE ranges from 2.8 to 7.6 points across plausible ICCs. A power calculation quoting one ICC with no range is not a calculation, it is a guess with arithmetic attached. Where to get one. An earlier round of the same survey, a published study in the same sector and country, or a pilot. Failing all three, report the table above and plan for the pessimistic row — and say in the protocol which row you planned for.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part that changes what gets written, and there are exactly three permitted statements. “No effect larger than X was detected.” With an MDE of 4.9 points and an observed difference-in-differences of −0.96 with an interval from −3.5 to +1.6, the honest sentence is that effects above about 3.5 points in either direction are ruled out and smaller ones are not. “The study was not designed to detect an effect of the size that matters.” If the programme would be considered worthwhile at 2 points and the design detects 4.9, that is a finding about the evaluation, and it should have been found before it ran. “More units are needed, and here is how many.” The table above, with the row a future evaluation should aim at. Three statements that are not permitted. “The programme had no effect” — the data cannot support it. “The effect was not statistically significant, so the programme should be discontinued” — a decision resting on an absence of evidence. And silence about power, which lets a reader supply the first two for themselves.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Power computed from the effect you observed is a monotone function of your p-value — it adds no information and creates a false sense of having checked something. A non-significant result with “low observed power” is exactly a non-significant result. The useful quantity is the confidence interval, which the statistics course established, and the MDE computed from the </a:t>
            </a:r>
            <a:r>
              <a:rPr i="1"/>
              <a:t>design</a:t>
            </a:r>
            <a:r>
              <a:rPr/>
              <a:t> rather than from the result. Both are available here; post-hoc power is not one of them.</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the one a programme can act on, and it is the reason to compute power after a null result as well as before a study: it converts “we found nothing” into “here is what finding something would cost”.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design in this course has been reconstructed after the fact. The next lesson does it in the right order — writing the design, the outcome, the analysis and the threshold of interest down before the data arrives, in a document short enough that someone will actually produce one.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6-the-effect-you-could-have-detect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answer was fixed before the first child was measured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Twenty-four schools with fifty children each can detect 4.9 points. The same 1,200 children randomised individually could detect 2.3. The design decided what the evaluation was capable of finding, years before anyone read a result.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Compute what the design can find</a:t>
            </a:r>
          </a:p>
          <a:p>
            <a:pPr lvl="0"/>
            <a:r>
              <a:rPr/>
              <a:t>Where the number comes from</a:t>
            </a:r>
          </a:p>
          <a:p>
            <a:pPr lvl="0"/>
            <a:r>
              <a:rPr/>
              <a:t>Clusters, not children</a:t>
            </a:r>
          </a:p>
          <a:p>
            <a:pPr lvl="0"/>
            <a:r>
              <a:rPr/>
              <a:t>The intra-cluster correlation is the input nobody has</a:t>
            </a:r>
          </a:p>
          <a:p>
            <a:pPr lvl="0"/>
            <a:r>
              <a:rPr/>
              <a:t>What an underpowered study may conclude</a:t>
            </a:r>
          </a:p>
          <a:p>
            <a:pPr lvl="0"/>
            <a:r>
              <a:rPr/>
              <a:t>Post-hoc power is not a thing</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what the design can find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SD </a:t>
            </a:r>
            <a:r>
              <a:rPr>
                <a:solidFill>
                  <a:srgbClr val="666666"/>
                </a:solidFill>
                <a:latin typeface="Courier"/>
              </a:rPr>
              <a:t>=</a:t>
            </a:r>
            <a:r>
              <a:rPr>
                <a:latin typeface="Courier"/>
              </a:rPr>
              <a:t> </a:t>
            </a:r>
            <a:r>
              <a:rPr>
                <a:solidFill>
                  <a:srgbClr val="40A070"/>
                </a:solidFill>
                <a:latin typeface="Courier"/>
              </a:rPr>
              <a:t>0.1429</a:t>
            </a:r>
            <a:r>
              <a:rPr>
                <a:latin typeface="Courier"/>
              </a:rPr>
              <a:t>        </a:t>
            </a:r>
            <a:r>
              <a:rPr i="1">
                <a:solidFill>
                  <a:srgbClr val="60A0B0"/>
                </a:solidFill>
                <a:latin typeface="Courier"/>
              </a:rPr>
              <a:t># within-school SD of attendance, from the register</a:t>
            </a:r>
            <a:br/>
            <a:r>
              <a:rPr>
                <a:latin typeface="Courier"/>
              </a:rPr>
              <a:t>ICC </a:t>
            </a:r>
            <a:r>
              <a:rPr>
                <a:solidFill>
                  <a:srgbClr val="666666"/>
                </a:solidFill>
                <a:latin typeface="Courier"/>
              </a:rPr>
              <a:t>=</a:t>
            </a:r>
            <a:r>
              <a:rPr>
                <a:latin typeface="Courier"/>
              </a:rPr>
              <a:t> </a:t>
            </a:r>
            <a:r>
              <a:rPr>
                <a:solidFill>
                  <a:srgbClr val="40A070"/>
                </a:solidFill>
                <a:latin typeface="Courier"/>
              </a:rPr>
              <a:t>0.065</a:t>
            </a:r>
            <a:r>
              <a:rPr>
                <a:latin typeface="Courier"/>
              </a:rPr>
              <a:t>        </a:t>
            </a:r>
            <a:r>
              <a:rPr i="1">
                <a:solidFill>
                  <a:srgbClr val="60A0B0"/>
                </a:solidFill>
                <a:latin typeface="Courier"/>
              </a:rPr>
              <a:t># intra-cluster correlation, from the empty mixed model</a:t>
            </a:r>
            <a:br/>
            <a:r>
              <a:rPr>
                <a:latin typeface="Courier"/>
              </a:rPr>
              <a:t>M </a:t>
            </a:r>
            <a:r>
              <a:rPr>
                <a:solidFill>
                  <a:srgbClr val="666666"/>
                </a:solidFill>
                <a:latin typeface="Courier"/>
              </a:rPr>
              <a:t>=</a:t>
            </a:r>
            <a:r>
              <a:rPr>
                <a:latin typeface="Courier"/>
              </a:rPr>
              <a:t> </a:t>
            </a:r>
            <a:r>
              <a:rPr>
                <a:solidFill>
                  <a:srgbClr val="40A070"/>
                </a:solidFill>
                <a:latin typeface="Courier"/>
              </a:rPr>
              <a:t>50</a:t>
            </a:r>
            <a:r>
              <a:rPr>
                <a:latin typeface="Courier"/>
              </a:rPr>
              <a:t>             </a:t>
            </a:r>
            <a:r>
              <a:rPr i="1">
                <a:solidFill>
                  <a:srgbClr val="60A0B0"/>
                </a:solidFill>
                <a:latin typeface="Courier"/>
              </a:rPr>
              <a:t># children per school</a:t>
            </a:r>
            <a:br/>
            <a:r>
              <a:rPr>
                <a:latin typeface="Courier"/>
              </a:rPr>
              <a:t>Z_ALPHA, Z_BETA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40A070"/>
                </a:solidFill>
                <a:latin typeface="Courier"/>
              </a:rPr>
              <a:t>0.84</a:t>
            </a:r>
            <a:r>
              <a:rPr>
                <a:latin typeface="Courier"/>
              </a:rPr>
              <a:t>       </a:t>
            </a:r>
            <a:r>
              <a:rPr i="1">
                <a:solidFill>
                  <a:srgbClr val="60A0B0"/>
                </a:solidFill>
                <a:latin typeface="Courier"/>
              </a:rPr>
              <a:t># 5% two-sided, 80% power</a:t>
            </a:r>
            <a:br/>
            <a:br/>
            <a:r>
              <a:rPr>
                <a:latin typeface="Courier"/>
              </a:rPr>
              <a:t>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br/>
            <a:r>
              <a:rPr>
                <a:solidFill>
                  <a:srgbClr val="008000"/>
                </a:solidFill>
                <a:latin typeface="Courier"/>
              </a:rPr>
              <a:t>print</a:t>
            </a:r>
            <a:r>
              <a:rPr>
                <a:latin typeface="Courier"/>
              </a:rPr>
              <a:t>(</a:t>
            </a:r>
            <a:r>
              <a:rPr>
                <a:solidFill>
                  <a:srgbClr val="BB6688"/>
                </a:solidFill>
                <a:latin typeface="Courier"/>
              </a:rPr>
              <a:t>f"design effect </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a:t>
            </a:r>
            <a:r>
              <a:rPr>
                <a:latin typeface="Courier"/>
              </a:rPr>
              <a:t>)</a:t>
            </a:r>
            <a:br/>
            <a:br/>
            <a:r>
              <a:rPr b="1">
                <a:solidFill>
                  <a:srgbClr val="007020"/>
                </a:solidFill>
                <a:latin typeface="Courier"/>
              </a:rPr>
              <a:t>def</a:t>
            </a:r>
            <a:r>
              <a:rPr>
                <a:latin typeface="Courier"/>
              </a:rPr>
              <a:t> mde(k_treated, k_control):</a:t>
            </a:r>
            <a:br/>
            <a:r>
              <a:rPr>
                <a:latin typeface="Courier"/>
              </a:rPr>
              <a:t>    n1, n0 </a:t>
            </a:r>
            <a:r>
              <a:rPr>
                <a:solidFill>
                  <a:srgbClr val="666666"/>
                </a:solidFill>
                <a:latin typeface="Courier"/>
              </a:rPr>
              <a:t>=</a:t>
            </a:r>
            <a:r>
              <a:rPr>
                <a:latin typeface="Courier"/>
              </a:rPr>
              <a:t> k_treated </a:t>
            </a:r>
            <a:r>
              <a:rPr>
                <a:solidFill>
                  <a:srgbClr val="666666"/>
                </a:solidFill>
                <a:latin typeface="Courier"/>
              </a:rPr>
              <a:t>*</a:t>
            </a:r>
            <a:r>
              <a:rPr>
                <a:latin typeface="Courier"/>
              </a:rPr>
              <a:t> M, k_control </a:t>
            </a:r>
            <a:r>
              <a:rPr>
                <a:solidFill>
                  <a:srgbClr val="666666"/>
                </a:solidFill>
                <a:latin typeface="Courier"/>
              </a:rPr>
              <a:t>*</a:t>
            </a:r>
            <a:r>
              <a:rPr>
                <a:latin typeface="Courier"/>
              </a:rPr>
              <a:t> M</a:t>
            </a:r>
            <a:br/>
            <a:r>
              <a:rPr>
                <a:latin typeface="Courier"/>
              </a:rPr>
              <a:t>    </a:t>
            </a:r>
            <a:r>
              <a:rPr b="1">
                <a:solidFill>
                  <a:srgbClr val="007020"/>
                </a:solidFill>
                <a:latin typeface="Courier"/>
              </a:rPr>
              <a:t>return</a:t>
            </a:r>
            <a:r>
              <a:rPr>
                <a:latin typeface="Courier"/>
              </a:rPr>
              <a:t> (Z_ALPHA </a:t>
            </a:r>
            <a:r>
              <a:rPr>
                <a:solidFill>
                  <a:srgbClr val="666666"/>
                </a:solidFill>
                <a:latin typeface="Courier"/>
              </a:rPr>
              <a:t>+</a:t>
            </a:r>
            <a:r>
              <a:rPr>
                <a:latin typeface="Courier"/>
              </a:rPr>
              <a:t> Z_BETA) </a:t>
            </a:r>
            <a:r>
              <a:rPr>
                <a:solidFill>
                  <a:srgbClr val="666666"/>
                </a:solidFill>
                <a:latin typeface="Courier"/>
              </a:rPr>
              <a:t>*</a:t>
            </a:r>
            <a:r>
              <a:rPr>
                <a:latin typeface="Courier"/>
              </a:rPr>
              <a:t> SD </a:t>
            </a:r>
            <a:r>
              <a:rPr>
                <a:solidFill>
                  <a:srgbClr val="666666"/>
                </a:solidFill>
                <a:latin typeface="Courier"/>
              </a:rPr>
              <a:t>*</a:t>
            </a:r>
            <a:r>
              <a:rPr>
                <a:latin typeface="Courier"/>
              </a:rPr>
              <a:t> np.sqrt(deff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n1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n0))</a:t>
            </a:r>
            <a:br/>
            <a:br/>
            <a:r>
              <a:rPr>
                <a:solidFill>
                  <a:srgbClr val="008000"/>
                </a:solidFill>
                <a:latin typeface="Courier"/>
              </a:rPr>
              <a:t>print</a:t>
            </a:r>
            <a:r>
              <a:rPr>
                <a:latin typeface="Courier"/>
              </a:rPr>
              <a:t>(</a:t>
            </a:r>
            <a:r>
              <a:rPr>
                <a:solidFill>
                  <a:srgbClr val="BB6688"/>
                </a:solidFill>
                <a:latin typeface="Courier"/>
              </a:rPr>
              <a:t>f"15 vs 9 schools: </a:t>
            </a:r>
            <a:r>
              <a:rPr>
                <a:solidFill>
                  <a:srgbClr val="4070A0"/>
                </a:solidFill>
                <a:latin typeface="Courier"/>
              </a:rPr>
              <a:t>{</a:t>
            </a:r>
            <a:r>
              <a:rPr>
                <a:latin typeface="Courier"/>
              </a:rPr>
              <a:t>mde(</a:t>
            </a:r>
            <a:r>
              <a:rPr>
                <a:solidFill>
                  <a:srgbClr val="40A070"/>
                </a:solidFill>
                <a:latin typeface="Courier"/>
              </a:rPr>
              <a:t>15</a:t>
            </a:r>
            <a:r>
              <a:rPr>
                <a:latin typeface="Courier"/>
              </a:rPr>
              <a:t>, </a:t>
            </a:r>
            <a:r>
              <a:rPr>
                <a:solidFill>
                  <a:srgbClr val="40A070"/>
                </a:solidFill>
                <a:latin typeface="Courier"/>
              </a:rPr>
              <a:t>9</a:t>
            </a:r>
            <a:r>
              <a:rPr>
                <a:latin typeface="Courier"/>
              </a:rPr>
              <a:t>)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what the design can find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clusterPower::cpa.normal(), or the formula above. Either way, before the study.</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what the design can find</a:t>
            </a:r>
          </a:p>
        </p:txBody>
      </p:sp>
      <p:sp>
        <p:nvSpPr>
          <p:cNvPr id="3" name="Content Placeholder 2"/>
          <p:cNvSpPr>
            <a:spLocks noGrp="1"/>
          </p:cNvSpPr>
          <p:nvPr>
            <p:ph idx="1"/>
          </p:nvPr>
        </p:nvSpPr>
        <p:spPr/>
        <p:txBody>
          <a:bodyPr/>
          <a:lstStyle/>
          <a:p>
            <a:pPr lvl="0"/>
            <a:r>
              <a:rPr/>
              <a:t>Design effect 4.19. Minimum detectable effect 4.88 points</a:t>
            </a:r>
          </a:p>
          <a:p>
            <a:pPr lvl="0"/>
            <a:r>
              <a:rPr/>
              <a:t>This evaluation could never have found an effect smaller than about five points on attendance — whatever the analysis…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number comes from</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Input</a:t>
                      </a:r>
                    </a:p>
                  </a:txBody>
                  <a:tcPr/>
                </a:tc>
                <a:tc>
                  <a:txBody>
                    <a:bodyPr/>
                    <a:lstStyle/>
                    <a:p>
                      <a:pPr lvl="0" indent="0" marL="0">
                        <a:buNone/>
                      </a:pPr>
                      <a:r>
                        <a:rPr/>
                        <a:t>Here</a:t>
                      </a:r>
                    </a:p>
                  </a:txBody>
                  <a:tcPr/>
                </a:tc>
                <a:tc>
                  <a:txBody>
                    <a:bodyPr/>
                    <a:lstStyle/>
                    <a:p>
                      <a:pPr lvl="0" indent="0" marL="0">
                        <a:buNone/>
                      </a:pPr>
                      <a:r>
                        <a:rPr/>
                        <a:t>Decision or fact?</a:t>
                      </a:r>
                    </a:p>
                  </a:txBody>
                  <a:tcPr/>
                </a:tc>
              </a:tr>
              <a:tr h="0">
                <a:tc>
                  <a:txBody>
                    <a:bodyPr/>
                    <a:lstStyle/>
                    <a:p>
                      <a:pPr lvl="0" indent="0" marL="0">
                        <a:buNone/>
                      </a:pPr>
                      <a:r>
                        <a:rPr/>
                        <a:t>Outcome standard deviation</a:t>
                      </a:r>
                    </a:p>
                  </a:txBody>
                </a:tc>
                <a:tc>
                  <a:txBody>
                    <a:bodyPr/>
                    <a:lstStyle/>
                    <a:p>
                      <a:pPr lvl="0" indent="0" marL="0">
                        <a:buNone/>
                      </a:pPr>
                      <a:r>
                        <a:rPr/>
                        <a:t>0.143</a:t>
                      </a:r>
                    </a:p>
                  </a:txBody>
                </a:tc>
                <a:tc>
                  <a:txBody>
                    <a:bodyPr/>
                    <a:lstStyle/>
                    <a:p>
                      <a:pPr lvl="0" indent="0" marL="0">
                        <a:buNone/>
                      </a:pPr>
                      <a:r>
                        <a:rPr/>
                        <a:t>Fact, from a pilot or an earlier round</a:t>
                      </a:r>
                    </a:p>
                  </a:txBody>
                </a:tc>
              </a:tr>
              <a:tr h="0">
                <a:tc>
                  <a:txBody>
                    <a:bodyPr/>
                    <a:lstStyle/>
                    <a:p>
                      <a:pPr lvl="0" indent="0" marL="0">
                        <a:buNone/>
                      </a:pPr>
                      <a:r>
                        <a:rPr/>
                        <a:t>Intra-cluster correlation</a:t>
                      </a:r>
                    </a:p>
                  </a:txBody>
                </a:tc>
                <a:tc>
                  <a:txBody>
                    <a:bodyPr/>
                    <a:lstStyle/>
                    <a:p>
                      <a:pPr lvl="0" indent="0" marL="0">
                        <a:buNone/>
                      </a:pPr>
                      <a:r>
                        <a:rPr/>
                        <a:t>0.065</a:t>
                      </a:r>
                    </a:p>
                  </a:txBody>
                </a:tc>
                <a:tc>
                  <a:txBody>
                    <a:bodyPr/>
                    <a:lstStyle/>
                    <a:p>
                      <a:pPr lvl="0" indent="0" marL="0">
                        <a:buNone/>
                      </a:pPr>
                      <a:r>
                        <a:rPr/>
                        <a:t>Fact, and usually the one nobody has</a:t>
                      </a:r>
                    </a:p>
                  </a:txBody>
                </a:tc>
              </a:tr>
              <a:tr h="0">
                <a:tc>
                  <a:txBody>
                    <a:bodyPr/>
                    <a:lstStyle/>
                    <a:p>
                      <a:pPr lvl="0" indent="0" marL="0">
                        <a:buNone/>
                      </a:pPr>
                      <a:r>
                        <a:rPr/>
                        <a:t>Clusters per arm</a:t>
                      </a:r>
                    </a:p>
                  </a:txBody>
                </a:tc>
                <a:tc>
                  <a:txBody>
                    <a:bodyPr/>
                    <a:lstStyle/>
                    <a:p>
                      <a:pPr lvl="0" indent="0" marL="0">
                        <a:buNone/>
                      </a:pPr>
                      <a:r>
                        <a:rPr/>
                        <a:t>15 and 9</a:t>
                      </a:r>
                    </a:p>
                  </a:txBody>
                </a:tc>
                <a:tc>
                  <a:txBody>
                    <a:bodyPr/>
                    <a:lstStyle/>
                    <a:p>
                      <a:pPr lvl="0" indent="0" marL="0">
                        <a:buNone/>
                      </a:pPr>
                      <a:r>
                        <a:rPr b="1"/>
                        <a:t>Decision</a:t>
                      </a:r>
                    </a:p>
                  </a:txBody>
                </a:tc>
              </a:tr>
              <a:tr h="0">
                <a:tc>
                  <a:txBody>
                    <a:bodyPr/>
                    <a:lstStyle/>
                    <a:p>
                      <a:pPr lvl="0" indent="0" marL="0">
                        <a:buNone/>
                      </a:pPr>
                      <a:r>
                        <a:rPr/>
                        <a:t>Children per cluster</a:t>
                      </a:r>
                    </a:p>
                  </a:txBody>
                </a:tc>
                <a:tc>
                  <a:txBody>
                    <a:bodyPr/>
                    <a:lstStyle/>
                    <a:p>
                      <a:pPr lvl="0" indent="0" marL="0">
                        <a:buNone/>
                      </a:pPr>
                      <a:r>
                        <a:rPr/>
                        <a:t>50</a:t>
                      </a:r>
                    </a:p>
                  </a:txBody>
                </a:tc>
                <a:tc>
                  <a:txBody>
                    <a:bodyPr/>
                    <a:lstStyle/>
                    <a:p>
                      <a:pPr lvl="0" indent="0" marL="0">
                        <a:buNone/>
                      </a:pPr>
                      <a:r>
                        <a:rPr b="1"/>
                        <a:t>Decision, and the weaker lever</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number comes from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k </a:t>
            </a:r>
            <a:r>
              <a:rPr b="1">
                <a:solidFill>
                  <a:srgbClr val="007020"/>
                </a:solidFill>
                <a:latin typeface="Courier"/>
              </a:rPr>
              <a:t>in</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40</a:t>
            </a:r>
            <a:r>
              <a:rPr>
                <a:latin typeface="Courier"/>
              </a:rPr>
              <a:t>, </a:t>
            </a:r>
            <a:r>
              <a:rPr>
                <a:solidFill>
                  <a:srgbClr val="40A070"/>
                </a:solidFill>
                <a:latin typeface="Courier"/>
              </a:rPr>
              <a:t>60</a:t>
            </a:r>
            <a:r>
              <a:rPr>
                <a:latin typeface="Courier"/>
              </a:rPr>
              <a:t>, </a:t>
            </a:r>
            <a:r>
              <a:rPr>
                <a:solidFill>
                  <a:srgbClr val="40A070"/>
                </a:solidFill>
                <a:latin typeface="Courier"/>
              </a:rPr>
              <a:t>100</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70A0"/>
                </a:solidFill>
                <a:latin typeface="Courier"/>
              </a:rPr>
              <a:t>:3}</a:t>
            </a:r>
            <a:r>
              <a:rPr>
                <a:solidFill>
                  <a:srgbClr val="BB6688"/>
                </a:solidFill>
                <a:latin typeface="Courier"/>
              </a:rPr>
              <a:t> schools: MDE </a:t>
            </a:r>
            <a:r>
              <a:rPr>
                <a:solidFill>
                  <a:srgbClr val="4070A0"/>
                </a:solidFill>
                <a:latin typeface="Courier"/>
              </a:rPr>
              <a:t>{</a:t>
            </a:r>
            <a:r>
              <a:rPr>
                <a:latin typeface="Courier"/>
              </a:rPr>
              <a:t>mde(k </a:t>
            </a:r>
            <a:r>
              <a:rPr>
                <a:solidFill>
                  <a:srgbClr val="666666"/>
                </a:solidFill>
                <a:latin typeface="Courier"/>
              </a:rPr>
              <a:t>//</a:t>
            </a:r>
            <a:r>
              <a:rPr>
                <a:latin typeface="Courier"/>
              </a:rPr>
              <a:t> </a:t>
            </a:r>
            <a:r>
              <a:rPr>
                <a:solidFill>
                  <a:srgbClr val="40A070"/>
                </a:solidFill>
                <a:latin typeface="Courier"/>
              </a:rPr>
              <a:t>2</a:t>
            </a:r>
            <a:r>
              <a:rPr>
                <a:latin typeface="Courier"/>
              </a:rPr>
              <a:t>, k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number comes from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whole planning conversation in five rows.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number comes from</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Schools</a:t>
                      </a:r>
                    </a:p>
                  </a:txBody>
                  <a:tcPr/>
                </a:tc>
                <a:tc>
                  <a:txBody>
                    <a:bodyPr/>
                    <a:lstStyle/>
                    <a:p>
                      <a:pPr lvl="0" indent="0" marL="0">
                        <a:buNone/>
                      </a:pPr>
                      <a:r>
                        <a:rPr/>
                        <a:t>Children</a:t>
                      </a:r>
                    </a:p>
                  </a:txBody>
                  <a:tcPr/>
                </a:tc>
                <a:tc>
                  <a:txBody>
                    <a:bodyPr/>
                    <a:lstStyle/>
                    <a:p>
                      <a:pPr lvl="0" indent="0" marL="0">
                        <a:buNone/>
                      </a:pPr>
                      <a:r>
                        <a:rPr/>
                        <a:t>MDE</a:t>
                      </a:r>
                    </a:p>
                  </a:txBody>
                  <a:tcPr/>
                </a:tc>
              </a:tr>
              <a:tr h="0">
                <a:tc>
                  <a:txBody>
                    <a:bodyPr/>
                    <a:lstStyle/>
                    <a:p>
                      <a:pPr lvl="0" indent="0" marL="0">
                        <a:buNone/>
                      </a:pPr>
                      <a:r>
                        <a:rPr/>
                        <a:t>12</a:t>
                      </a:r>
                    </a:p>
                  </a:txBody>
                </a:tc>
                <a:tc>
                  <a:txBody>
                    <a:bodyPr/>
                    <a:lstStyle/>
                    <a:p>
                      <a:pPr lvl="0" indent="0" marL="0">
                        <a:buNone/>
                      </a:pPr>
                      <a:r>
                        <a:rPr/>
                        <a:t>600</a:t>
                      </a:r>
                    </a:p>
                  </a:txBody>
                </a:tc>
                <a:tc>
                  <a:txBody>
                    <a:bodyPr/>
                    <a:lstStyle/>
                    <a:p>
                      <a:pPr lvl="0" indent="0" marL="0">
                        <a:buNone/>
                      </a:pPr>
                      <a:r>
                        <a:rPr/>
                        <a:t>6.68 pts</a:t>
                      </a:r>
                    </a:p>
                  </a:txBody>
                </a:tc>
              </a:tr>
              <a:tr h="0">
                <a:tc>
                  <a:txBody>
                    <a:bodyPr/>
                    <a:lstStyle/>
                    <a:p>
                      <a:pPr lvl="0" indent="0" marL="0">
                        <a:buNone/>
                      </a:pPr>
                      <a:r>
                        <a:rPr b="1"/>
                        <a:t>24</a:t>
                      </a:r>
                    </a:p>
                  </a:txBody>
                </a:tc>
                <a:tc>
                  <a:txBody>
                    <a:bodyPr/>
                    <a:lstStyle/>
                    <a:p>
                      <a:pPr lvl="0" indent="0" marL="0">
                        <a:buNone/>
                      </a:pPr>
                      <a:r>
                        <a:rPr b="1"/>
                        <a:t>1,200</a:t>
                      </a:r>
                    </a:p>
                  </a:txBody>
                </a:tc>
                <a:tc>
                  <a:txBody>
                    <a:bodyPr/>
                    <a:lstStyle/>
                    <a:p>
                      <a:pPr lvl="0" indent="0" marL="0">
                        <a:buNone/>
                      </a:pPr>
                      <a:r>
                        <a:rPr b="1"/>
                        <a:t>4.73 pts</a:t>
                      </a:r>
                    </a:p>
                  </a:txBody>
                </a:tc>
              </a:tr>
              <a:tr h="0">
                <a:tc>
                  <a:txBody>
                    <a:bodyPr/>
                    <a:lstStyle/>
                    <a:p>
                      <a:pPr lvl="0" indent="0" marL="0">
                        <a:buNone/>
                      </a:pPr>
                      <a:r>
                        <a:rPr/>
                        <a:t>40</a:t>
                      </a:r>
                    </a:p>
                  </a:txBody>
                </a:tc>
                <a:tc>
                  <a:txBody>
                    <a:bodyPr/>
                    <a:lstStyle/>
                    <a:p>
                      <a:pPr lvl="0" indent="0" marL="0">
                        <a:buNone/>
                      </a:pPr>
                      <a:r>
                        <a:rPr/>
                        <a:t>2,000</a:t>
                      </a:r>
                    </a:p>
                  </a:txBody>
                </a:tc>
                <a:tc>
                  <a:txBody>
                    <a:bodyPr/>
                    <a:lstStyle/>
                    <a:p>
                      <a:pPr lvl="0" indent="0" marL="0">
                        <a:buNone/>
                      </a:pPr>
                      <a:r>
                        <a:rPr/>
                        <a:t>3.66 pts</a:t>
                      </a:r>
                    </a:p>
                  </a:txBody>
                </a:tc>
              </a:tr>
              <a:tr h="0">
                <a:tc>
                  <a:txBody>
                    <a:bodyPr/>
                    <a:lstStyle/>
                    <a:p>
                      <a:pPr lvl="0" indent="0" marL="0">
                        <a:buNone/>
                      </a:pPr>
                      <a:r>
                        <a:rPr/>
                        <a:t>60</a:t>
                      </a:r>
                    </a:p>
                  </a:txBody>
                </a:tc>
                <a:tc>
                  <a:txBody>
                    <a:bodyPr/>
                    <a:lstStyle/>
                    <a:p>
                      <a:pPr lvl="0" indent="0" marL="0">
                        <a:buNone/>
                      </a:pPr>
                      <a:r>
                        <a:rPr/>
                        <a:t>3,000</a:t>
                      </a:r>
                    </a:p>
                  </a:txBody>
                </a:tc>
                <a:tc>
                  <a:txBody>
                    <a:bodyPr/>
                    <a:lstStyle/>
                    <a:p>
                      <a:pPr lvl="0" indent="0" marL="0">
                        <a:buNone/>
                      </a:pPr>
                      <a:r>
                        <a:rPr b="1"/>
                        <a:t>2.99 pts</a:t>
                      </a:r>
                    </a:p>
                  </a:txBody>
                </a:tc>
              </a:tr>
              <a:tr h="0">
                <a:tc>
                  <a:txBody>
                    <a:bodyPr/>
                    <a:lstStyle/>
                    <a:p>
                      <a:pPr lvl="0" indent="0" marL="0">
                        <a:buNone/>
                      </a:pPr>
                      <a:r>
                        <a:rPr/>
                        <a:t>100</a:t>
                      </a:r>
                    </a:p>
                  </a:txBody>
                </a:tc>
                <a:tc>
                  <a:txBody>
                    <a:bodyPr/>
                    <a:lstStyle/>
                    <a:p>
                      <a:pPr lvl="0" indent="0" marL="0">
                        <a:buNone/>
                      </a:pPr>
                      <a:r>
                        <a:rPr/>
                        <a:t>5,000</a:t>
                      </a:r>
                    </a:p>
                  </a:txBody>
                </a:tc>
                <a:tc>
                  <a:txBody>
                    <a:bodyPr/>
                    <a:lstStyle/>
                    <a:p>
                      <a:pPr lvl="0" indent="0" marL="0">
                        <a:buNone/>
                      </a:pPr>
                      <a:r>
                        <a:rPr/>
                        <a:t>2.32 pts</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number comes from</a:t>
            </a:r>
          </a:p>
        </p:txBody>
      </p:sp>
      <p:sp>
        <p:nvSpPr>
          <p:cNvPr id="3" name="Content Placeholder 2"/>
          <p:cNvSpPr>
            <a:spLocks noGrp="1"/>
          </p:cNvSpPr>
          <p:nvPr>
            <p:ph idx="1"/>
          </p:nvPr>
        </p:nvSpPr>
        <p:spPr/>
        <p:txBody>
          <a:bodyPr/>
          <a:lstStyle/>
          <a:p>
            <a:pPr lvl="0"/>
            <a:r>
              <a:rPr/>
              <a:t>Halving the detectable effect costs roughly four times the schools — Precision improves with the square root, so 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Clusters, not children — In Python</a:t>
            </a:r>
          </a:p>
        </p:txBody>
      </p:sp>
      <p:sp>
        <p:nvSpPr>
          <p:cNvPr id="3" name="Content Placeholder 2"/>
          <p:cNvSpPr>
            <a:spLocks noGrp="1"/>
          </p:cNvSpPr>
          <p:nvPr>
            <p:ph idx="1"/>
          </p:nvPr>
        </p:nvSpPr>
        <p:spPr/>
        <p:txBody>
          <a:bodyPr/>
          <a:lstStyle/>
          <a:p>
            <a:pPr lvl="0" indent="0">
              <a:buNone/>
            </a:pPr>
            <a:r>
              <a:rPr>
                <a:latin typeface="Courier"/>
              </a:rPr>
              <a:t>individual </a:t>
            </a:r>
            <a:r>
              <a:rPr>
                <a:solidFill>
                  <a:srgbClr val="666666"/>
                </a:solidFill>
                <a:latin typeface="Courier"/>
              </a:rPr>
              <a:t>=</a:t>
            </a:r>
            <a:r>
              <a:rPr>
                <a:latin typeface="Courier"/>
              </a:rPr>
              <a:t> (Z_ALPHA </a:t>
            </a:r>
            <a:r>
              <a:rPr>
                <a:solidFill>
                  <a:srgbClr val="666666"/>
                </a:solidFill>
                <a:latin typeface="Courier"/>
              </a:rPr>
              <a:t>+</a:t>
            </a:r>
            <a:r>
              <a:rPr>
                <a:latin typeface="Courier"/>
              </a:rPr>
              <a:t> Z_BETA) </a:t>
            </a:r>
            <a:r>
              <a:rPr>
                <a:solidFill>
                  <a:srgbClr val="666666"/>
                </a:solidFill>
                <a:latin typeface="Courier"/>
              </a:rPr>
              <a:t>*</a:t>
            </a:r>
            <a:r>
              <a:rPr>
                <a:latin typeface="Courier"/>
              </a:rPr>
              <a:t> SD </a:t>
            </a:r>
            <a:r>
              <a:rPr>
                <a:solidFill>
                  <a:srgbClr val="666666"/>
                </a:solidFill>
                <a:latin typeface="Courier"/>
              </a:rPr>
              <a:t>*</a:t>
            </a:r>
            <a:r>
              <a:rPr>
                <a:latin typeface="Courier"/>
              </a:rPr>
              <a:t> np.sqrt(</a:t>
            </a:r>
            <a:r>
              <a:rPr>
                <a:solidFill>
                  <a:srgbClr val="40A070"/>
                </a:solidFill>
                <a:latin typeface="Courier"/>
              </a:rPr>
              <a:t>4</a:t>
            </a:r>
            <a:r>
              <a:rPr>
                <a:latin typeface="Courier"/>
              </a:rPr>
              <a:t> </a:t>
            </a:r>
            <a:r>
              <a:rPr>
                <a:solidFill>
                  <a:srgbClr val="666666"/>
                </a:solidFill>
                <a:latin typeface="Courier"/>
              </a:rPr>
              <a:t>/</a:t>
            </a:r>
            <a:r>
              <a:rPr>
                <a:latin typeface="Courier"/>
              </a:rPr>
              <a:t> </a:t>
            </a:r>
            <a:r>
              <a:rPr>
                <a:solidFill>
                  <a:srgbClr val="40A070"/>
                </a:solidFill>
                <a:latin typeface="Courier"/>
              </a:rPr>
              <a:t>1200</a:t>
            </a:r>
            <a:r>
              <a:rPr>
                <a:latin typeface="Courier"/>
              </a:rPr>
              <a:t>)</a:t>
            </a:r>
            <a:br/>
            <a:r>
              <a:rPr>
                <a:solidFill>
                  <a:srgbClr val="008000"/>
                </a:solidFill>
                <a:latin typeface="Courier"/>
              </a:rPr>
              <a:t>print</a:t>
            </a:r>
            <a:r>
              <a:rPr>
                <a:latin typeface="Courier"/>
              </a:rPr>
              <a:t>(</a:t>
            </a:r>
            <a:r>
              <a:rPr>
                <a:solidFill>
                  <a:srgbClr val="BB6688"/>
                </a:solidFill>
                <a:latin typeface="Courier"/>
              </a:rPr>
              <a:t>f"1,200 children, individually randomised: </a:t>
            </a:r>
            <a:r>
              <a:rPr>
                <a:solidFill>
                  <a:srgbClr val="4070A0"/>
                </a:solidFill>
                <a:latin typeface="Courier"/>
              </a:rPr>
              <a:t>{</a:t>
            </a:r>
            <a:r>
              <a:rPr>
                <a:latin typeface="Courier"/>
              </a:rPr>
              <a:t>individual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f"1,200 children in 24 schools:            </a:t>
            </a:r>
            <a:r>
              <a:rPr>
                <a:solidFill>
                  <a:srgbClr val="4070A0"/>
                </a:solidFill>
                <a:latin typeface="Courier"/>
              </a:rPr>
              <a:t>{</a:t>
            </a:r>
            <a:r>
              <a:rPr>
                <a:latin typeface="Courier"/>
              </a:rPr>
              <a:t>mde(</a:t>
            </a:r>
            <a:r>
              <a:rPr>
                <a:solidFill>
                  <a:srgbClr val="40A070"/>
                </a:solidFill>
                <a:latin typeface="Courier"/>
              </a:rPr>
              <a:t>12</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f"ratio: </a:t>
            </a:r>
            <a:r>
              <a:rPr>
                <a:solidFill>
                  <a:srgbClr val="4070A0"/>
                </a:solidFill>
                <a:latin typeface="Courier"/>
              </a:rPr>
              <a:t>{</a:t>
            </a:r>
            <a:r>
              <a:rPr>
                <a:latin typeface="Courier"/>
              </a:rPr>
              <a:t>np</a:t>
            </a:r>
            <a:r>
              <a:rPr>
                <a:solidFill>
                  <a:srgbClr val="4070A0"/>
                </a:solidFill>
                <a:latin typeface="Courier"/>
              </a:rPr>
              <a:t>.</a:t>
            </a:r>
            <a:r>
              <a:rPr>
                <a:latin typeface="Courier"/>
              </a:rPr>
              <a:t>sqrt(deff)</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Clusters, not children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children, same outcome, same budget. Twice the detectable effect.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Clusters, not children</a:t>
            </a:r>
          </a:p>
        </p:txBody>
      </p:sp>
      <p:sp>
        <p:nvSpPr>
          <p:cNvPr id="3" name="Content Placeholder 2"/>
          <p:cNvSpPr>
            <a:spLocks noGrp="1"/>
          </p:cNvSpPr>
          <p:nvPr>
            <p:ph idx="1"/>
          </p:nvPr>
        </p:nvSpPr>
        <p:spPr/>
        <p:txBody>
          <a:bodyPr/>
          <a:lstStyle/>
          <a:p>
            <a:pPr lvl="0"/>
            <a:r>
              <a:rPr/>
              <a:t>2.31 points individually, 4.73 points in clusters — a factor of 2.05, which is the square root of the design effect</a:t>
            </a:r>
          </a:p>
          <a:p>
            <a:pPr lvl="0"/>
            <a:r>
              <a:rPr/>
              <a:t>Adding children to existing schools barely helps — With an ICC of 0.065, going from 50 to 100 children per school moves…</a:t>
            </a:r>
          </a:p>
          <a:p>
            <a:pPr lvl="0"/>
            <a:r>
              <a:rPr/>
              <a:t>Adding schools helps in proportion — That is the planning rule: when the programme is assigned by cluster, buy clusters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intra-cluster correlation is the input nobody has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icc </a:t>
            </a:r>
            <a:r>
              <a:rPr b="1">
                <a:solidFill>
                  <a:srgbClr val="007020"/>
                </a:solidFill>
                <a:latin typeface="Courier"/>
              </a:rPr>
              <a:t>in</a:t>
            </a:r>
            <a:r>
              <a:rPr>
                <a:latin typeface="Courier"/>
              </a:rPr>
              <a:t> (</a:t>
            </a:r>
            <a:r>
              <a:rPr>
                <a:solidFill>
                  <a:srgbClr val="40A070"/>
                </a:solidFill>
                <a:latin typeface="Courier"/>
              </a:rPr>
              <a:t>0.01</a:t>
            </a:r>
            <a:r>
              <a:rPr>
                <a:latin typeface="Courier"/>
              </a:rPr>
              <a:t>, </a:t>
            </a:r>
            <a:r>
              <a:rPr>
                <a:solidFill>
                  <a:srgbClr val="40A070"/>
                </a:solidFill>
                <a:latin typeface="Courier"/>
              </a:rPr>
              <a:t>0.03</a:t>
            </a:r>
            <a:r>
              <a:rPr>
                <a:latin typeface="Courier"/>
              </a:rPr>
              <a:t>, </a:t>
            </a:r>
            <a:r>
              <a:rPr>
                <a:solidFill>
                  <a:srgbClr val="40A070"/>
                </a:solidFill>
                <a:latin typeface="Courier"/>
              </a:rPr>
              <a:t>0.065</a:t>
            </a:r>
            <a:r>
              <a:rPr>
                <a:latin typeface="Courier"/>
              </a:rPr>
              <a:t>, </a:t>
            </a:r>
            <a:r>
              <a:rPr>
                <a:solidFill>
                  <a:srgbClr val="40A070"/>
                </a:solidFill>
                <a:latin typeface="Courier"/>
              </a:rPr>
              <a:t>0.10</a:t>
            </a:r>
            <a:r>
              <a:rPr>
                <a:latin typeface="Courier"/>
              </a:rPr>
              <a:t>, </a:t>
            </a:r>
            <a:r>
              <a:rPr>
                <a:solidFill>
                  <a:srgbClr val="40A070"/>
                </a:solidFill>
                <a:latin typeface="Courier"/>
              </a:rPr>
              <a:t>0.20</a:t>
            </a:r>
            <a:r>
              <a:rPr>
                <a:latin typeface="Courier"/>
              </a:rPr>
              <a:t>):</a:t>
            </a:r>
            <a:br/>
            <a:r>
              <a:rPr>
                <a:latin typeface="Courier"/>
              </a:rPr>
              <a:t>    d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br/>
            <a:r>
              <a:rPr>
                <a:latin typeface="Courier"/>
              </a:rPr>
              <a:t>    m </a:t>
            </a:r>
            <a:r>
              <a:rPr>
                <a:solidFill>
                  <a:srgbClr val="666666"/>
                </a:solidFill>
                <a:latin typeface="Courier"/>
              </a:rPr>
              <a:t>=</a:t>
            </a:r>
            <a:r>
              <a:rPr>
                <a:latin typeface="Courier"/>
              </a:rPr>
              <a:t> (Z_ALPHA </a:t>
            </a:r>
            <a:r>
              <a:rPr>
                <a:solidFill>
                  <a:srgbClr val="666666"/>
                </a:solidFill>
                <a:latin typeface="Courier"/>
              </a:rPr>
              <a:t>+</a:t>
            </a:r>
            <a:r>
              <a:rPr>
                <a:latin typeface="Courier"/>
              </a:rPr>
              <a:t> Z_BETA) </a:t>
            </a:r>
            <a:r>
              <a:rPr>
                <a:solidFill>
                  <a:srgbClr val="666666"/>
                </a:solidFill>
                <a:latin typeface="Courier"/>
              </a:rPr>
              <a:t>*</a:t>
            </a:r>
            <a:r>
              <a:rPr>
                <a:latin typeface="Courier"/>
              </a:rPr>
              <a:t> SD </a:t>
            </a:r>
            <a:r>
              <a:rPr>
                <a:solidFill>
                  <a:srgbClr val="666666"/>
                </a:solidFill>
                <a:latin typeface="Courier"/>
              </a:rPr>
              <a:t>*</a:t>
            </a:r>
            <a:r>
              <a:rPr>
                <a:latin typeface="Courier"/>
              </a:rPr>
              <a:t> np.sqrt(d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600</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600</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f"ICC </a:t>
            </a:r>
            <a:r>
              <a:rPr>
                <a:solidFill>
                  <a:srgbClr val="4070A0"/>
                </a:solidFill>
                <a:latin typeface="Courier"/>
              </a:rPr>
              <a:t>{</a:t>
            </a:r>
            <a:r>
              <a:rPr>
                <a:latin typeface="Courier"/>
              </a:rPr>
              <a:t>icc</a:t>
            </a:r>
            <a:r>
              <a:rPr>
                <a:solidFill>
                  <a:srgbClr val="4070A0"/>
                </a:solidFill>
                <a:latin typeface="Courier"/>
              </a:rPr>
              <a:t>:.3f}</a:t>
            </a:r>
            <a:r>
              <a:rPr>
                <a:solidFill>
                  <a:srgbClr val="BB6688"/>
                </a:solidFill>
                <a:latin typeface="Courier"/>
              </a:rPr>
              <a:t>: design effect </a:t>
            </a:r>
            <a:r>
              <a:rPr>
                <a:solidFill>
                  <a:srgbClr val="4070A0"/>
                </a:solidFill>
                <a:latin typeface="Courier"/>
              </a:rPr>
              <a:t>{</a:t>
            </a:r>
            <a:r>
              <a:rPr>
                <a:latin typeface="Courier"/>
              </a:rPr>
              <a:t>d</a:t>
            </a:r>
            <a:r>
              <a:rPr>
                <a:solidFill>
                  <a:srgbClr val="4070A0"/>
                </a:solidFill>
                <a:latin typeface="Courier"/>
              </a:rPr>
              <a:t>:5.2f}</a:t>
            </a:r>
            <a:r>
              <a:rPr>
                <a:solidFill>
                  <a:srgbClr val="BB6688"/>
                </a:solidFill>
                <a:latin typeface="Courier"/>
              </a:rPr>
              <a:t>, MDE </a:t>
            </a:r>
            <a:r>
              <a:rPr>
                <a:solidFill>
                  <a:srgbClr val="4070A0"/>
                </a:solidFill>
                <a:latin typeface="Courier"/>
              </a:rPr>
              <a:t>{</a:t>
            </a:r>
            <a:r>
              <a:rPr>
                <a:latin typeface="Courier"/>
              </a:rPr>
              <a:t>m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intra-cluster correlation is the input nobody has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Vary the ICC across the plausible range and report the MDE for each.</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intra-cluster correlation is the input nobody has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ICC</a:t>
                      </a:r>
                    </a:p>
                  </a:txBody>
                  <a:tcPr/>
                </a:tc>
                <a:tc>
                  <a:txBody>
                    <a:bodyPr/>
                    <a:lstStyle/>
                    <a:p>
                      <a:pPr lvl="0" indent="0" marL="0">
                        <a:buNone/>
                      </a:pPr>
                      <a:r>
                        <a:rPr/>
                        <a:t>Design effect</a:t>
                      </a:r>
                    </a:p>
                  </a:txBody>
                  <a:tcPr/>
                </a:tc>
                <a:tc>
                  <a:txBody>
                    <a:bodyPr/>
                    <a:lstStyle/>
                    <a:p>
                      <a:pPr lvl="0" indent="0" marL="0">
                        <a:buNone/>
                      </a:pPr>
                      <a:r>
                        <a:rPr/>
                        <a:t>MDE, 24 schools</a:t>
                      </a:r>
                    </a:p>
                  </a:txBody>
                  <a:tcPr/>
                </a:tc>
              </a:tr>
              <a:tr h="0">
                <a:tc>
                  <a:txBody>
                    <a:bodyPr/>
                    <a:lstStyle/>
                    <a:p>
                      <a:pPr lvl="0" indent="0" marL="0">
                        <a:buNone/>
                      </a:pPr>
                      <a:r>
                        <a:rPr/>
                        <a:t>0.01</a:t>
                      </a:r>
                    </a:p>
                  </a:txBody>
                </a:tc>
                <a:tc>
                  <a:txBody>
                    <a:bodyPr/>
                    <a:lstStyle/>
                    <a:p>
                      <a:pPr lvl="0" indent="0" marL="0">
                        <a:buNone/>
                      </a:pPr>
                      <a:r>
                        <a:rPr/>
                        <a:t>1.49</a:t>
                      </a:r>
                    </a:p>
                  </a:txBody>
                </a:tc>
                <a:tc>
                  <a:txBody>
                    <a:bodyPr/>
                    <a:lstStyle/>
                    <a:p>
                      <a:pPr lvl="0" indent="0" marL="0">
                        <a:buNone/>
                      </a:pPr>
                      <a:r>
                        <a:rPr/>
                        <a:t>2.82 pts</a:t>
                      </a:r>
                    </a:p>
                  </a:txBody>
                </a:tc>
              </a:tr>
              <a:tr h="0">
                <a:tc>
                  <a:txBody>
                    <a:bodyPr/>
                    <a:lstStyle/>
                    <a:p>
                      <a:pPr lvl="0" indent="0" marL="0">
                        <a:buNone/>
                      </a:pPr>
                      <a:r>
                        <a:rPr/>
                        <a:t>0.03</a:t>
                      </a:r>
                    </a:p>
                  </a:txBody>
                </a:tc>
                <a:tc>
                  <a:txBody>
                    <a:bodyPr/>
                    <a:lstStyle/>
                    <a:p>
                      <a:pPr lvl="0" indent="0" marL="0">
                        <a:buNone/>
                      </a:pPr>
                      <a:r>
                        <a:rPr/>
                        <a:t>2.47</a:t>
                      </a:r>
                    </a:p>
                  </a:txBody>
                </a:tc>
                <a:tc>
                  <a:txBody>
                    <a:bodyPr/>
                    <a:lstStyle/>
                    <a:p>
                      <a:pPr lvl="0" indent="0" marL="0">
                        <a:buNone/>
                      </a:pPr>
                      <a:r>
                        <a:rPr/>
                        <a:t>3.63 pts</a:t>
                      </a:r>
                    </a:p>
                  </a:txBody>
                </a:tc>
              </a:tr>
              <a:tr h="0">
                <a:tc>
                  <a:txBody>
                    <a:bodyPr/>
                    <a:lstStyle/>
                    <a:p>
                      <a:pPr lvl="0" indent="0" marL="0">
                        <a:buNone/>
                      </a:pPr>
                      <a:r>
                        <a:rPr b="1"/>
                        <a:t>0.065</a:t>
                      </a:r>
                    </a:p>
                  </a:txBody>
                </a:tc>
                <a:tc>
                  <a:txBody>
                    <a:bodyPr/>
                    <a:lstStyle/>
                    <a:p>
                      <a:pPr lvl="0" indent="0" marL="0">
                        <a:buNone/>
                      </a:pPr>
                      <a:r>
                        <a:rPr b="1"/>
                        <a:t>4.19</a:t>
                      </a:r>
                    </a:p>
                  </a:txBody>
                </a:tc>
                <a:tc>
                  <a:txBody>
                    <a:bodyPr/>
                    <a:lstStyle/>
                    <a:p>
                      <a:pPr lvl="0" indent="0" marL="0">
                        <a:buNone/>
                      </a:pPr>
                      <a:r>
                        <a:rPr b="1"/>
                        <a:t>4.73 pts</a:t>
                      </a:r>
                    </a:p>
                  </a:txBody>
                </a:tc>
              </a:tr>
              <a:tr h="0">
                <a:tc>
                  <a:txBody>
                    <a:bodyPr/>
                    <a:lstStyle/>
                    <a:p>
                      <a:pPr lvl="0" indent="0" marL="0">
                        <a:buNone/>
                      </a:pPr>
                      <a:r>
                        <a:rPr/>
                        <a:t>0.10</a:t>
                      </a:r>
                    </a:p>
                  </a:txBody>
                </a:tc>
                <a:tc>
                  <a:txBody>
                    <a:bodyPr/>
                    <a:lstStyle/>
                    <a:p>
                      <a:pPr lvl="0" indent="0" marL="0">
                        <a:buNone/>
                      </a:pPr>
                      <a:r>
                        <a:rPr/>
                        <a:t>5.90</a:t>
                      </a:r>
                    </a:p>
                  </a:txBody>
                </a:tc>
                <a:tc>
                  <a:txBody>
                    <a:bodyPr/>
                    <a:lstStyle/>
                    <a:p>
                      <a:pPr lvl="0" indent="0" marL="0">
                        <a:buNone/>
                      </a:pPr>
                      <a:r>
                        <a:rPr/>
                        <a:t>5.61 pts</a:t>
                      </a:r>
                    </a:p>
                  </a:txBody>
                </a:tc>
              </a:tr>
              <a:tr h="0">
                <a:tc>
                  <a:txBody>
                    <a:bodyPr/>
                    <a:lstStyle/>
                    <a:p>
                      <a:pPr lvl="0" indent="0" marL="0">
                        <a:buNone/>
                      </a:pPr>
                      <a:r>
                        <a:rPr/>
                        <a:t>0.20</a:t>
                      </a:r>
                    </a:p>
                  </a:txBody>
                </a:tc>
                <a:tc>
                  <a:txBody>
                    <a:bodyPr/>
                    <a:lstStyle/>
                    <a:p>
                      <a:pPr lvl="0" indent="0" marL="0">
                        <a:buNone/>
                      </a:pPr>
                      <a:r>
                        <a:rPr/>
                        <a:t>10.80</a:t>
                      </a:r>
                    </a:p>
                  </a:txBody>
                </a:tc>
                <a:tc>
                  <a:txBody>
                    <a:bodyPr/>
                    <a:lstStyle/>
                    <a:p>
                      <a:pPr lvl="0" indent="0" marL="0">
                        <a:buNone/>
                      </a:pPr>
                      <a:r>
                        <a:rPr/>
                        <a:t>7.59 pts</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intra-cluster correlation is the input nobody has</a:t>
            </a:r>
          </a:p>
        </p:txBody>
      </p:sp>
      <p:sp>
        <p:nvSpPr>
          <p:cNvPr id="3" name="Content Placeholder 2"/>
          <p:cNvSpPr>
            <a:spLocks noGrp="1"/>
          </p:cNvSpPr>
          <p:nvPr>
            <p:ph idx="1"/>
          </p:nvPr>
        </p:nvSpPr>
        <p:spPr/>
        <p:txBody>
          <a:bodyPr/>
          <a:lstStyle/>
          <a:p>
            <a:pPr lvl="0"/>
            <a:r>
              <a:rPr/>
              <a:t>The MDE ranges from 2.8 to 7.6 points across plausible ICCs — A power calculation quoting one ICC with no range is not…</a:t>
            </a:r>
          </a:p>
          <a:p>
            <a:pPr lvl="0"/>
            <a:r>
              <a:rPr/>
              <a:t>Where to get one — An earlier round of the same survey, a published study in the same sector and country, or a pilot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an underpowered study may conclude</a:t>
            </a:r>
          </a:p>
        </p:txBody>
      </p:sp>
      <p:sp>
        <p:nvSpPr>
          <p:cNvPr id="3" name="Content Placeholder 2"/>
          <p:cNvSpPr>
            <a:spLocks noGrp="1"/>
          </p:cNvSpPr>
          <p:nvPr>
            <p:ph idx="1"/>
          </p:nvPr>
        </p:nvSpPr>
        <p:spPr/>
        <p:txBody>
          <a:bodyPr/>
          <a:lstStyle/>
          <a:p>
            <a:pPr lvl="0"/>
            <a:r>
              <a:rPr/>
              <a:t>“No effect larger than X was detected.” — With an MDE of 4.9 points and an observed difference-in-differences of −0.96…</a:t>
            </a:r>
          </a:p>
          <a:p>
            <a:pPr lvl="0"/>
            <a:r>
              <a:rPr/>
              <a:t>“The study was not designed to detect an effect of the size that matters.” — If the programme would be considered…</a:t>
            </a:r>
          </a:p>
          <a:p>
            <a:pPr lvl="0"/>
            <a:r>
              <a:rPr/>
              <a:t>“More units are needed, and here is how many.” — The table above, with the row a future evaluation should aim at</a:t>
            </a:r>
          </a:p>
          <a:p>
            <a:pPr lvl="0"/>
            <a:r>
              <a:rPr/>
              <a:t>Three statements that are not permitted — “The programme had no effect” — the data cannot support 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Post-hoc power is not a thing — In Python</a:t>
            </a:r>
          </a:p>
        </p:txBody>
      </p:sp>
      <p:sp>
        <p:nvSpPr>
          <p:cNvPr id="3" name="Content Placeholder 2"/>
          <p:cNvSpPr>
            <a:spLocks noGrp="1"/>
          </p:cNvSpPr>
          <p:nvPr>
            <p:ph idx="1"/>
          </p:nvPr>
        </p:nvSpPr>
        <p:spPr/>
        <p:txBody>
          <a:bodyPr/>
          <a:lstStyle/>
          <a:p>
            <a:pPr lvl="0" indent="0">
              <a:buNone/>
            </a:pPr>
            <a:r>
              <a:rPr>
                <a:latin typeface="Courier"/>
              </a:rPr>
              <a:t>observed </a:t>
            </a:r>
            <a:r>
              <a:rPr>
                <a:solidFill>
                  <a:srgbClr val="666666"/>
                </a:solidFill>
                <a:latin typeface="Courier"/>
              </a:rPr>
              <a:t>=</a:t>
            </a:r>
            <a:r>
              <a:rPr>
                <a:latin typeface="Courier"/>
              </a:rPr>
              <a:t> </a:t>
            </a:r>
            <a:r>
              <a:rPr>
                <a:solidFill>
                  <a:srgbClr val="666666"/>
                </a:solidFill>
                <a:latin typeface="Courier"/>
              </a:rPr>
              <a:t>-</a:t>
            </a:r>
            <a:r>
              <a:rPr>
                <a:solidFill>
                  <a:srgbClr val="40A070"/>
                </a:solidFill>
                <a:latin typeface="Courier"/>
              </a:rPr>
              <a:t>0.0096</a:t>
            </a:r>
            <a:br/>
            <a:r>
              <a:rPr>
                <a:latin typeface="Courier"/>
              </a:rPr>
              <a:t>se </a:t>
            </a:r>
            <a:r>
              <a:rPr>
                <a:solidFill>
                  <a:srgbClr val="666666"/>
                </a:solidFill>
                <a:latin typeface="Courier"/>
              </a:rPr>
              <a:t>=</a:t>
            </a:r>
            <a:r>
              <a:rPr>
                <a:latin typeface="Courier"/>
              </a:rPr>
              <a:t> </a:t>
            </a:r>
            <a:r>
              <a:rPr>
                <a:solidFill>
                  <a:srgbClr val="40A070"/>
                </a:solidFill>
                <a:latin typeface="Courier"/>
              </a:rPr>
              <a:t>0.0129</a:t>
            </a:r>
            <a:br/>
            <a:r>
              <a:rPr>
                <a:solidFill>
                  <a:srgbClr val="008000"/>
                </a:solidFill>
                <a:latin typeface="Courier"/>
              </a:rPr>
              <a:t>print</a:t>
            </a:r>
            <a:r>
              <a:rPr>
                <a:latin typeface="Courier"/>
              </a:rPr>
              <a:t>(</a:t>
            </a:r>
            <a:r>
              <a:rPr>
                <a:solidFill>
                  <a:srgbClr val="BB6688"/>
                </a:solidFill>
                <a:latin typeface="Courier"/>
              </a:rPr>
              <a:t>f"observed effect </a:t>
            </a:r>
            <a:r>
              <a:rPr>
                <a:solidFill>
                  <a:srgbClr val="4070A0"/>
                </a:solidFill>
                <a:latin typeface="Courier"/>
              </a:rPr>
              <a:t>{</a:t>
            </a:r>
            <a:r>
              <a:rPr>
                <a:latin typeface="Courier"/>
              </a:rPr>
              <a:t>observed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 SE </a:t>
            </a:r>
            <a:r>
              <a:rPr>
                <a:solidFill>
                  <a:srgbClr val="4070A0"/>
                </a:solidFill>
                <a:latin typeface="Courier"/>
              </a:rPr>
              <a:t>{</a:t>
            </a:r>
            <a:r>
              <a:rPr>
                <a:latin typeface="Courier"/>
              </a:rPr>
              <a:t>se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Post-hoc power is not a thing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Do not compute power from the observed effect. It is a rearrangement of p.</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Post-hoc power is not a thing</a:t>
            </a:r>
          </a:p>
        </p:txBody>
      </p:sp>
      <p:sp>
        <p:nvSpPr>
          <p:cNvPr id="3" name="Content Placeholder 2"/>
          <p:cNvSpPr>
            <a:spLocks noGrp="1"/>
          </p:cNvSpPr>
          <p:nvPr>
            <p:ph idx="1"/>
          </p:nvPr>
        </p:nvSpPr>
        <p:spPr/>
        <p:txBody>
          <a:bodyPr/>
          <a:lstStyle/>
          <a:p>
            <a:pPr lvl="0"/>
            <a:r>
              <a:rPr/>
              <a:t>Power computed from the effect you observed is a monotone function of your p-value — it adds no information and creates…</a:t>
            </a:r>
          </a:p>
          <a:p>
            <a:pPr lvl="0"/>
            <a:r>
              <a:rPr/>
              <a:t>The useful quantity is the confidence interval — which the statistics course established, and the MDE computed from the…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Statistical power, school feeding evaluation
  Design    15 treated and 9 control schools, ~50 children each.
  Inputs    outcome SD 0.143, ICC 0.065 (estimated from this study's own
            empty mixed model), 5% two-sided, 80% power.
  Design effect 4.19. Minimum detectable effect 4.88 percentage points.
  The observed difference-in-differences is -0.96 points (95% CI -3.5 to
  +1.6). Effects larger than about 3.5 points in either direction are ruled
  out; smaller effects are not, and the design could not have detected them.
  This is reported as a null result about large effects. It is not evidence
  that the programme has no effect.
  Sensitivity: across ICCs from 0.01 to 0.20 the minimum detectable effect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ranges from 2.8 to 7.6 points. The ICC used is estimated from 24 clusters
  and is itself imprecise.
  A future evaluation targeting a 3-point effect requires about 60 schools.
  Adding children to the existing 24 does not help: doubling to 100 per
  school moves the minimum detectable effect from 4.73 to 4.45 points.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the one a programme can act on — and it is the reason to compute power after a null result as…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design in this course has been reconstructed after the fact.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https://data-analysis.cassion.dev/courses/impact-evaluation-methods/ie-06-the-effect-you-could-have-detected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answer was fixed before the first child was measured</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Twenty-four schools with fifty children each can detect 4.9 points. The same 1,200 children randomised individually could detect 2.3. The design decided what the evaluation was capable of finding, years before anyone read a result.</vt:lpwstr>
  </property>
</Properties>
</file>