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Vingt-quatre écoles de cinquante enfants chacune peuvent détecter 4,9 points. Les mêmes 1 200 enfants randomisés individuellement pourraient en détecter 2,3. Le protocole a décidé de ce que l’évaluation était capable de trouver, des années avant que quiconque lise un résultat.</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Effet de plan 4,19. Effet minimal détectable 4,88 points. Cette évaluation n’aurait jamais pu trouver un effet inférieur à environ cinq points de présence, quoi qu’ait fait l’analyse par la suite. C’est une propriété de 24 écoles, cinquante enfants chacune, et une corrélation intra-classe de 0,065 — les trois connues avant qu’un enfant soit mesuré.</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entrées, et deux seulement sont des décisions.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Diviser par deux l’effet détectable coûte environ quatre fois plus d’écoles. La précision s’améliore comme la racine carrée, si bien qu’un protocole visant 3 points au lieu de 4,7 a besoin de 60 écoles et non de 24.</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le nombre qui surprend les responsables de programme et c’est toute la raison pour laquelle les protocoles en grappes coûtent cher.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2,31 points individuellement, 4,73 points en grappes — un facteur 2,05, qui est la racine carrée de l’effet de plan. Ajouter des enfants aux écoles existantes n’aide presque pas. Avec une CCI de 0,065, passer de 50 à 100 enfants par école porte l’effet de plan de 4,19 à 7,44 et l’EMD de 4,73 à 4,45 points — 6 % d’amélioration pour le double du travail de terrain. Ajouter des écoles aide proportionnellement. C’est la règle de planification : quand le programme est attribué par grappe, achetez des grappes.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plus difficile des quatre à obtenir et celle qui déplace le plus la réponse.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L’EMD va de 2,8 à 7,6 points sur la plage plausible des CCI. Un calcul de puissance citant une seule CCI sans intervalle n’est pas un calcul, c’est une supposition assortie d’arithmétique. Où en trouver une. Un passage antérieur de la même enquête, une étude publiée dans le même secteur et le même pays, ou un pilote. À défaut des trois, publiez le tableau ci-dessus et planifiez sur la ligne pessimiste — et dites dans le protocole quelle ligne vous avez retenue.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la partie qui change ce qui s’écrit, et il y a exactement trois affirmations permises. « Aucun effet supérieur à X n’a été détecté. » Avec un EMD de 4,9 points et des différences de différences observées de −0,96 assorties d’un intervalle de −3,5 à +1,6, la phrase honnête est que les effets supérieurs à environ 3,5 points dans un sens ou l’autre sont écartés et les plus petits non. « L’étude n’était pas conçue pour détecter un effet de l’ampleur qui compte. » Si le programme serait jugé valable à 2 points et que le protocole en détecte 4,9, c’est un constat sur l’évaluation, et il aurait dû être fait avant qu’elle tourne. « Il faut plus d’unités, et en voici le nombre. » Le tableau ci-dessus, avec la ligne que devrait viser une évaluation future. Trois affirmations qui ne sont pas permises. « Le programme n’a eu aucun effet » — les données ne peuvent pas l’étayer. « L’effet n’était pas statistiquement significatif, il faut donc arrêter le programme » — une décision reposant sur une absence de preuve. Et le silence sur la puissance, qui laisse le lecteur fournir lui-même les deux premières.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puissance calculée à partir de l’effet observé est une fonction monotone de votre valeur p — elle n’ajoute aucune information et crée le faux sentiment d’avoir vérifié quelque chose. Un résultat non significatif avec une « faible puissance observée » est exactement un résultat non significatif. La quantité utile est l’intervalle de confiance, comme l’a établi le cours de statistiques, et l’EMD calculé depuis le </a:t>
            </a:r>
            <a:r>
              <a:rPr i="1"/>
              <a:t>protocole</a:t>
            </a:r>
            <a:r>
              <a:rPr/>
              <a:t> plutôt que depuis le résultat. Les deux sont disponibles ici ; la puissance a posteriori n’en fait pas partie.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dernier paragraphe est celui sur lequel un programme peut agir, et c’est la raison de calculer la puissance après un résultat nul autant qu’avant une étude : il convertit « nous n’avons rien trouvé » en « voici ce que coûterait de trouver quelque chose ».</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protocoles de ce cours ont été reconstitués après coup. La leçon suivante le fait dans le bon ordre — écrire le protocole, le résultat, l’analyse et le seuil d’intérêt avant l’arrivée des données, dans un document assez court pour que quelqu’un en produise réellement un.</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mpact-evaluation-methods/ie-06-the-effect-you-could-have-detecte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réponse était fixée avant la mesure du premier enfant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Vingt-quatre écoles de cinquante enfants chacune peuvent détecter 4,9 points. Les mêmes 1 200 enfants randomisés individuellement pourraient en détecter 2,3. Le protocole a décidé de ce que l’évaluation était capable de trouver, des années avant que quiconque lise un résultat.</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Calculez ce que le protocole peut trouver</a:t>
            </a:r>
          </a:p>
          <a:p>
            <a:pPr lvl="0"/>
            <a:r>
              <a:rPr/>
              <a:t>D’où vient le nombre</a:t>
            </a:r>
          </a:p>
          <a:p>
            <a:pPr lvl="0"/>
            <a:r>
              <a:rPr/>
              <a:t>Des grappes, pas des enfants</a:t>
            </a:r>
          </a:p>
          <a:p>
            <a:pPr lvl="0"/>
            <a:r>
              <a:rPr/>
              <a:t>La corrélation intra-classe est l’entrée que personne n’a</a:t>
            </a:r>
          </a:p>
          <a:p>
            <a:pPr lvl="0"/>
            <a:r>
              <a:rPr/>
              <a:t>Ce qu’une étude sous-dimensionnée a le droit de conclure</a:t>
            </a:r>
          </a:p>
          <a:p>
            <a:pPr lvl="0"/>
            <a:r>
              <a:rPr/>
              <a:t>La puissance a posteriori n’existe pas</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ce que le protocole peut trouver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SD </a:t>
            </a:r>
            <a:r>
              <a:rPr>
                <a:solidFill>
                  <a:srgbClr val="666666"/>
                </a:solidFill>
                <a:latin typeface="Courier"/>
              </a:rPr>
              <a:t>=</a:t>
            </a:r>
            <a:r>
              <a:rPr>
                <a:latin typeface="Courier"/>
              </a:rPr>
              <a:t> </a:t>
            </a:r>
            <a:r>
              <a:rPr>
                <a:solidFill>
                  <a:srgbClr val="40A070"/>
                </a:solidFill>
                <a:latin typeface="Courier"/>
              </a:rPr>
              <a:t>0.1429</a:t>
            </a:r>
            <a:r>
              <a:rPr>
                <a:latin typeface="Courier"/>
              </a:rPr>
              <a:t>        </a:t>
            </a:r>
            <a:r>
              <a:rPr i="1">
                <a:solidFill>
                  <a:srgbClr val="60A0B0"/>
                </a:solidFill>
                <a:latin typeface="Courier"/>
              </a:rPr>
              <a:t># within-school SD of attendance, from the register</a:t>
            </a:r>
            <a:br/>
            <a:r>
              <a:rPr>
                <a:latin typeface="Courier"/>
              </a:rPr>
              <a:t>ICC </a:t>
            </a:r>
            <a:r>
              <a:rPr>
                <a:solidFill>
                  <a:srgbClr val="666666"/>
                </a:solidFill>
                <a:latin typeface="Courier"/>
              </a:rPr>
              <a:t>=</a:t>
            </a:r>
            <a:r>
              <a:rPr>
                <a:latin typeface="Courier"/>
              </a:rPr>
              <a:t> </a:t>
            </a:r>
            <a:r>
              <a:rPr>
                <a:solidFill>
                  <a:srgbClr val="40A070"/>
                </a:solidFill>
                <a:latin typeface="Courier"/>
              </a:rPr>
              <a:t>0.065</a:t>
            </a:r>
            <a:r>
              <a:rPr>
                <a:latin typeface="Courier"/>
              </a:rPr>
              <a:t>        </a:t>
            </a:r>
            <a:r>
              <a:rPr i="1">
                <a:solidFill>
                  <a:srgbClr val="60A0B0"/>
                </a:solidFill>
                <a:latin typeface="Courier"/>
              </a:rPr>
              <a:t># intra-cluster correlation, from the empty mixed model</a:t>
            </a:r>
            <a:br/>
            <a:r>
              <a:rPr>
                <a:latin typeface="Courier"/>
              </a:rPr>
              <a:t>M </a:t>
            </a:r>
            <a:r>
              <a:rPr>
                <a:solidFill>
                  <a:srgbClr val="666666"/>
                </a:solidFill>
                <a:latin typeface="Courier"/>
              </a:rPr>
              <a:t>=</a:t>
            </a:r>
            <a:r>
              <a:rPr>
                <a:latin typeface="Courier"/>
              </a:rPr>
              <a:t> </a:t>
            </a:r>
            <a:r>
              <a:rPr>
                <a:solidFill>
                  <a:srgbClr val="40A070"/>
                </a:solidFill>
                <a:latin typeface="Courier"/>
              </a:rPr>
              <a:t>50</a:t>
            </a:r>
            <a:r>
              <a:rPr>
                <a:latin typeface="Courier"/>
              </a:rPr>
              <a:t>             </a:t>
            </a:r>
            <a:r>
              <a:rPr i="1">
                <a:solidFill>
                  <a:srgbClr val="60A0B0"/>
                </a:solidFill>
                <a:latin typeface="Courier"/>
              </a:rPr>
              <a:t># children per school</a:t>
            </a:r>
            <a:br/>
            <a:r>
              <a:rPr>
                <a:latin typeface="Courier"/>
              </a:rPr>
              <a:t>Z_ALPHA, Z_BETA </a:t>
            </a:r>
            <a:r>
              <a:rPr>
                <a:solidFill>
                  <a:srgbClr val="666666"/>
                </a:solidFill>
                <a:latin typeface="Courier"/>
              </a:rPr>
              <a:t>=</a:t>
            </a:r>
            <a:r>
              <a:rPr>
                <a:latin typeface="Courier"/>
              </a:rPr>
              <a:t> </a:t>
            </a:r>
            <a:r>
              <a:rPr>
                <a:solidFill>
                  <a:srgbClr val="40A070"/>
                </a:solidFill>
                <a:latin typeface="Courier"/>
              </a:rPr>
              <a:t>1.96</a:t>
            </a:r>
            <a:r>
              <a:rPr>
                <a:latin typeface="Courier"/>
              </a:rPr>
              <a:t>, </a:t>
            </a:r>
            <a:r>
              <a:rPr>
                <a:solidFill>
                  <a:srgbClr val="40A070"/>
                </a:solidFill>
                <a:latin typeface="Courier"/>
              </a:rPr>
              <a:t>0.84</a:t>
            </a:r>
            <a:r>
              <a:rPr>
                <a:latin typeface="Courier"/>
              </a:rPr>
              <a:t>       </a:t>
            </a:r>
            <a:r>
              <a:rPr i="1">
                <a:solidFill>
                  <a:srgbClr val="60A0B0"/>
                </a:solidFill>
                <a:latin typeface="Courier"/>
              </a:rPr>
              <a:t># 5% two-sided, 80% power</a:t>
            </a:r>
            <a:br/>
            <a:br/>
            <a:r>
              <a:rPr>
                <a:latin typeface="Courier"/>
              </a:rPr>
              <a:t>deff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ICC</a:t>
            </a:r>
            <a:br/>
            <a:r>
              <a:rPr>
                <a:solidFill>
                  <a:srgbClr val="008000"/>
                </a:solidFill>
                <a:latin typeface="Courier"/>
              </a:rPr>
              <a:t>print</a:t>
            </a:r>
            <a:r>
              <a:rPr>
                <a:latin typeface="Courier"/>
              </a:rPr>
              <a:t>(</a:t>
            </a:r>
            <a:r>
              <a:rPr>
                <a:solidFill>
                  <a:srgbClr val="BB6688"/>
                </a:solidFill>
                <a:latin typeface="Courier"/>
              </a:rPr>
              <a:t>f"design effect </a:t>
            </a:r>
            <a:r>
              <a:rPr>
                <a:solidFill>
                  <a:srgbClr val="4070A0"/>
                </a:solidFill>
                <a:latin typeface="Courier"/>
              </a:rPr>
              <a:t>{</a:t>
            </a:r>
            <a:r>
              <a:rPr>
                <a:latin typeface="Courier"/>
              </a:rPr>
              <a:t>deff</a:t>
            </a:r>
            <a:r>
              <a:rPr>
                <a:solidFill>
                  <a:srgbClr val="4070A0"/>
                </a:solidFill>
                <a:latin typeface="Courier"/>
              </a:rPr>
              <a:t>:.2f}</a:t>
            </a:r>
            <a:r>
              <a:rPr>
                <a:solidFill>
                  <a:srgbClr val="BB6688"/>
                </a:solidFill>
                <a:latin typeface="Courier"/>
              </a:rPr>
              <a:t>"</a:t>
            </a:r>
            <a:r>
              <a:rPr>
                <a:latin typeface="Courier"/>
              </a:rPr>
              <a:t>)</a:t>
            </a:r>
            <a:br/>
            <a:br/>
            <a:r>
              <a:rPr b="1">
                <a:solidFill>
                  <a:srgbClr val="007020"/>
                </a:solidFill>
                <a:latin typeface="Courier"/>
              </a:rPr>
              <a:t>def</a:t>
            </a:r>
            <a:r>
              <a:rPr>
                <a:latin typeface="Courier"/>
              </a:rPr>
              <a:t> mde(k_treated, k_control):</a:t>
            </a:r>
            <a:br/>
            <a:r>
              <a:rPr>
                <a:latin typeface="Courier"/>
              </a:rPr>
              <a:t>    n1, n0 </a:t>
            </a:r>
            <a:r>
              <a:rPr>
                <a:solidFill>
                  <a:srgbClr val="666666"/>
                </a:solidFill>
                <a:latin typeface="Courier"/>
              </a:rPr>
              <a:t>=</a:t>
            </a:r>
            <a:r>
              <a:rPr>
                <a:latin typeface="Courier"/>
              </a:rPr>
              <a:t> k_treated </a:t>
            </a:r>
            <a:r>
              <a:rPr>
                <a:solidFill>
                  <a:srgbClr val="666666"/>
                </a:solidFill>
                <a:latin typeface="Courier"/>
              </a:rPr>
              <a:t>*</a:t>
            </a:r>
            <a:r>
              <a:rPr>
                <a:latin typeface="Courier"/>
              </a:rPr>
              <a:t> M, k_control </a:t>
            </a:r>
            <a:r>
              <a:rPr>
                <a:solidFill>
                  <a:srgbClr val="666666"/>
                </a:solidFill>
                <a:latin typeface="Courier"/>
              </a:rPr>
              <a:t>*</a:t>
            </a:r>
            <a:r>
              <a:rPr>
                <a:latin typeface="Courier"/>
              </a:rPr>
              <a:t> M</a:t>
            </a:r>
            <a:br/>
            <a:r>
              <a:rPr>
                <a:latin typeface="Courier"/>
              </a:rPr>
              <a:t>    </a:t>
            </a:r>
            <a:r>
              <a:rPr b="1">
                <a:solidFill>
                  <a:srgbClr val="007020"/>
                </a:solidFill>
                <a:latin typeface="Courier"/>
              </a:rPr>
              <a:t>return</a:t>
            </a:r>
            <a:r>
              <a:rPr>
                <a:latin typeface="Courier"/>
              </a:rPr>
              <a:t> (Z_ALPHA </a:t>
            </a:r>
            <a:r>
              <a:rPr>
                <a:solidFill>
                  <a:srgbClr val="666666"/>
                </a:solidFill>
                <a:latin typeface="Courier"/>
              </a:rPr>
              <a:t>+</a:t>
            </a:r>
            <a:r>
              <a:rPr>
                <a:latin typeface="Courier"/>
              </a:rPr>
              <a:t> Z_BETA) </a:t>
            </a:r>
            <a:r>
              <a:rPr>
                <a:solidFill>
                  <a:srgbClr val="666666"/>
                </a:solidFill>
                <a:latin typeface="Courier"/>
              </a:rPr>
              <a:t>*</a:t>
            </a:r>
            <a:r>
              <a:rPr>
                <a:latin typeface="Courier"/>
              </a:rPr>
              <a:t> SD </a:t>
            </a:r>
            <a:r>
              <a:rPr>
                <a:solidFill>
                  <a:srgbClr val="666666"/>
                </a:solidFill>
                <a:latin typeface="Courier"/>
              </a:rPr>
              <a:t>*</a:t>
            </a:r>
            <a:r>
              <a:rPr>
                <a:latin typeface="Courier"/>
              </a:rPr>
              <a:t> np.sqrt(deff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n1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n0))</a:t>
            </a:r>
            <a:br/>
            <a:br/>
            <a:r>
              <a:rPr>
                <a:solidFill>
                  <a:srgbClr val="008000"/>
                </a:solidFill>
                <a:latin typeface="Courier"/>
              </a:rPr>
              <a:t>print</a:t>
            </a:r>
            <a:r>
              <a:rPr>
                <a:latin typeface="Courier"/>
              </a:rPr>
              <a:t>(</a:t>
            </a:r>
            <a:r>
              <a:rPr>
                <a:solidFill>
                  <a:srgbClr val="BB6688"/>
                </a:solidFill>
                <a:latin typeface="Courier"/>
              </a:rPr>
              <a:t>f"15 vs 9 schools: </a:t>
            </a:r>
            <a:r>
              <a:rPr>
                <a:solidFill>
                  <a:srgbClr val="4070A0"/>
                </a:solidFill>
                <a:latin typeface="Courier"/>
              </a:rPr>
              <a:t>{</a:t>
            </a:r>
            <a:r>
              <a:rPr>
                <a:latin typeface="Courier"/>
              </a:rPr>
              <a:t>mde(</a:t>
            </a:r>
            <a:r>
              <a:rPr>
                <a:solidFill>
                  <a:srgbClr val="40A070"/>
                </a:solidFill>
                <a:latin typeface="Courier"/>
              </a:rPr>
              <a:t>15</a:t>
            </a:r>
            <a:r>
              <a:rPr>
                <a:latin typeface="Courier"/>
              </a:rPr>
              <a:t>, </a:t>
            </a:r>
            <a:r>
              <a:rPr>
                <a:solidFill>
                  <a:srgbClr val="40A070"/>
                </a:solidFill>
                <a:latin typeface="Courier"/>
              </a:rPr>
              <a:t>9</a:t>
            </a:r>
            <a:r>
              <a:rPr>
                <a:latin typeface="Courier"/>
              </a:rPr>
              <a:t>)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ce que le protocole peut trouver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clusterPower::cpa.normal(), or the formula above. Either way, before the study.</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Calculez ce que le protocole peut trouver</a:t>
            </a:r>
          </a:p>
        </p:txBody>
      </p:sp>
      <p:sp>
        <p:nvSpPr>
          <p:cNvPr id="3" name="Content Placeholder 2"/>
          <p:cNvSpPr>
            <a:spLocks noGrp="1"/>
          </p:cNvSpPr>
          <p:nvPr>
            <p:ph idx="1"/>
          </p:nvPr>
        </p:nvSpPr>
        <p:spPr/>
        <p:txBody>
          <a:bodyPr/>
          <a:lstStyle/>
          <a:p>
            <a:pPr lvl="0"/>
            <a:r>
              <a:rPr/>
              <a:t>Effet de plan 4,19. Effet minimal détectable 4,88 points</a:t>
            </a:r>
          </a:p>
          <a:p>
            <a:pPr lvl="0"/>
            <a:r>
              <a:rPr/>
              <a:t>Cette évaluation n’aurait jamais pu trouver un effet inférieur à environ cinq points de présence — quoi qu’ait fait…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le nombre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Entrée</a:t>
                      </a:r>
                    </a:p>
                  </a:txBody>
                  <a:tcPr/>
                </a:tc>
                <a:tc>
                  <a:txBody>
                    <a:bodyPr/>
                    <a:lstStyle/>
                    <a:p>
                      <a:pPr lvl="0" indent="0" marL="0">
                        <a:buNone/>
                      </a:pPr>
                      <a:r>
                        <a:rPr/>
                        <a:t>Ici</a:t>
                      </a:r>
                    </a:p>
                  </a:txBody>
                  <a:tcPr/>
                </a:tc>
                <a:tc>
                  <a:txBody>
                    <a:bodyPr/>
                    <a:lstStyle/>
                    <a:p>
                      <a:pPr lvl="0" indent="0" marL="0">
                        <a:buNone/>
                      </a:pPr>
                      <a:r>
                        <a:rPr/>
                        <a:t>Décision ou fait ?</a:t>
                      </a:r>
                    </a:p>
                  </a:txBody>
                  <a:tcPr/>
                </a:tc>
              </a:tr>
              <a:tr h="0">
                <a:tc>
                  <a:txBody>
                    <a:bodyPr/>
                    <a:lstStyle/>
                    <a:p>
                      <a:pPr lvl="0" indent="0" marL="0">
                        <a:buNone/>
                      </a:pPr>
                      <a:r>
                        <a:rPr/>
                        <a:t>Écart-type du résultat</a:t>
                      </a:r>
                    </a:p>
                  </a:txBody>
                </a:tc>
                <a:tc>
                  <a:txBody>
                    <a:bodyPr/>
                    <a:lstStyle/>
                    <a:p>
                      <a:pPr lvl="0" indent="0" marL="0">
                        <a:buNone/>
                      </a:pPr>
                      <a:r>
                        <a:rPr/>
                        <a:t>0,143</a:t>
                      </a:r>
                    </a:p>
                  </a:txBody>
                </a:tc>
                <a:tc>
                  <a:txBody>
                    <a:bodyPr/>
                    <a:lstStyle/>
                    <a:p>
                      <a:pPr lvl="0" indent="0" marL="0">
                        <a:buNone/>
                      </a:pPr>
                      <a:r>
                        <a:rPr/>
                        <a:t>Fait, tiré d’un pilote ou d’un passage antérieur</a:t>
                      </a:r>
                    </a:p>
                  </a:txBody>
                </a:tc>
              </a:tr>
              <a:tr h="0">
                <a:tc>
                  <a:txBody>
                    <a:bodyPr/>
                    <a:lstStyle/>
                    <a:p>
                      <a:pPr lvl="0" indent="0" marL="0">
                        <a:buNone/>
                      </a:pPr>
                      <a:r>
                        <a:rPr/>
                        <a:t>Corrélation intra-classe</a:t>
                      </a:r>
                    </a:p>
                  </a:txBody>
                </a:tc>
                <a:tc>
                  <a:txBody>
                    <a:bodyPr/>
                    <a:lstStyle/>
                    <a:p>
                      <a:pPr lvl="0" indent="0" marL="0">
                        <a:buNone/>
                      </a:pPr>
                      <a:r>
                        <a:rPr/>
                        <a:t>0,065</a:t>
                      </a:r>
                    </a:p>
                  </a:txBody>
                </a:tc>
                <a:tc>
                  <a:txBody>
                    <a:bodyPr/>
                    <a:lstStyle/>
                    <a:p>
                      <a:pPr lvl="0" indent="0" marL="0">
                        <a:buNone/>
                      </a:pPr>
                      <a:r>
                        <a:rPr/>
                        <a:t>Fait, et celui que personne n’a d’ordinaire</a:t>
                      </a:r>
                    </a:p>
                  </a:txBody>
                </a:tc>
              </a:tr>
              <a:tr h="0">
                <a:tc>
                  <a:txBody>
                    <a:bodyPr/>
                    <a:lstStyle/>
                    <a:p>
                      <a:pPr lvl="0" indent="0" marL="0">
                        <a:buNone/>
                      </a:pPr>
                      <a:r>
                        <a:rPr/>
                        <a:t>Grappes par bras</a:t>
                      </a:r>
                    </a:p>
                  </a:txBody>
                </a:tc>
                <a:tc>
                  <a:txBody>
                    <a:bodyPr/>
                    <a:lstStyle/>
                    <a:p>
                      <a:pPr lvl="0" indent="0" marL="0">
                        <a:buNone/>
                      </a:pPr>
                      <a:r>
                        <a:rPr/>
                        <a:t>15 et 9</a:t>
                      </a:r>
                    </a:p>
                  </a:txBody>
                </a:tc>
                <a:tc>
                  <a:txBody>
                    <a:bodyPr/>
                    <a:lstStyle/>
                    <a:p>
                      <a:pPr lvl="0" indent="0" marL="0">
                        <a:buNone/>
                      </a:pPr>
                      <a:r>
                        <a:rPr b="1"/>
                        <a:t>Décision</a:t>
                      </a:r>
                    </a:p>
                  </a:txBody>
                </a:tc>
              </a:tr>
              <a:tr h="0">
                <a:tc>
                  <a:txBody>
                    <a:bodyPr/>
                    <a:lstStyle/>
                    <a:p>
                      <a:pPr lvl="0" indent="0" marL="0">
                        <a:buNone/>
                      </a:pPr>
                      <a:r>
                        <a:rPr/>
                        <a:t>Enfants par grappe</a:t>
                      </a:r>
                    </a:p>
                  </a:txBody>
                </a:tc>
                <a:tc>
                  <a:txBody>
                    <a:bodyPr/>
                    <a:lstStyle/>
                    <a:p>
                      <a:pPr lvl="0" indent="0" marL="0">
                        <a:buNone/>
                      </a:pPr>
                      <a:r>
                        <a:rPr/>
                        <a:t>50</a:t>
                      </a:r>
                    </a:p>
                  </a:txBody>
                </a:tc>
                <a:tc>
                  <a:txBody>
                    <a:bodyPr/>
                    <a:lstStyle/>
                    <a:p>
                      <a:pPr lvl="0" indent="0" marL="0">
                        <a:buNone/>
                      </a:pPr>
                      <a:r>
                        <a:rPr b="1"/>
                        <a:t>Décision, et le levier le plus faible</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le nombre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k </a:t>
            </a:r>
            <a:r>
              <a:rPr b="1">
                <a:solidFill>
                  <a:srgbClr val="007020"/>
                </a:solidFill>
                <a:latin typeface="Courier"/>
              </a:rPr>
              <a:t>in</a:t>
            </a:r>
            <a:r>
              <a:rPr>
                <a:latin typeface="Courier"/>
              </a:rPr>
              <a:t> (</a:t>
            </a:r>
            <a:r>
              <a:rPr>
                <a:solidFill>
                  <a:srgbClr val="40A070"/>
                </a:solidFill>
                <a:latin typeface="Courier"/>
              </a:rPr>
              <a:t>12</a:t>
            </a:r>
            <a:r>
              <a:rPr>
                <a:latin typeface="Courier"/>
              </a:rPr>
              <a:t>, </a:t>
            </a:r>
            <a:r>
              <a:rPr>
                <a:solidFill>
                  <a:srgbClr val="40A070"/>
                </a:solidFill>
                <a:latin typeface="Courier"/>
              </a:rPr>
              <a:t>24</a:t>
            </a:r>
            <a:r>
              <a:rPr>
                <a:latin typeface="Courier"/>
              </a:rPr>
              <a:t>, </a:t>
            </a:r>
            <a:r>
              <a:rPr>
                <a:solidFill>
                  <a:srgbClr val="40A070"/>
                </a:solidFill>
                <a:latin typeface="Courier"/>
              </a:rPr>
              <a:t>40</a:t>
            </a:r>
            <a:r>
              <a:rPr>
                <a:latin typeface="Courier"/>
              </a:rPr>
              <a:t>, </a:t>
            </a:r>
            <a:r>
              <a:rPr>
                <a:solidFill>
                  <a:srgbClr val="40A070"/>
                </a:solidFill>
                <a:latin typeface="Courier"/>
              </a:rPr>
              <a:t>60</a:t>
            </a:r>
            <a:r>
              <a:rPr>
                <a:latin typeface="Courier"/>
              </a:rPr>
              <a:t>, </a:t>
            </a:r>
            <a:r>
              <a:rPr>
                <a:solidFill>
                  <a:srgbClr val="40A070"/>
                </a:solidFill>
                <a:latin typeface="Courier"/>
              </a:rPr>
              <a:t>100</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k</a:t>
            </a:r>
            <a:r>
              <a:rPr>
                <a:solidFill>
                  <a:srgbClr val="4070A0"/>
                </a:solidFill>
                <a:latin typeface="Courier"/>
              </a:rPr>
              <a:t>:3}</a:t>
            </a:r>
            <a:r>
              <a:rPr>
                <a:solidFill>
                  <a:srgbClr val="BB6688"/>
                </a:solidFill>
                <a:latin typeface="Courier"/>
              </a:rPr>
              <a:t> schools: MDE </a:t>
            </a:r>
            <a:r>
              <a:rPr>
                <a:solidFill>
                  <a:srgbClr val="4070A0"/>
                </a:solidFill>
                <a:latin typeface="Courier"/>
              </a:rPr>
              <a:t>{</a:t>
            </a:r>
            <a:r>
              <a:rPr>
                <a:latin typeface="Courier"/>
              </a:rPr>
              <a:t>mde(k </a:t>
            </a:r>
            <a:r>
              <a:rPr>
                <a:solidFill>
                  <a:srgbClr val="666666"/>
                </a:solidFill>
                <a:latin typeface="Courier"/>
              </a:rPr>
              <a:t>//</a:t>
            </a:r>
            <a:r>
              <a:rPr>
                <a:latin typeface="Courier"/>
              </a:rPr>
              <a:t> </a:t>
            </a:r>
            <a:r>
              <a:rPr>
                <a:solidFill>
                  <a:srgbClr val="40A070"/>
                </a:solidFill>
                <a:latin typeface="Courier"/>
              </a:rPr>
              <a:t>2</a:t>
            </a:r>
            <a:r>
              <a:rPr>
                <a:latin typeface="Courier"/>
              </a:rPr>
              <a:t>, k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le nombre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whole planning conversation in five rows.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le nombre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Écoles</a:t>
                      </a:r>
                    </a:p>
                  </a:txBody>
                  <a:tcPr/>
                </a:tc>
                <a:tc>
                  <a:txBody>
                    <a:bodyPr/>
                    <a:lstStyle/>
                    <a:p>
                      <a:pPr lvl="0" indent="0" marL="0">
                        <a:buNone/>
                      </a:pPr>
                      <a:r>
                        <a:rPr/>
                        <a:t>Enfants</a:t>
                      </a:r>
                    </a:p>
                  </a:txBody>
                  <a:tcPr/>
                </a:tc>
                <a:tc>
                  <a:txBody>
                    <a:bodyPr/>
                    <a:lstStyle/>
                    <a:p>
                      <a:pPr lvl="0" indent="0" marL="0">
                        <a:buNone/>
                      </a:pPr>
                      <a:r>
                        <a:rPr/>
                        <a:t>EMD</a:t>
                      </a:r>
                    </a:p>
                  </a:txBody>
                  <a:tcPr/>
                </a:tc>
              </a:tr>
              <a:tr h="0">
                <a:tc>
                  <a:txBody>
                    <a:bodyPr/>
                    <a:lstStyle/>
                    <a:p>
                      <a:pPr lvl="0" indent="0" marL="0">
                        <a:buNone/>
                      </a:pPr>
                      <a:r>
                        <a:rPr/>
                        <a:t>12</a:t>
                      </a:r>
                    </a:p>
                  </a:txBody>
                </a:tc>
                <a:tc>
                  <a:txBody>
                    <a:bodyPr/>
                    <a:lstStyle/>
                    <a:p>
                      <a:pPr lvl="0" indent="0" marL="0">
                        <a:buNone/>
                      </a:pPr>
                      <a:r>
                        <a:rPr/>
                        <a:t>600</a:t>
                      </a:r>
                    </a:p>
                  </a:txBody>
                </a:tc>
                <a:tc>
                  <a:txBody>
                    <a:bodyPr/>
                    <a:lstStyle/>
                    <a:p>
                      <a:pPr lvl="0" indent="0" marL="0">
                        <a:buNone/>
                      </a:pPr>
                      <a:r>
                        <a:rPr/>
                        <a:t>6,68 pts</a:t>
                      </a:r>
                    </a:p>
                  </a:txBody>
                </a:tc>
              </a:tr>
              <a:tr h="0">
                <a:tc>
                  <a:txBody>
                    <a:bodyPr/>
                    <a:lstStyle/>
                    <a:p>
                      <a:pPr lvl="0" indent="0" marL="0">
                        <a:buNone/>
                      </a:pPr>
                      <a:r>
                        <a:rPr b="1"/>
                        <a:t>24</a:t>
                      </a:r>
                    </a:p>
                  </a:txBody>
                </a:tc>
                <a:tc>
                  <a:txBody>
                    <a:bodyPr/>
                    <a:lstStyle/>
                    <a:p>
                      <a:pPr lvl="0" indent="0" marL="0">
                        <a:buNone/>
                      </a:pPr>
                      <a:r>
                        <a:rPr b="1"/>
                        <a:t>1 200</a:t>
                      </a:r>
                    </a:p>
                  </a:txBody>
                </a:tc>
                <a:tc>
                  <a:txBody>
                    <a:bodyPr/>
                    <a:lstStyle/>
                    <a:p>
                      <a:pPr lvl="0" indent="0" marL="0">
                        <a:buNone/>
                      </a:pPr>
                      <a:r>
                        <a:rPr b="1"/>
                        <a:t>4,73 pts</a:t>
                      </a:r>
                    </a:p>
                  </a:txBody>
                </a:tc>
              </a:tr>
              <a:tr h="0">
                <a:tc>
                  <a:txBody>
                    <a:bodyPr/>
                    <a:lstStyle/>
                    <a:p>
                      <a:pPr lvl="0" indent="0" marL="0">
                        <a:buNone/>
                      </a:pPr>
                      <a:r>
                        <a:rPr/>
                        <a:t>40</a:t>
                      </a:r>
                    </a:p>
                  </a:txBody>
                </a:tc>
                <a:tc>
                  <a:txBody>
                    <a:bodyPr/>
                    <a:lstStyle/>
                    <a:p>
                      <a:pPr lvl="0" indent="0" marL="0">
                        <a:buNone/>
                      </a:pPr>
                      <a:r>
                        <a:rPr/>
                        <a:t>2 000</a:t>
                      </a:r>
                    </a:p>
                  </a:txBody>
                </a:tc>
                <a:tc>
                  <a:txBody>
                    <a:bodyPr/>
                    <a:lstStyle/>
                    <a:p>
                      <a:pPr lvl="0" indent="0" marL="0">
                        <a:buNone/>
                      </a:pPr>
                      <a:r>
                        <a:rPr/>
                        <a:t>3,66 pts</a:t>
                      </a:r>
                    </a:p>
                  </a:txBody>
                </a:tc>
              </a:tr>
              <a:tr h="0">
                <a:tc>
                  <a:txBody>
                    <a:bodyPr/>
                    <a:lstStyle/>
                    <a:p>
                      <a:pPr lvl="0" indent="0" marL="0">
                        <a:buNone/>
                      </a:pPr>
                      <a:r>
                        <a:rPr/>
                        <a:t>60</a:t>
                      </a:r>
                    </a:p>
                  </a:txBody>
                </a:tc>
                <a:tc>
                  <a:txBody>
                    <a:bodyPr/>
                    <a:lstStyle/>
                    <a:p>
                      <a:pPr lvl="0" indent="0" marL="0">
                        <a:buNone/>
                      </a:pPr>
                      <a:r>
                        <a:rPr/>
                        <a:t>3 000</a:t>
                      </a:r>
                    </a:p>
                  </a:txBody>
                </a:tc>
                <a:tc>
                  <a:txBody>
                    <a:bodyPr/>
                    <a:lstStyle/>
                    <a:p>
                      <a:pPr lvl="0" indent="0" marL="0">
                        <a:buNone/>
                      </a:pPr>
                      <a:r>
                        <a:rPr b="1"/>
                        <a:t>2,99 pts</a:t>
                      </a:r>
                    </a:p>
                  </a:txBody>
                </a:tc>
              </a:tr>
              <a:tr h="0">
                <a:tc>
                  <a:txBody>
                    <a:bodyPr/>
                    <a:lstStyle/>
                    <a:p>
                      <a:pPr lvl="0" indent="0" marL="0">
                        <a:buNone/>
                      </a:pPr>
                      <a:r>
                        <a:rPr/>
                        <a:t>100</a:t>
                      </a:r>
                    </a:p>
                  </a:txBody>
                </a:tc>
                <a:tc>
                  <a:txBody>
                    <a:bodyPr/>
                    <a:lstStyle/>
                    <a:p>
                      <a:pPr lvl="0" indent="0" marL="0">
                        <a:buNone/>
                      </a:pPr>
                      <a:r>
                        <a:rPr/>
                        <a:t>5 000</a:t>
                      </a:r>
                    </a:p>
                  </a:txBody>
                </a:tc>
                <a:tc>
                  <a:txBody>
                    <a:bodyPr/>
                    <a:lstStyle/>
                    <a:p>
                      <a:pPr lvl="0" indent="0" marL="0">
                        <a:buNone/>
                      </a:pPr>
                      <a:r>
                        <a:rPr/>
                        <a:t>2,32 pts</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le nombre</a:t>
            </a:r>
          </a:p>
        </p:txBody>
      </p:sp>
      <p:sp>
        <p:nvSpPr>
          <p:cNvPr id="3" name="Content Placeholder 2"/>
          <p:cNvSpPr>
            <a:spLocks noGrp="1"/>
          </p:cNvSpPr>
          <p:nvPr>
            <p:ph idx="1"/>
          </p:nvPr>
        </p:nvSpPr>
        <p:spPr/>
        <p:txBody>
          <a:bodyPr/>
          <a:lstStyle/>
          <a:p>
            <a:pPr lvl="0"/>
            <a:r>
              <a:rPr/>
              <a:t>Diviser par deux l’effet détectable coûte environ quatre fois plus d’écoles — La précision s’améliore comme la racine…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grappes, pas des enfants — En Python</a:t>
            </a:r>
          </a:p>
        </p:txBody>
      </p:sp>
      <p:sp>
        <p:nvSpPr>
          <p:cNvPr id="3" name="Content Placeholder 2"/>
          <p:cNvSpPr>
            <a:spLocks noGrp="1"/>
          </p:cNvSpPr>
          <p:nvPr>
            <p:ph idx="1"/>
          </p:nvPr>
        </p:nvSpPr>
        <p:spPr/>
        <p:txBody>
          <a:bodyPr/>
          <a:lstStyle/>
          <a:p>
            <a:pPr lvl="0" indent="0">
              <a:buNone/>
            </a:pPr>
            <a:r>
              <a:rPr>
                <a:latin typeface="Courier"/>
              </a:rPr>
              <a:t>individual </a:t>
            </a:r>
            <a:r>
              <a:rPr>
                <a:solidFill>
                  <a:srgbClr val="666666"/>
                </a:solidFill>
                <a:latin typeface="Courier"/>
              </a:rPr>
              <a:t>=</a:t>
            </a:r>
            <a:r>
              <a:rPr>
                <a:latin typeface="Courier"/>
              </a:rPr>
              <a:t> (Z_ALPHA </a:t>
            </a:r>
            <a:r>
              <a:rPr>
                <a:solidFill>
                  <a:srgbClr val="666666"/>
                </a:solidFill>
                <a:latin typeface="Courier"/>
              </a:rPr>
              <a:t>+</a:t>
            </a:r>
            <a:r>
              <a:rPr>
                <a:latin typeface="Courier"/>
              </a:rPr>
              <a:t> Z_BETA) </a:t>
            </a:r>
            <a:r>
              <a:rPr>
                <a:solidFill>
                  <a:srgbClr val="666666"/>
                </a:solidFill>
                <a:latin typeface="Courier"/>
              </a:rPr>
              <a:t>*</a:t>
            </a:r>
            <a:r>
              <a:rPr>
                <a:latin typeface="Courier"/>
              </a:rPr>
              <a:t> SD </a:t>
            </a:r>
            <a:r>
              <a:rPr>
                <a:solidFill>
                  <a:srgbClr val="666666"/>
                </a:solidFill>
                <a:latin typeface="Courier"/>
              </a:rPr>
              <a:t>*</a:t>
            </a:r>
            <a:r>
              <a:rPr>
                <a:latin typeface="Courier"/>
              </a:rPr>
              <a:t> np.sqrt(</a:t>
            </a:r>
            <a:r>
              <a:rPr>
                <a:solidFill>
                  <a:srgbClr val="40A070"/>
                </a:solidFill>
                <a:latin typeface="Courier"/>
              </a:rPr>
              <a:t>4</a:t>
            </a:r>
            <a:r>
              <a:rPr>
                <a:latin typeface="Courier"/>
              </a:rPr>
              <a:t> </a:t>
            </a:r>
            <a:r>
              <a:rPr>
                <a:solidFill>
                  <a:srgbClr val="666666"/>
                </a:solidFill>
                <a:latin typeface="Courier"/>
              </a:rPr>
              <a:t>/</a:t>
            </a:r>
            <a:r>
              <a:rPr>
                <a:latin typeface="Courier"/>
              </a:rPr>
              <a:t> </a:t>
            </a:r>
            <a:r>
              <a:rPr>
                <a:solidFill>
                  <a:srgbClr val="40A070"/>
                </a:solidFill>
                <a:latin typeface="Courier"/>
              </a:rPr>
              <a:t>1200</a:t>
            </a:r>
            <a:r>
              <a:rPr>
                <a:latin typeface="Courier"/>
              </a:rPr>
              <a:t>)</a:t>
            </a:r>
            <a:br/>
            <a:r>
              <a:rPr>
                <a:solidFill>
                  <a:srgbClr val="008000"/>
                </a:solidFill>
                <a:latin typeface="Courier"/>
              </a:rPr>
              <a:t>print</a:t>
            </a:r>
            <a:r>
              <a:rPr>
                <a:latin typeface="Courier"/>
              </a:rPr>
              <a:t>(</a:t>
            </a:r>
            <a:r>
              <a:rPr>
                <a:solidFill>
                  <a:srgbClr val="BB6688"/>
                </a:solidFill>
                <a:latin typeface="Courier"/>
              </a:rPr>
              <a:t>f"1,200 children, individually randomised: </a:t>
            </a:r>
            <a:r>
              <a:rPr>
                <a:solidFill>
                  <a:srgbClr val="4070A0"/>
                </a:solidFill>
                <a:latin typeface="Courier"/>
              </a:rPr>
              <a:t>{</a:t>
            </a:r>
            <a:r>
              <a:rPr>
                <a:latin typeface="Courier"/>
              </a:rPr>
              <a:t>individual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br/>
            <a:r>
              <a:rPr>
                <a:solidFill>
                  <a:srgbClr val="008000"/>
                </a:solidFill>
                <a:latin typeface="Courier"/>
              </a:rPr>
              <a:t>print</a:t>
            </a:r>
            <a:r>
              <a:rPr>
                <a:latin typeface="Courier"/>
              </a:rPr>
              <a:t>(</a:t>
            </a:r>
            <a:r>
              <a:rPr>
                <a:solidFill>
                  <a:srgbClr val="BB6688"/>
                </a:solidFill>
                <a:latin typeface="Courier"/>
              </a:rPr>
              <a:t>f"1,200 children in 24 schools:            </a:t>
            </a:r>
            <a:r>
              <a:rPr>
                <a:solidFill>
                  <a:srgbClr val="4070A0"/>
                </a:solidFill>
                <a:latin typeface="Courier"/>
              </a:rPr>
              <a:t>{</a:t>
            </a:r>
            <a:r>
              <a:rPr>
                <a:latin typeface="Courier"/>
              </a:rPr>
              <a:t>mde(</a:t>
            </a:r>
            <a:r>
              <a:rPr>
                <a:solidFill>
                  <a:srgbClr val="40A070"/>
                </a:solidFill>
                <a:latin typeface="Courier"/>
              </a:rPr>
              <a:t>12</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br/>
            <a:r>
              <a:rPr>
                <a:solidFill>
                  <a:srgbClr val="008000"/>
                </a:solidFill>
                <a:latin typeface="Courier"/>
              </a:rPr>
              <a:t>print</a:t>
            </a:r>
            <a:r>
              <a:rPr>
                <a:latin typeface="Courier"/>
              </a:rPr>
              <a:t>(</a:t>
            </a:r>
            <a:r>
              <a:rPr>
                <a:solidFill>
                  <a:srgbClr val="BB6688"/>
                </a:solidFill>
                <a:latin typeface="Courier"/>
              </a:rPr>
              <a:t>f"ratio: </a:t>
            </a:r>
            <a:r>
              <a:rPr>
                <a:solidFill>
                  <a:srgbClr val="4070A0"/>
                </a:solidFill>
                <a:latin typeface="Courier"/>
              </a:rPr>
              <a:t>{</a:t>
            </a:r>
            <a:r>
              <a:rPr>
                <a:latin typeface="Courier"/>
              </a:rPr>
              <a:t>np</a:t>
            </a:r>
            <a:r>
              <a:rPr>
                <a:solidFill>
                  <a:srgbClr val="4070A0"/>
                </a:solidFill>
                <a:latin typeface="Courier"/>
              </a:rPr>
              <a:t>.</a:t>
            </a:r>
            <a:r>
              <a:rPr>
                <a:latin typeface="Courier"/>
              </a:rPr>
              <a:t>sqrt(deff)</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grappes, pas des enfants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children, same outcome, same budget. Twice the detectable effect.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grappes, pas des enfants</a:t>
            </a:r>
          </a:p>
        </p:txBody>
      </p:sp>
      <p:sp>
        <p:nvSpPr>
          <p:cNvPr id="3" name="Content Placeholder 2"/>
          <p:cNvSpPr>
            <a:spLocks noGrp="1"/>
          </p:cNvSpPr>
          <p:nvPr>
            <p:ph idx="1"/>
          </p:nvPr>
        </p:nvSpPr>
        <p:spPr/>
        <p:txBody>
          <a:bodyPr/>
          <a:lstStyle/>
          <a:p>
            <a:pPr lvl="0"/>
            <a:r>
              <a:rPr/>
              <a:t>2,31 points individuellement, 4,73 points en grappes — un facteur 2,05, qui est la racine carrée de l’effet de plan</a:t>
            </a:r>
          </a:p>
          <a:p>
            <a:pPr lvl="0"/>
            <a:r>
              <a:rPr/>
              <a:t>Ajouter des enfants aux écoles existantes n’aide presque pas — Avec une CCI de 0,065, passer de 50 à 100 enfants par…</a:t>
            </a:r>
          </a:p>
          <a:p>
            <a:pPr lvl="0"/>
            <a:r>
              <a:rPr/>
              <a:t>Ajouter des écoles aide proportionnellement — C’est la règle de planification : quand le programme est attribué par…</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intra-classe est l’entrée que personne n’a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icc </a:t>
            </a:r>
            <a:r>
              <a:rPr b="1">
                <a:solidFill>
                  <a:srgbClr val="007020"/>
                </a:solidFill>
                <a:latin typeface="Courier"/>
              </a:rPr>
              <a:t>in</a:t>
            </a:r>
            <a:r>
              <a:rPr>
                <a:latin typeface="Courier"/>
              </a:rPr>
              <a:t> (</a:t>
            </a:r>
            <a:r>
              <a:rPr>
                <a:solidFill>
                  <a:srgbClr val="40A070"/>
                </a:solidFill>
                <a:latin typeface="Courier"/>
              </a:rPr>
              <a:t>0.01</a:t>
            </a:r>
            <a:r>
              <a:rPr>
                <a:latin typeface="Courier"/>
              </a:rPr>
              <a:t>, </a:t>
            </a:r>
            <a:r>
              <a:rPr>
                <a:solidFill>
                  <a:srgbClr val="40A070"/>
                </a:solidFill>
                <a:latin typeface="Courier"/>
              </a:rPr>
              <a:t>0.03</a:t>
            </a:r>
            <a:r>
              <a:rPr>
                <a:latin typeface="Courier"/>
              </a:rPr>
              <a:t>, </a:t>
            </a:r>
            <a:r>
              <a:rPr>
                <a:solidFill>
                  <a:srgbClr val="40A070"/>
                </a:solidFill>
                <a:latin typeface="Courier"/>
              </a:rPr>
              <a:t>0.065</a:t>
            </a:r>
            <a:r>
              <a:rPr>
                <a:latin typeface="Courier"/>
              </a:rPr>
              <a:t>, </a:t>
            </a:r>
            <a:r>
              <a:rPr>
                <a:solidFill>
                  <a:srgbClr val="40A070"/>
                </a:solidFill>
                <a:latin typeface="Courier"/>
              </a:rPr>
              <a:t>0.10</a:t>
            </a:r>
            <a:r>
              <a:rPr>
                <a:latin typeface="Courier"/>
              </a:rPr>
              <a:t>, </a:t>
            </a:r>
            <a:r>
              <a:rPr>
                <a:solidFill>
                  <a:srgbClr val="40A070"/>
                </a:solidFill>
                <a:latin typeface="Courier"/>
              </a:rPr>
              <a:t>0.20</a:t>
            </a:r>
            <a:r>
              <a:rPr>
                <a:latin typeface="Courier"/>
              </a:rPr>
              <a:t>):</a:t>
            </a:r>
            <a:br/>
            <a:r>
              <a:rPr>
                <a:latin typeface="Courier"/>
              </a:rPr>
              <a:t>    d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icc</a:t>
            </a:r>
            <a:br/>
            <a:r>
              <a:rPr>
                <a:latin typeface="Courier"/>
              </a:rPr>
              <a:t>    m </a:t>
            </a:r>
            <a:r>
              <a:rPr>
                <a:solidFill>
                  <a:srgbClr val="666666"/>
                </a:solidFill>
                <a:latin typeface="Courier"/>
              </a:rPr>
              <a:t>=</a:t>
            </a:r>
            <a:r>
              <a:rPr>
                <a:latin typeface="Courier"/>
              </a:rPr>
              <a:t> (Z_ALPHA </a:t>
            </a:r>
            <a:r>
              <a:rPr>
                <a:solidFill>
                  <a:srgbClr val="666666"/>
                </a:solidFill>
                <a:latin typeface="Courier"/>
              </a:rPr>
              <a:t>+</a:t>
            </a:r>
            <a:r>
              <a:rPr>
                <a:latin typeface="Courier"/>
              </a:rPr>
              <a:t> Z_BETA) </a:t>
            </a:r>
            <a:r>
              <a:rPr>
                <a:solidFill>
                  <a:srgbClr val="666666"/>
                </a:solidFill>
                <a:latin typeface="Courier"/>
              </a:rPr>
              <a:t>*</a:t>
            </a:r>
            <a:r>
              <a:rPr>
                <a:latin typeface="Courier"/>
              </a:rPr>
              <a:t> SD </a:t>
            </a:r>
            <a:r>
              <a:rPr>
                <a:solidFill>
                  <a:srgbClr val="666666"/>
                </a:solidFill>
                <a:latin typeface="Courier"/>
              </a:rPr>
              <a:t>*</a:t>
            </a:r>
            <a:r>
              <a:rPr>
                <a:latin typeface="Courier"/>
              </a:rPr>
              <a:t> np.sqrt(d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600</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600</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f"ICC </a:t>
            </a:r>
            <a:r>
              <a:rPr>
                <a:solidFill>
                  <a:srgbClr val="4070A0"/>
                </a:solidFill>
                <a:latin typeface="Courier"/>
              </a:rPr>
              <a:t>{</a:t>
            </a:r>
            <a:r>
              <a:rPr>
                <a:latin typeface="Courier"/>
              </a:rPr>
              <a:t>icc</a:t>
            </a:r>
            <a:r>
              <a:rPr>
                <a:solidFill>
                  <a:srgbClr val="4070A0"/>
                </a:solidFill>
                <a:latin typeface="Courier"/>
              </a:rPr>
              <a:t>:.3f}</a:t>
            </a:r>
            <a:r>
              <a:rPr>
                <a:solidFill>
                  <a:srgbClr val="BB6688"/>
                </a:solidFill>
                <a:latin typeface="Courier"/>
              </a:rPr>
              <a:t>: design effect </a:t>
            </a:r>
            <a:r>
              <a:rPr>
                <a:solidFill>
                  <a:srgbClr val="4070A0"/>
                </a:solidFill>
                <a:latin typeface="Courier"/>
              </a:rPr>
              <a:t>{</a:t>
            </a:r>
            <a:r>
              <a:rPr>
                <a:latin typeface="Courier"/>
              </a:rPr>
              <a:t>d</a:t>
            </a:r>
            <a:r>
              <a:rPr>
                <a:solidFill>
                  <a:srgbClr val="4070A0"/>
                </a:solidFill>
                <a:latin typeface="Courier"/>
              </a:rPr>
              <a:t>:5.2f}</a:t>
            </a:r>
            <a:r>
              <a:rPr>
                <a:solidFill>
                  <a:srgbClr val="BB6688"/>
                </a:solidFill>
                <a:latin typeface="Courier"/>
              </a:rPr>
              <a:t>, MDE </a:t>
            </a:r>
            <a:r>
              <a:rPr>
                <a:solidFill>
                  <a:srgbClr val="4070A0"/>
                </a:solidFill>
                <a:latin typeface="Courier"/>
              </a:rPr>
              <a:t>{</a:t>
            </a:r>
            <a:r>
              <a:rPr>
                <a:latin typeface="Courier"/>
              </a:rPr>
              <a:t>m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intra-classe est l’entrée que personne n’a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Vary the ICC across the plausible range and report the MDE for each.</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intra-classe est l’entrée que personne n’a</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CCI</a:t>
                      </a:r>
                    </a:p>
                  </a:txBody>
                  <a:tcPr/>
                </a:tc>
                <a:tc>
                  <a:txBody>
                    <a:bodyPr/>
                    <a:lstStyle/>
                    <a:p>
                      <a:pPr lvl="0" indent="0" marL="0">
                        <a:buNone/>
                      </a:pPr>
                      <a:r>
                        <a:rPr/>
                        <a:t>Effet de plan</a:t>
                      </a:r>
                    </a:p>
                  </a:txBody>
                  <a:tcPr/>
                </a:tc>
                <a:tc>
                  <a:txBody>
                    <a:bodyPr/>
                    <a:lstStyle/>
                    <a:p>
                      <a:pPr lvl="0" indent="0" marL="0">
                        <a:buNone/>
                      </a:pPr>
                      <a:r>
                        <a:rPr/>
                        <a:t>EMD, 24 écoles</a:t>
                      </a:r>
                    </a:p>
                  </a:txBody>
                  <a:tcPr/>
                </a:tc>
              </a:tr>
              <a:tr h="0">
                <a:tc>
                  <a:txBody>
                    <a:bodyPr/>
                    <a:lstStyle/>
                    <a:p>
                      <a:pPr lvl="0" indent="0" marL="0">
                        <a:buNone/>
                      </a:pPr>
                      <a:r>
                        <a:rPr/>
                        <a:t>0,01</a:t>
                      </a:r>
                    </a:p>
                  </a:txBody>
                </a:tc>
                <a:tc>
                  <a:txBody>
                    <a:bodyPr/>
                    <a:lstStyle/>
                    <a:p>
                      <a:pPr lvl="0" indent="0" marL="0">
                        <a:buNone/>
                      </a:pPr>
                      <a:r>
                        <a:rPr/>
                        <a:t>1,49</a:t>
                      </a:r>
                    </a:p>
                  </a:txBody>
                </a:tc>
                <a:tc>
                  <a:txBody>
                    <a:bodyPr/>
                    <a:lstStyle/>
                    <a:p>
                      <a:pPr lvl="0" indent="0" marL="0">
                        <a:buNone/>
                      </a:pPr>
                      <a:r>
                        <a:rPr/>
                        <a:t>2,82 pts</a:t>
                      </a:r>
                    </a:p>
                  </a:txBody>
                </a:tc>
              </a:tr>
              <a:tr h="0">
                <a:tc>
                  <a:txBody>
                    <a:bodyPr/>
                    <a:lstStyle/>
                    <a:p>
                      <a:pPr lvl="0" indent="0" marL="0">
                        <a:buNone/>
                      </a:pPr>
                      <a:r>
                        <a:rPr/>
                        <a:t>0,03</a:t>
                      </a:r>
                    </a:p>
                  </a:txBody>
                </a:tc>
                <a:tc>
                  <a:txBody>
                    <a:bodyPr/>
                    <a:lstStyle/>
                    <a:p>
                      <a:pPr lvl="0" indent="0" marL="0">
                        <a:buNone/>
                      </a:pPr>
                      <a:r>
                        <a:rPr/>
                        <a:t>2,47</a:t>
                      </a:r>
                    </a:p>
                  </a:txBody>
                </a:tc>
                <a:tc>
                  <a:txBody>
                    <a:bodyPr/>
                    <a:lstStyle/>
                    <a:p>
                      <a:pPr lvl="0" indent="0" marL="0">
                        <a:buNone/>
                      </a:pPr>
                      <a:r>
                        <a:rPr/>
                        <a:t>3,63 pts</a:t>
                      </a:r>
                    </a:p>
                  </a:txBody>
                </a:tc>
              </a:tr>
              <a:tr h="0">
                <a:tc>
                  <a:txBody>
                    <a:bodyPr/>
                    <a:lstStyle/>
                    <a:p>
                      <a:pPr lvl="0" indent="0" marL="0">
                        <a:buNone/>
                      </a:pPr>
                      <a:r>
                        <a:rPr b="1"/>
                        <a:t>0,065</a:t>
                      </a:r>
                    </a:p>
                  </a:txBody>
                </a:tc>
                <a:tc>
                  <a:txBody>
                    <a:bodyPr/>
                    <a:lstStyle/>
                    <a:p>
                      <a:pPr lvl="0" indent="0" marL="0">
                        <a:buNone/>
                      </a:pPr>
                      <a:r>
                        <a:rPr b="1"/>
                        <a:t>4,19</a:t>
                      </a:r>
                    </a:p>
                  </a:txBody>
                </a:tc>
                <a:tc>
                  <a:txBody>
                    <a:bodyPr/>
                    <a:lstStyle/>
                    <a:p>
                      <a:pPr lvl="0" indent="0" marL="0">
                        <a:buNone/>
                      </a:pPr>
                      <a:r>
                        <a:rPr b="1"/>
                        <a:t>4,73 pts</a:t>
                      </a:r>
                    </a:p>
                  </a:txBody>
                </a:tc>
              </a:tr>
              <a:tr h="0">
                <a:tc>
                  <a:txBody>
                    <a:bodyPr/>
                    <a:lstStyle/>
                    <a:p>
                      <a:pPr lvl="0" indent="0" marL="0">
                        <a:buNone/>
                      </a:pPr>
                      <a:r>
                        <a:rPr/>
                        <a:t>0,10</a:t>
                      </a:r>
                    </a:p>
                  </a:txBody>
                </a:tc>
                <a:tc>
                  <a:txBody>
                    <a:bodyPr/>
                    <a:lstStyle/>
                    <a:p>
                      <a:pPr lvl="0" indent="0" marL="0">
                        <a:buNone/>
                      </a:pPr>
                      <a:r>
                        <a:rPr/>
                        <a:t>5,90</a:t>
                      </a:r>
                    </a:p>
                  </a:txBody>
                </a:tc>
                <a:tc>
                  <a:txBody>
                    <a:bodyPr/>
                    <a:lstStyle/>
                    <a:p>
                      <a:pPr lvl="0" indent="0" marL="0">
                        <a:buNone/>
                      </a:pPr>
                      <a:r>
                        <a:rPr/>
                        <a:t>5,61 pts</a:t>
                      </a:r>
                    </a:p>
                  </a:txBody>
                </a:tc>
              </a:tr>
              <a:tr h="0">
                <a:tc>
                  <a:txBody>
                    <a:bodyPr/>
                    <a:lstStyle/>
                    <a:p>
                      <a:pPr lvl="0" indent="0" marL="0">
                        <a:buNone/>
                      </a:pPr>
                      <a:r>
                        <a:rPr/>
                        <a:t>0,20</a:t>
                      </a:r>
                    </a:p>
                  </a:txBody>
                </a:tc>
                <a:tc>
                  <a:txBody>
                    <a:bodyPr/>
                    <a:lstStyle/>
                    <a:p>
                      <a:pPr lvl="0" indent="0" marL="0">
                        <a:buNone/>
                      </a:pPr>
                      <a:r>
                        <a:rPr/>
                        <a:t>10,80</a:t>
                      </a:r>
                    </a:p>
                  </a:txBody>
                </a:tc>
                <a:tc>
                  <a:txBody>
                    <a:bodyPr/>
                    <a:lstStyle/>
                    <a:p>
                      <a:pPr lvl="0" indent="0" marL="0">
                        <a:buNone/>
                      </a:pPr>
                      <a:r>
                        <a:rPr/>
                        <a:t>7,59 pts</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corrélation intra-classe est l’entrée que personne n’a</a:t>
            </a:r>
          </a:p>
        </p:txBody>
      </p:sp>
      <p:sp>
        <p:nvSpPr>
          <p:cNvPr id="3" name="Content Placeholder 2"/>
          <p:cNvSpPr>
            <a:spLocks noGrp="1"/>
          </p:cNvSpPr>
          <p:nvPr>
            <p:ph idx="1"/>
          </p:nvPr>
        </p:nvSpPr>
        <p:spPr/>
        <p:txBody>
          <a:bodyPr/>
          <a:lstStyle/>
          <a:p>
            <a:pPr lvl="0"/>
            <a:r>
              <a:rPr/>
              <a:t>L’EMD va de 2,8 à 7,6 points sur la plage plausible des CCI — Un calcul de puissance citant une seule CCI sans…</a:t>
            </a:r>
          </a:p>
          <a:p>
            <a:pPr lvl="0"/>
            <a:r>
              <a:rPr/>
              <a:t>Où en trouver une — Un passage antérieur de la même enquête, une étude publiée dans le même secteur et le même pays, ou…</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qu’une étude sous-dimensionnée a le droit de conclure</a:t>
            </a:r>
          </a:p>
        </p:txBody>
      </p:sp>
      <p:sp>
        <p:nvSpPr>
          <p:cNvPr id="3" name="Content Placeholder 2"/>
          <p:cNvSpPr>
            <a:spLocks noGrp="1"/>
          </p:cNvSpPr>
          <p:nvPr>
            <p:ph idx="1"/>
          </p:nvPr>
        </p:nvSpPr>
        <p:spPr/>
        <p:txBody>
          <a:bodyPr/>
          <a:lstStyle/>
          <a:p>
            <a:pPr lvl="0"/>
            <a:r>
              <a:rPr/>
              <a:t>« Aucun effet supérieur à X n’a été détecté. » — Avec un EMD de 4,9 points et des différences de différences observées…</a:t>
            </a:r>
          </a:p>
          <a:p>
            <a:pPr lvl="0"/>
            <a:r>
              <a:rPr/>
              <a:t>« L’étude n’était pas conçue pour détecter un effet de l’ampleur qui compte. » — Si le programme serait jugé valable à…</a:t>
            </a:r>
          </a:p>
          <a:p>
            <a:pPr lvl="0"/>
            <a:r>
              <a:rPr/>
              <a:t>« Il faut plus d’unités, et en voici le nombre. » — Le tableau ci-dessus, avec la ligne que devrait viser une…</a:t>
            </a:r>
          </a:p>
          <a:p>
            <a:pPr lvl="0"/>
            <a:r>
              <a:rPr/>
              <a:t>Trois affirmations qui ne sont pas permises — « Le programme n’a eu aucun effet » — les données ne peuvent pas l’étayer</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puissance a posteriori n’existe pas — En Python</a:t>
            </a:r>
          </a:p>
        </p:txBody>
      </p:sp>
      <p:sp>
        <p:nvSpPr>
          <p:cNvPr id="3" name="Content Placeholder 2"/>
          <p:cNvSpPr>
            <a:spLocks noGrp="1"/>
          </p:cNvSpPr>
          <p:nvPr>
            <p:ph idx="1"/>
          </p:nvPr>
        </p:nvSpPr>
        <p:spPr/>
        <p:txBody>
          <a:bodyPr/>
          <a:lstStyle/>
          <a:p>
            <a:pPr lvl="0" indent="0">
              <a:buNone/>
            </a:pPr>
            <a:r>
              <a:rPr>
                <a:latin typeface="Courier"/>
              </a:rPr>
              <a:t>observed </a:t>
            </a:r>
            <a:r>
              <a:rPr>
                <a:solidFill>
                  <a:srgbClr val="666666"/>
                </a:solidFill>
                <a:latin typeface="Courier"/>
              </a:rPr>
              <a:t>=</a:t>
            </a:r>
            <a:r>
              <a:rPr>
                <a:latin typeface="Courier"/>
              </a:rPr>
              <a:t> </a:t>
            </a:r>
            <a:r>
              <a:rPr>
                <a:solidFill>
                  <a:srgbClr val="666666"/>
                </a:solidFill>
                <a:latin typeface="Courier"/>
              </a:rPr>
              <a:t>-</a:t>
            </a:r>
            <a:r>
              <a:rPr>
                <a:solidFill>
                  <a:srgbClr val="40A070"/>
                </a:solidFill>
                <a:latin typeface="Courier"/>
              </a:rPr>
              <a:t>0.0096</a:t>
            </a:r>
            <a:br/>
            <a:r>
              <a:rPr>
                <a:latin typeface="Courier"/>
              </a:rPr>
              <a:t>se </a:t>
            </a:r>
            <a:r>
              <a:rPr>
                <a:solidFill>
                  <a:srgbClr val="666666"/>
                </a:solidFill>
                <a:latin typeface="Courier"/>
              </a:rPr>
              <a:t>=</a:t>
            </a:r>
            <a:r>
              <a:rPr>
                <a:latin typeface="Courier"/>
              </a:rPr>
              <a:t> </a:t>
            </a:r>
            <a:r>
              <a:rPr>
                <a:solidFill>
                  <a:srgbClr val="40A070"/>
                </a:solidFill>
                <a:latin typeface="Courier"/>
              </a:rPr>
              <a:t>0.0129</a:t>
            </a:r>
            <a:br/>
            <a:r>
              <a:rPr>
                <a:solidFill>
                  <a:srgbClr val="008000"/>
                </a:solidFill>
                <a:latin typeface="Courier"/>
              </a:rPr>
              <a:t>print</a:t>
            </a:r>
            <a:r>
              <a:rPr>
                <a:latin typeface="Courier"/>
              </a:rPr>
              <a:t>(</a:t>
            </a:r>
            <a:r>
              <a:rPr>
                <a:solidFill>
                  <a:srgbClr val="BB6688"/>
                </a:solidFill>
                <a:latin typeface="Courier"/>
              </a:rPr>
              <a:t>f"observed effect </a:t>
            </a:r>
            <a:r>
              <a:rPr>
                <a:solidFill>
                  <a:srgbClr val="4070A0"/>
                </a:solidFill>
                <a:latin typeface="Courier"/>
              </a:rPr>
              <a:t>{</a:t>
            </a:r>
            <a:r>
              <a:rPr>
                <a:latin typeface="Courier"/>
              </a:rPr>
              <a:t>observed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 points, SE </a:t>
            </a:r>
            <a:r>
              <a:rPr>
                <a:solidFill>
                  <a:srgbClr val="4070A0"/>
                </a:solidFill>
                <a:latin typeface="Courier"/>
              </a:rPr>
              <a:t>{</a:t>
            </a:r>
            <a:r>
              <a:rPr>
                <a:latin typeface="Courier"/>
              </a:rPr>
              <a:t>se </a:t>
            </a:r>
            <a:r>
              <a:rPr>
                <a:solidFill>
                  <a:srgbClr val="666666"/>
                </a:solidFill>
                <a:latin typeface="Courier"/>
              </a:rPr>
              <a:t>*</a:t>
            </a:r>
            <a:r>
              <a:rPr>
                <a:latin typeface="Courier"/>
              </a:rPr>
              <a:t> </a:t>
            </a:r>
            <a:r>
              <a:rPr>
                <a:solidFill>
                  <a:srgbClr val="40A070"/>
                </a:solidFill>
                <a:latin typeface="Courier"/>
              </a:rPr>
              <a:t>100</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puissance a posteriori n’existe pas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Do not compute power from the observed effect. It is a rearrangement of p.</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puissance a posteriori n’existe pas</a:t>
            </a:r>
          </a:p>
        </p:txBody>
      </p:sp>
      <p:sp>
        <p:nvSpPr>
          <p:cNvPr id="3" name="Content Placeholder 2"/>
          <p:cNvSpPr>
            <a:spLocks noGrp="1"/>
          </p:cNvSpPr>
          <p:nvPr>
            <p:ph idx="1"/>
          </p:nvPr>
        </p:nvSpPr>
        <p:spPr/>
        <p:txBody>
          <a:bodyPr/>
          <a:lstStyle/>
          <a:p>
            <a:pPr lvl="0"/>
            <a:r>
              <a:rPr/>
              <a:t>La puissance calculée à partir de l’effet observé est une fonction monotone de votre valeur p — elle n’ajoute aucune…</a:t>
            </a:r>
          </a:p>
          <a:p>
            <a:pPr lvl="0"/>
            <a:r>
              <a:rPr/>
              <a:t>La quantité utile est l’intervalle de confiance — comme l’a établi le cours de statistiques, et l’EMD calculé depuis le…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Statistical power, school feeding evaluation
  Design    15 treated and 9 control schools, ~50 children each.
  Inputs    outcome SD 0.143, ICC 0.065 (estimated from this study's own
            empty mixed model), 5% two-sided, 80% power.
  Design effect 4.19. Minimum detectable effect 4.88 percentage points.
  The observed difference-in-differences is -0.96 points (95% CI -3.5 to
  +1.6). Effects larger than about 3.5 points in either direction are ruled
  out; smaller effects are not, and the design could not have detected them.
  This is reported as a null result about large effects. It is not evidence
  that the programme has no effect.
  Sensitivity: across ICCs from 0.01 to 0.20 the minimum detectable effect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 (suite)</a:t>
            </a:r>
          </a:p>
        </p:txBody>
      </p:sp>
      <p:sp>
        <p:nvSpPr>
          <p:cNvPr id="3" name="Content Placeholder 2"/>
          <p:cNvSpPr>
            <a:spLocks noGrp="1"/>
          </p:cNvSpPr>
          <p:nvPr>
            <p:ph idx="1"/>
          </p:nvPr>
        </p:nvSpPr>
        <p:spPr/>
        <p:txBody>
          <a:bodyPr/>
          <a:lstStyle/>
          <a:p>
            <a:pPr lvl="0" indent="0">
              <a:buNone/>
            </a:pPr>
            <a:r>
              <a:rPr>
                <a:latin typeface="Courier"/>
              </a:rPr>
              <a:t>  ranges from 2.8 to 7.6 points. The ICC used is estimated from 24 clusters
  and is itself imprecise.
  A future evaluation targeting a 3-point effect requires about 60 schools.
  Adding children to the existing 24 does not help: doubling to 100 per
  school moves the minimum detectable effect from 4.73 to 4.45 points.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dernier paragraphe est celui sur lequel un programme peut agir — et c’est la raison de calculer la puissance après…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Tous les protocoles de ce cours ont été reconstitués après coup.</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https://data-analysis.cassion.dev/fr/cours/impact-evaluation-methods/ie-06-the-effect-you-could-have-detected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réponse était fixée avant la mesure du premier enfant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Vingt-quatre écoles de cinquante enfants chacune peuvent détecter 4,9 points. Les mêmes 1 200 enfants randomisés individuellement pourraient en détecter 2,3. Le protocole a décidé de ce que l’évaluation était capable de trouver, des années avant que quiconque lise un résultat.</vt:lpwstr>
  </property>
</Properties>
</file>