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design in this course was reconstructed after the fact, and each reconstruction had a choice in it that the result could have influenced. This lesson writes the choices down first — the design, the outcome, the threshold and the analysis — on one page a programme will actually produce.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lesson in this course contained one, and in each case the analyst chose after seeing something.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binary choices produce sixty-four analyses. None of them is dishonest and any of them can be defended in isolation, which is exactly why the defence has to be lodged before the result is known. This is the multiple-comparisons problem from the statistics course wearing a different coat. There it was twenty-four tests; here it is one test chosen from sixty-four possible analyses, and the correction is not arithmetic — it is writing the choice down first.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a protocol, not a registered report. One page, produced in the week the evaluation is commissioned, because the realistic alternative is nothing at all.</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Point 6 is the one that makes this document worth writing. It is knowable in January, it says the study cannot answer the question it was commissioned to answer, and finding that out in January costs nothing while finding it out in December costs a year.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in one sentence. If it takes more than one, it is more than one evaluation. The design, named. “We will compare programme and non-programme schools” is not a design; it is three designs that give three answers. The outcome, defined to the item. The statistics course’s exercise found a proposal comparing a 40-item paper to a 50-item paper. Specifying “percent correct” in January is what prevents it. The threshold of interest, in programme units. This is the section nobody writes and it is the one that stops a significant nothing from being reported as a finding. Ask the programme manager: </a:t>
            </a:r>
            <a:r>
              <a:rPr i="1"/>
              <a:t>how large would this have to be for you to expand it?</a:t>
            </a:r>
            <a:r>
              <a:rPr/>
              <a:t> The analysis, specified. Including the standard errors, because the choice between naive and clustered moved the interval in every lesson of the regression course. The power, computed. Before, not after. What would change the conclusion. Naming the failure modes in advance means the report does not have to argue about whether they were anticipated. What you will not claim. The shortest section and the one that protects the evaluation’s credibility when someone else over-reads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Plans are wrong, data arrives broken, and the answer is not to pretend otherwise. Deviations are allowed and must be listed. A short table in the report — what was planned, what was done, why — costs four lines and converts an apparent inconsistency into a documented decision.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listed deviation is a strength. An unlisted one, discovered by a reviewer, is the end of the evaluation’s credibility, and the difference between them is four lines written at the time.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sections, clearly labelled. The pre-specified analysis answers the question that was asked. Everything else is exploratory, is labelled exploratory, and generates hypotheses for the next round rather than conclusions for this one.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Subgroup findings are exploratory unless the subgroup was named in advance. The statistics course found two significant schools out of twenty-four on an effect that was exactly zero; a subgroup analysis chosen after seeing the data is the same machine.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Which is the common case, and it is not hopeless. Write the plan anyway, dated, before you run the analysis. You have seen the data; you have not yet seen the result. That is worth more than nothing and it is honest to say so. Pre-specify the primary analysis and report everything else as exploratory. The distinction still means something even when it is drawn late. State how many analyses you ran. The report block in the statistics course ends with “comparisons run in total”, and it belongs here for the same reason.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date in the first line is the whole document’s load-bearing element. Everything else is a claim about intent; the date is what makes it checkable.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plan says what the evaluation will claim. The last lesson writes the report that results — one whose central finding is that the question it was asked cannot be answered with the data that exists, and which is more useful than the alternative.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7-decide-the-design-fir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One page, written before the data arrives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Every design in this course was reconstructed after the fact, and each reconstruction had a choice in it that the result could have influenced. This lesson writes the choices down first — the design, the outcome, the threshold and the analysis — on one page a programme will actually produce.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Six choices the result could have made for you</a:t>
            </a:r>
          </a:p>
          <a:p>
            <a:pPr lvl="0"/>
            <a:r>
              <a:rPr/>
              <a:t>The page</a:t>
            </a:r>
          </a:p>
          <a:p>
            <a:pPr lvl="0"/>
            <a:r>
              <a:rPr/>
              <a:t>Why each section is there</a:t>
            </a:r>
          </a:p>
          <a:p>
            <a:pPr lvl="0"/>
            <a:r>
              <a:rPr/>
              <a:t>Deviating from the plan</a:t>
            </a:r>
          </a:p>
          <a:p>
            <a:pPr lvl="0"/>
            <a:r>
              <a:rPr/>
              <a:t>Pre-specification does not mean no exploration</a:t>
            </a:r>
          </a:p>
          <a:p>
            <a:pPr lvl="0"/>
            <a:r>
              <a:rPr/>
              <a:t>When there is no plan and the data has arrived</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Six choices the result could have made for you</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Lesson</a:t>
                      </a:r>
                    </a:p>
                  </a:txBody>
                  <a:tcPr/>
                </a:tc>
                <a:tc>
                  <a:txBody>
                    <a:bodyPr/>
                    <a:lstStyle/>
                    <a:p>
                      <a:pPr lvl="0" indent="0" marL="0">
                        <a:buNone/>
                      </a:pPr>
                      <a:r>
                        <a:rPr/>
                        <a:t>The choice</a:t>
                      </a:r>
                    </a:p>
                  </a:txBody>
                  <a:tcPr/>
                </a:tc>
                <a:tc>
                  <a:txBody>
                    <a:bodyPr/>
                    <a:lstStyle/>
                    <a:p>
                      <a:pPr lvl="0" indent="0" marL="0">
                        <a:buNone/>
                      </a:pPr>
                      <a:r>
                        <a:rPr/>
                        <a:t>What it could have been chosen to produce</a:t>
                      </a:r>
                    </a:p>
                  </a:txBody>
                  <a:tcPr/>
                </a:tc>
              </a:tr>
              <a:tr h="0">
                <a:tc>
                  <a:txBody>
                    <a:bodyPr/>
                    <a:lstStyle/>
                    <a:p>
                      <a:pPr lvl="0" indent="0" marL="0">
                        <a:buNone/>
                      </a:pPr>
                      <a:r>
                        <a:rPr/>
                        <a:t>1</a:t>
                      </a:r>
                    </a:p>
                  </a:txBody>
                </a:tc>
                <a:tc>
                  <a:txBody>
                    <a:bodyPr/>
                    <a:lstStyle/>
                    <a:p>
                      <a:pPr lvl="0" indent="0" marL="0">
                        <a:buNone/>
                      </a:pPr>
                      <a:r>
                        <a:rPr/>
                        <a:t>Before-after, cross-section or difference-in-differences</a:t>
                      </a:r>
                    </a:p>
                  </a:txBody>
                </a:tc>
                <a:tc>
                  <a:txBody>
                    <a:bodyPr/>
                    <a:lstStyle/>
                    <a:p>
                      <a:pPr lvl="0" indent="0" marL="0">
                        <a:buNone/>
                      </a:pPr>
                      <a:r>
                        <a:rPr/>
                        <a:t>+6.97, +2.12 or −0.96 points</a:t>
                      </a:r>
                    </a:p>
                  </a:txBody>
                </a:tc>
              </a:tr>
              <a:tr h="0">
                <a:tc>
                  <a:txBody>
                    <a:bodyPr/>
                    <a:lstStyle/>
                    <a:p>
                      <a:pPr lvl="0" indent="0" marL="0">
                        <a:buNone/>
                      </a:pPr>
                      <a:r>
                        <a:rPr/>
                        <a:t>2</a:t>
                      </a:r>
                    </a:p>
                  </a:txBody>
                </a:tc>
                <a:tc>
                  <a:txBody>
                    <a:bodyPr/>
                    <a:lstStyle/>
                    <a:p>
                      <a:pPr lvl="0" indent="0" marL="0">
                        <a:buNone/>
                      </a:pPr>
                      <a:r>
                        <a:rPr/>
                        <a:t>Which covariates count as balance</a:t>
                      </a:r>
                    </a:p>
                  </a:txBody>
                </a:tc>
                <a:tc>
                  <a:txBody>
                    <a:bodyPr/>
                    <a:lstStyle/>
                    <a:p>
                      <a:pPr lvl="0" indent="0" marL="0">
                        <a:buNone/>
                      </a:pPr>
                      <a:r>
                        <a:rPr/>
                        <a:t>A table that looks acceptable</a:t>
                      </a:r>
                    </a:p>
                  </a:txBody>
                </a:tc>
              </a:tr>
              <a:tr h="0">
                <a:tc>
                  <a:txBody>
                    <a:bodyPr/>
                    <a:lstStyle/>
                    <a:p>
                      <a:pPr lvl="0" indent="0" marL="0">
                        <a:buNone/>
                      </a:pPr>
                      <a:r>
                        <a:rPr/>
                        <a:t>3</a:t>
                      </a:r>
                    </a:p>
                  </a:txBody>
                </a:tc>
                <a:tc>
                  <a:txBody>
                    <a:bodyPr/>
                    <a:lstStyle/>
                    <a:p>
                      <a:pPr lvl="0" indent="0" marL="0">
                        <a:buNone/>
                      </a:pPr>
                      <a:r>
                        <a:rPr/>
                        <a:t>Clustered or naive standard errors</a:t>
                      </a:r>
                    </a:p>
                  </a:txBody>
                </a:tc>
                <a:tc>
                  <a:txBody>
                    <a:bodyPr/>
                    <a:lstStyle/>
                    <a:p>
                      <a:pPr lvl="0" indent="0" marL="0">
                        <a:buNone/>
                      </a:pPr>
                      <a:r>
                        <a:rPr/>
                        <a:t>An interval that excludes zero</a:t>
                      </a:r>
                    </a:p>
                  </a:txBody>
                </a:tc>
              </a:tr>
              <a:tr h="0">
                <a:tc>
                  <a:txBody>
                    <a:bodyPr/>
                    <a:lstStyle/>
                    <a:p>
                      <a:pPr lvl="0" indent="0" marL="0">
                        <a:buNone/>
                      </a:pPr>
                      <a:r>
                        <a:rPr/>
                        <a:t>4</a:t>
                      </a:r>
                    </a:p>
                  </a:txBody>
                </a:tc>
                <a:tc>
                  <a:txBody>
                    <a:bodyPr/>
                    <a:lstStyle/>
                    <a:p>
                      <a:pPr lvl="0" indent="0" marL="0">
                        <a:buNone/>
                      </a:pPr>
                      <a:r>
                        <a:rPr/>
                        <a:t>Match or do not match</a:t>
                      </a:r>
                    </a:p>
                  </a:txBody>
                </a:tc>
                <a:tc>
                  <a:txBody>
                    <a:bodyPr/>
                    <a:lstStyle/>
                    <a:p>
                      <a:pPr lvl="0" indent="0" marL="0">
                        <a:buNone/>
                      </a:pPr>
                      <a:r>
                        <a:rPr/>
                        <a:t>−0.71 or −0.96, and which schools are in</a:t>
                      </a:r>
                    </a:p>
                  </a:txBody>
                </a:tc>
              </a:tr>
              <a:tr h="0">
                <a:tc>
                  <a:txBody>
                    <a:bodyPr/>
                    <a:lstStyle/>
                    <a:p>
                      <a:pPr lvl="0" indent="0" marL="0">
                        <a:buNone/>
                      </a:pPr>
                      <a:r>
                        <a:rPr/>
                        <a:t>5</a:t>
                      </a:r>
                    </a:p>
                  </a:txBody>
                </a:tc>
                <a:tc>
                  <a:txBody>
                    <a:bodyPr/>
                    <a:lstStyle/>
                    <a:p>
                      <a:pPr lvl="0" indent="0" marL="0">
                        <a:buNone/>
                      </a:pPr>
                      <a:r>
                        <a:rPr/>
                        <a:t>Which bandwidth</a:t>
                      </a:r>
                    </a:p>
                  </a:txBody>
                </a:tc>
                <a:tc>
                  <a:txBody>
                    <a:bodyPr/>
                    <a:lstStyle/>
                    <a:p>
                      <a:pPr lvl="0" indent="0" marL="0">
                        <a:buNone/>
                      </a:pPr>
                      <a:r>
                        <a:rPr/>
                        <a:t>Whichever one is significant</a:t>
                      </a:r>
                    </a:p>
                  </a:txBody>
                </a:tc>
              </a:tr>
              <a:tr h="0">
                <a:tc>
                  <a:txBody>
                    <a:bodyPr/>
                    <a:lstStyle/>
                    <a:p>
                      <a:pPr lvl="0" indent="0" marL="0">
                        <a:buNone/>
                      </a:pPr>
                      <a:r>
                        <a:rPr/>
                        <a:t>6</a:t>
                      </a:r>
                    </a:p>
                  </a:txBody>
                </a:tc>
                <a:tc>
                  <a:txBody>
                    <a:bodyPr/>
                    <a:lstStyle/>
                    <a:p>
                      <a:pPr lvl="0" indent="0" marL="0">
                        <a:buNone/>
                      </a:pPr>
                      <a:r>
                        <a:rPr/>
                        <a:t>Which ICC</a:t>
                      </a:r>
                    </a:p>
                  </a:txBody>
                </a:tc>
                <a:tc>
                  <a:txBody>
                    <a:bodyPr/>
                    <a:lstStyle/>
                    <a:p>
                      <a:pPr lvl="0" indent="0" marL="0">
                        <a:buNone/>
                      </a:pPr>
                      <a:r>
                        <a:rPr/>
                        <a:t>An MDE below the observed effect</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Six choices the result could have made for you</a:t>
            </a:r>
          </a:p>
        </p:txBody>
      </p:sp>
      <p:sp>
        <p:nvSpPr>
          <p:cNvPr id="3" name="Content Placeholder 2"/>
          <p:cNvSpPr>
            <a:spLocks noGrp="1"/>
          </p:cNvSpPr>
          <p:nvPr>
            <p:ph idx="1"/>
          </p:nvPr>
        </p:nvSpPr>
        <p:spPr/>
        <p:txBody>
          <a:bodyPr/>
          <a:lstStyle/>
          <a:p>
            <a:pPr lvl="0"/>
            <a:r>
              <a:rPr/>
              <a:t>Six binary choices produce sixty-four analyses — None of them is dishonest and any of them can be defended in…</a:t>
            </a:r>
          </a:p>
          <a:p>
            <a:pPr lvl="0"/>
            <a:r>
              <a:rPr/>
              <a:t>This is the multiple-comparisons problem from the statistics course wearing a different coat — There it was twenty-four…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page — Example (cont.)</a:t>
            </a:r>
          </a:p>
        </p:txBody>
      </p:sp>
      <p:sp>
        <p:nvSpPr>
          <p:cNvPr id="3" name="Content Placeholder 2"/>
          <p:cNvSpPr>
            <a:spLocks noGrp="1"/>
          </p:cNvSpPr>
          <p:nvPr>
            <p:ph idx="1"/>
          </p:nvPr>
        </p:nvSpPr>
        <p:spPr/>
        <p:txBody>
          <a:bodyPr/>
          <a:lstStyle/>
          <a:p>
            <a:pPr lvl="0" indent="0">
              <a:buNone/>
            </a:pPr>
            <a:r>
              <a:rPr>
                <a:latin typeface="Courier"/>
              </a:rPr>
              <a:t>Evaluation plan: school feeding and learning outcomes
Written 2024-01-15, before any endline data exists.
1. QUESTION
   Does the school feeding programme raise literacy scores?
2. DESIGN
   Difference-in-differences. 15 programme schools, 9 comparison schools,
   baseline and endline literacy assessment on the same children.
   Assignment was not randomised; the balance table will be reported.
3. OUTCOME
   Percent correct on the literacy assessment. Baseline is out of 40 items
   and endline out of 50, so raw scores are not comparable and percent
   correct is the primary outcome. Numeracy is secondary.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page — Example (cont.)</a:t>
            </a:r>
          </a:p>
        </p:txBody>
      </p:sp>
      <p:sp>
        <p:nvSpPr>
          <p:cNvPr id="3" name="Content Placeholder 2"/>
          <p:cNvSpPr>
            <a:spLocks noGrp="1"/>
          </p:cNvSpPr>
          <p:nvPr>
            <p:ph idx="1"/>
          </p:nvPr>
        </p:nvSpPr>
        <p:spPr/>
        <p:txBody>
          <a:bodyPr/>
          <a:lstStyle/>
          <a:p>
            <a:pPr lvl="0" indent="0">
              <a:buNone/>
            </a:pPr>
            <a:r>
              <a:rPr>
                <a:latin typeface="Courier"/>
              </a:rPr>
              <a:t>4. THRESHOLD OF INTEREST
   3 percentage points. Below that the programme would not be expanded on
   these grounds, so an effect smaller than 3 points is reported as
   "no programme-relevant effect" regardless of its p-value.
5. ANALYSIS
   OLS of the individual gain on a programme indicator, standard errors
   clustered on school. Adjusted for baseline score and district.
   Reported with a 95% confidence interval, not a p-value alone.
6. POWER
   ICC assumed 0.065 from the attendance data. Minimum detectable effect
   4.9 points, which is above the 3-point threshold. The evaluation is
   therefore underpowered for the effect size that matters, and this is
   stated in the report whatever the result.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page — Example (cont.)</a:t>
            </a:r>
          </a:p>
        </p:txBody>
      </p:sp>
      <p:sp>
        <p:nvSpPr>
          <p:cNvPr id="3" name="Content Placeholder 2"/>
          <p:cNvSpPr>
            <a:spLocks noGrp="1"/>
          </p:cNvSpPr>
          <p:nvPr>
            <p:ph idx="1"/>
          </p:nvPr>
        </p:nvSpPr>
        <p:spPr/>
        <p:txBody>
          <a:bodyPr/>
          <a:lstStyle/>
          <a:p>
            <a:pPr lvl="0" indent="0">
              <a:buNone/>
            </a:pPr>
            <a:r>
              <a:rPr>
                <a:latin typeface="Courier"/>
              </a:rPr>
              <a:t>7. WHAT WOULD CHANGE THE CONCLUSION
   Attrition above 20%, or differential attrition between arms above 5
   points, would make the panel unrepresentative and the primary analysis
   would be reported alongside a bounds analysis.
8. WHAT WE WILL NOT CLAIM
   Causality beyond difference-in-differences. Effects on attendance,
   enrolment or nutrition, which are not measured here.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page</a:t>
            </a:r>
          </a:p>
        </p:txBody>
      </p:sp>
      <p:sp>
        <p:nvSpPr>
          <p:cNvPr id="3" name="Content Placeholder 2"/>
          <p:cNvSpPr>
            <a:spLocks noGrp="1"/>
          </p:cNvSpPr>
          <p:nvPr>
            <p:ph idx="1"/>
          </p:nvPr>
        </p:nvSpPr>
        <p:spPr/>
        <p:txBody>
          <a:bodyPr/>
          <a:lstStyle/>
          <a:p>
            <a:pPr lvl="0"/>
            <a:r>
              <a:rPr/>
              <a:t>Point 6 is the one that makes this document worth writing — It is knowable in January, it says the study cannot answer…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each section is there</a:t>
            </a:r>
          </a:p>
        </p:txBody>
      </p:sp>
      <p:sp>
        <p:nvSpPr>
          <p:cNvPr id="3" name="Content Placeholder 2"/>
          <p:cNvSpPr>
            <a:spLocks noGrp="1"/>
          </p:cNvSpPr>
          <p:nvPr>
            <p:ph idx="1"/>
          </p:nvPr>
        </p:nvSpPr>
        <p:spPr/>
        <p:txBody>
          <a:bodyPr/>
          <a:lstStyle/>
          <a:p>
            <a:pPr lvl="0"/>
            <a:r>
              <a:rPr/>
              <a:t>The question, in one sentence — If it takes more than one, it is more than one evaluation</a:t>
            </a:r>
          </a:p>
          <a:p>
            <a:pPr lvl="0"/>
            <a:r>
              <a:rPr/>
              <a:t>The design, named — “We will compare programme and non-programme schools” is not a design; it is three designs that…</a:t>
            </a:r>
          </a:p>
          <a:p>
            <a:pPr lvl="0"/>
            <a:r>
              <a:rPr/>
              <a:t>The outcome, defined to the item — The statistics course’s exercise found a proposal comparing a 40-item paper to a…</a:t>
            </a:r>
          </a:p>
          <a:p>
            <a:pPr lvl="0"/>
            <a:r>
              <a:rPr/>
              <a:t>The threshold of interest, in programme units — This is the section nobody writes and it is the one that stops a…</a:t>
            </a:r>
          </a:p>
          <a:p>
            <a:pPr lvl="0"/>
            <a:r>
              <a:rPr/>
              <a:t>The analysis, specified — Including the standard errors, because the choice between naive and clustered moved the…</a:t>
            </a:r>
          </a:p>
          <a:p>
            <a:pPr lvl="0"/>
            <a:r>
              <a:rPr/>
              <a:t>The power, computed — Before, not after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each section is there (cont.)</a:t>
            </a:r>
          </a:p>
        </p:txBody>
      </p:sp>
      <p:sp>
        <p:nvSpPr>
          <p:cNvPr id="3" name="Content Placeholder 2"/>
          <p:cNvSpPr>
            <a:spLocks noGrp="1"/>
          </p:cNvSpPr>
          <p:nvPr>
            <p:ph idx="1"/>
          </p:nvPr>
        </p:nvSpPr>
        <p:spPr/>
        <p:txBody>
          <a:bodyPr/>
          <a:lstStyle/>
          <a:p>
            <a:pPr lvl="0"/>
            <a:r>
              <a:rPr/>
              <a:t>What would change the conclusion — Naming the failure modes in advance means the report does not have to argue about…</a:t>
            </a:r>
          </a:p>
          <a:p>
            <a:pPr lvl="0"/>
            <a:r>
              <a:rPr/>
              <a:t>What you will not claim — The shortest section and the one that protects the evaluation’s credibility when someone else…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Deviating from the plan</a:t>
            </a:r>
          </a:p>
        </p:txBody>
      </p:sp>
      <p:sp>
        <p:nvSpPr>
          <p:cNvPr id="3" name="Content Placeholder 2"/>
          <p:cNvSpPr>
            <a:spLocks noGrp="1"/>
          </p:cNvSpPr>
          <p:nvPr>
            <p:ph idx="1"/>
          </p:nvPr>
        </p:nvSpPr>
        <p:spPr/>
        <p:txBody>
          <a:bodyPr/>
          <a:lstStyle/>
          <a:p>
            <a:pPr lvl="0"/>
            <a:r>
              <a:rPr/>
              <a:t>Deviations are allowed and must be listed — A short table in the report — what was planned, what was done, why — costs…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Deviating from the plan — Example</a:t>
            </a:r>
          </a:p>
        </p:txBody>
      </p:sp>
      <p:sp>
        <p:nvSpPr>
          <p:cNvPr id="3" name="Content Placeholder 2"/>
          <p:cNvSpPr>
            <a:spLocks noGrp="1"/>
          </p:cNvSpPr>
          <p:nvPr>
            <p:ph idx="1"/>
          </p:nvPr>
        </p:nvSpPr>
        <p:spPr/>
        <p:txBody>
          <a:bodyPr/>
          <a:lstStyle/>
          <a:p>
            <a:pPr lvl="0" indent="0">
              <a:buNone/>
            </a:pPr>
            <a:r>
              <a:rPr>
                <a:latin typeface="Courier"/>
              </a:rPr>
              <a:t>Deviations from the evaluation plan
  Planned: adjust for baseline score and district.
  Done:    as planned.
  Planned: primary analysis on all enrolled students.
  Done:    restricted to the 585 students with both assessment rounds.
  Why:     156 students have no endline. Attrition analysis added; the
           students who left scored 39.3% at baseline against 56.8% for
           those who stayed, so the panel is not representative and this
           is reported as a limitation.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Deviating from the plan</a:t>
            </a:r>
          </a:p>
        </p:txBody>
      </p:sp>
      <p:sp>
        <p:nvSpPr>
          <p:cNvPr id="3" name="Content Placeholder 2"/>
          <p:cNvSpPr>
            <a:spLocks noGrp="1"/>
          </p:cNvSpPr>
          <p:nvPr>
            <p:ph idx="1"/>
          </p:nvPr>
        </p:nvSpPr>
        <p:spPr/>
        <p:txBody>
          <a:bodyPr/>
          <a:lstStyle/>
          <a:p>
            <a:pPr lvl="0"/>
            <a:r>
              <a:rPr/>
              <a:t>A listed deviation is a strength — An unlisted one, discovered by a reviewer, is the end of the evaluation’s…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Pre-specification does not mean no exploration</a:t>
            </a:r>
          </a:p>
        </p:txBody>
      </p:sp>
      <p:sp>
        <p:nvSpPr>
          <p:cNvPr id="3" name="Content Placeholder 2"/>
          <p:cNvSpPr>
            <a:spLocks noGrp="1"/>
          </p:cNvSpPr>
          <p:nvPr>
            <p:ph idx="1"/>
          </p:nvPr>
        </p:nvSpPr>
        <p:spPr/>
        <p:txBody>
          <a:bodyPr/>
          <a:lstStyle/>
          <a:p>
            <a:pPr lvl="0"/>
            <a:r>
              <a:rPr/>
              <a:t>Two sections, clearly labelled — The pre-specified analysis answers the question that was asked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Pre-specification does not mean no exploration — In Python</a:t>
            </a:r>
          </a:p>
        </p:txBody>
      </p:sp>
      <p:sp>
        <p:nvSpPr>
          <p:cNvPr id="3" name="Content Placeholder 2"/>
          <p:cNvSpPr>
            <a:spLocks noGrp="1"/>
          </p:cNvSpPr>
          <p:nvPr>
            <p:ph idx="1"/>
          </p:nvPr>
        </p:nvSpPr>
        <p:spPr/>
        <p:txBody>
          <a:bodyPr/>
          <a:lstStyle/>
          <a:p>
            <a:pPr lvl="0" indent="0">
              <a:buNone/>
            </a:pPr>
            <a:r>
              <a:rPr>
                <a:latin typeface="Courier"/>
              </a:rPr>
              <a:t>PRIMARY </a:t>
            </a:r>
            <a:r>
              <a:rPr>
                <a:solidFill>
                  <a:srgbClr val="666666"/>
                </a:solidFill>
                <a:latin typeface="Courier"/>
              </a:rPr>
              <a:t>=</a:t>
            </a:r>
            <a:r>
              <a:rPr>
                <a:latin typeface="Courier"/>
              </a:rPr>
              <a:t> </a:t>
            </a:r>
            <a:r>
              <a:rPr>
                <a:solidFill>
                  <a:srgbClr val="4070A0"/>
                </a:solidFill>
                <a:latin typeface="Courier"/>
              </a:rPr>
              <a:t>"gain ~ feeding_programme + baseline + district"</a:t>
            </a:r>
            <a:r>
              <a:rPr>
                <a:latin typeface="Courier"/>
              </a:rPr>
              <a:t>   </a:t>
            </a:r>
            <a:r>
              <a:rPr i="1">
                <a:solidFill>
                  <a:srgbClr val="60A0B0"/>
                </a:solidFill>
                <a:latin typeface="Courier"/>
              </a:rPr>
              <a:t># pre-specified</a:t>
            </a:r>
            <a:br/>
            <a:r>
              <a:rPr>
                <a:latin typeface="Courier"/>
              </a:rPr>
              <a:t>EXPLORATORY </a:t>
            </a:r>
            <a:r>
              <a:rPr>
                <a:solidFill>
                  <a:srgbClr val="666666"/>
                </a:solidFill>
                <a:latin typeface="Courier"/>
              </a:rPr>
              <a:t>=</a:t>
            </a:r>
            <a:r>
              <a:rPr>
                <a:latin typeface="Courier"/>
              </a:rPr>
              <a:t> [                                              </a:t>
            </a:r>
            <a:r>
              <a:rPr i="1">
                <a:solidFill>
                  <a:srgbClr val="60A0B0"/>
                </a:solidFill>
                <a:latin typeface="Courier"/>
              </a:rPr>
              <a:t># labelled as such</a:t>
            </a:r>
            <a:br/>
            <a:r>
              <a:rPr>
                <a:latin typeface="Courier"/>
              </a:rPr>
              <a:t>    </a:t>
            </a:r>
            <a:r>
              <a:rPr>
                <a:solidFill>
                  <a:srgbClr val="4070A0"/>
                </a:solidFill>
                <a:latin typeface="Courier"/>
              </a:rPr>
              <a:t>"gain ~ feeding_programme * sex"</a:t>
            </a:r>
            <a:r>
              <a:rPr>
                <a:latin typeface="Courier"/>
              </a:rPr>
              <a:t>,</a:t>
            </a:r>
            <a:br/>
            <a:r>
              <a:rPr>
                <a:latin typeface="Courier"/>
              </a:rPr>
              <a:t>    </a:t>
            </a:r>
            <a:r>
              <a:rPr>
                <a:solidFill>
                  <a:srgbClr val="4070A0"/>
                </a:solidFill>
                <a:latin typeface="Courier"/>
              </a:rPr>
              <a:t>"gain ~ feeding_programme * baseline_quartile"</a:t>
            </a:r>
            <a:r>
              <a:rPr>
                <a:latin typeface="Courier"/>
              </a:rPr>
              <a:t>,</a:t>
            </a:r>
            <a:br/>
            <a:r>
              <a:rPr>
                <a:latin typeface="Courier"/>
              </a:rPr>
              <a:t>    </a:t>
            </a:r>
            <a:r>
              <a:rPr>
                <a:solidFill>
                  <a:srgbClr val="4070A0"/>
                </a:solidFill>
                <a:latin typeface="Courier"/>
              </a:rPr>
              <a:t>"gain ~ feeding_programme + C(school_id)"</a:t>
            </a:r>
            <a:r>
              <a:rPr>
                <a:latin typeface="Courier"/>
              </a:rPr>
              <a:t>,</a:t>
            </a:r>
            <a:br/>
            <a:r>
              <a:rPr>
                <a:latin typeface="Courier"/>
              </a:rPr>
              <a:t>]</a:t>
            </a:r>
            <a:br/>
            <a:r>
              <a:rPr>
                <a:solidFill>
                  <a:srgbClr val="008000"/>
                </a:solidFill>
                <a:latin typeface="Courier"/>
              </a:rPr>
              <a:t>print</a:t>
            </a:r>
            <a:r>
              <a:rPr>
                <a:latin typeface="Courier"/>
              </a:rPr>
              <a:t>(</a:t>
            </a:r>
            <a:r>
              <a:rPr>
                <a:solidFill>
                  <a:srgbClr val="BB6688"/>
                </a:solidFill>
                <a:latin typeface="Courier"/>
              </a:rPr>
              <a:t>f"pre-specified: 1 model.  exploratory: </a:t>
            </a:r>
            <a:r>
              <a:rPr>
                <a:solidFill>
                  <a:srgbClr val="4070A0"/>
                </a:solidFill>
                <a:latin typeface="Courier"/>
              </a:rPr>
              <a:t>{</a:t>
            </a:r>
            <a:r>
              <a:rPr>
                <a:solidFill>
                  <a:srgbClr val="008000"/>
                </a:solidFill>
                <a:latin typeface="Courier"/>
              </a:rPr>
              <a:t>len</a:t>
            </a:r>
            <a:r>
              <a:rPr>
                <a:latin typeface="Courier"/>
              </a:rPr>
              <a:t>(EXPLORATORY)</a:t>
            </a:r>
            <a:r>
              <a:rPr>
                <a:solidFill>
                  <a:srgbClr val="4070A0"/>
                </a:solidFill>
                <a:latin typeface="Courier"/>
              </a:rPr>
              <a:t>}</a:t>
            </a:r>
            <a:r>
              <a:rPr>
                <a:solidFill>
                  <a:srgbClr val="BB6688"/>
                </a:solidFill>
                <a:latin typeface="Courier"/>
              </a:rPr>
              <a:t> models."</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Pre-specification does not mean no exploration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objects, two headings in the report. That is the whole discipline.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Pre-specification does not mean no exploration</a:t>
            </a:r>
          </a:p>
        </p:txBody>
      </p:sp>
      <p:sp>
        <p:nvSpPr>
          <p:cNvPr id="3" name="Content Placeholder 2"/>
          <p:cNvSpPr>
            <a:spLocks noGrp="1"/>
          </p:cNvSpPr>
          <p:nvPr>
            <p:ph idx="1"/>
          </p:nvPr>
        </p:nvSpPr>
        <p:spPr/>
        <p:txBody>
          <a:bodyPr/>
          <a:lstStyle/>
          <a:p>
            <a:pPr lvl="0"/>
            <a:r>
              <a:rPr/>
              <a:t>Subgroup findings are exploratory unless the subgroup was named in advance — The statistics course found two…</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there is no plan and the data has arrived</a:t>
            </a:r>
          </a:p>
        </p:txBody>
      </p:sp>
      <p:sp>
        <p:nvSpPr>
          <p:cNvPr id="3" name="Content Placeholder 2"/>
          <p:cNvSpPr>
            <a:spLocks noGrp="1"/>
          </p:cNvSpPr>
          <p:nvPr>
            <p:ph idx="1"/>
          </p:nvPr>
        </p:nvSpPr>
        <p:spPr/>
        <p:txBody>
          <a:bodyPr/>
          <a:lstStyle/>
          <a:p>
            <a:pPr lvl="0"/>
            <a:r>
              <a:rPr/>
              <a:t>Write the plan anyway, dated, before you run the analysis — You have seen the data; you have not yet seen the result</a:t>
            </a:r>
          </a:p>
          <a:p>
            <a:pPr lvl="0"/>
            <a:r>
              <a:rPr/>
              <a:t>Pre-specify the primary analysis and report everything else as exploratory — The distinction still means something even…</a:t>
            </a:r>
          </a:p>
          <a:p>
            <a:pPr lvl="0"/>
            <a:r>
              <a:rPr/>
              <a:t>State how many analyses you ran — The report block in the statistics course ends with “comparisons run in total”, and…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Analysis plan and deviations
  The evaluation plan was written on 2024-01-15, before endline data
  collection, and is reproduced in Annex A.
  Primary analysis as pre-specified: difference-in-differences on percent
  correct, clustered on school, adjusted for baseline and district.
  Deviations: one, listed in Annex A. The panel was restricted to students
  with both rounds; an attrition analysis was added.
  Exploratory analyses: 3, reported in Annex B and labelled as exploratory.
  None is presented as a finding.
  Threshold of interest: 3 percentage points, agreed with the programme team
  in January. The observed estimate is -0.96 points (95% CI -3.5 to +1.6)</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and is below the threshold in magnitude.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date in the first line is the whole document’s load-bearing element — Everything else is a claim about intent; the…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plan says what the evaluation will claim.</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https://data-analysis.cassion.dev/courses/impact-evaluation-methods/ie-07-decide-the-design-first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page, written before the data arrives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Every design in this course was reconstructed after the fact, and each reconstruction had a choice in it that the result could have influenced. This lesson writes the choices down first — the design, the outcome, the threshold and the analysis — on one page a programme will actually produce.</vt:lpwstr>
  </property>
</Properties>
</file>