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protocole de ce cours a été reconstitué après coup, et chaque reconstitution contenait un choix que le résultat aurait pu influencer. Cette leçon écrit les choix d’abord — le protocole, le résultat, le seuil et l’analyse — sur une page qu’un programme produira réellement.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leçon de ce cours en contenait un, et à chaque fois l’analyste a choisi après avoir vu quelque chose.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choix binaires produisent soixante-quatre analyses. Aucun n’est malhonnête et chacun se défend isolément, ce qui est précisément pourquoi la défense doit être déposée avant que le résultat soit connu. C’est le problème des comparaisons multiples du cours de statistiques sous un autre habit. Là c’étaient vingt-quatre tests ; ici c’est un test choisi parmi soixante-quatre analyses possibles, et la correction n’est pas arithmétique — c’est d’écrire le choix d’avance.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Ni un protocole, ni un rapport enregistré. Une page, produite la semaine où l’évaluation est commandée, parce que l’alternative réaliste est rien du tout.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point 6 est ce qui rend ce document digne d’être écrit. Il est connaissable en janvier, il dit que l’étude ne peut pas répondre à la question pour laquelle elle a été commandée, et l’apprendre en janvier ne coûte rien tandis que l’apprendre en décembre coûte une année.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question, en une phrase. S’il en faut plus d’une, c’est plus d’une évaluation. Le protocole, nommé. « Nous comparerons les écoles avec et sans programme » n’est pas un protocole ; ce sont trois protocoles qui donnent trois réponses. Le résultat, défini à l’item près. L’exercice du cours de statistiques a trouvé une demande comparant une épreuve de 40 items à une de 50. Spécifier « pourcentage de réussite » en janvier est ce qui l’empêche. Le seuil d’intérêt, en unités de programme. C’est la section que personne n’écrit et c’est celle qui empêche un rien significatif d’être rapporté comme un constat. Demandez au responsable de programme : </a:t>
            </a:r>
            <a:r>
              <a:rPr i="1"/>
              <a:t>quelle ampleur faudrait-il pour que vous étendiez le programme ?</a:t>
            </a:r>
            <a:r>
              <a:rPr/>
              <a:t> L’analyse, spécifiée. Y compris les erreurs-types, parce que le choix entre naïves et groupées a déplacé l’intervalle dans chaque leçon du cours de régression. La puissance, calculée. Avant, non après. Ce qui changerait la conclusion. Nommer les modes d’échec d’avance signifie que le rapport n’aura pas à débattre de leur anticipation. Ce que vous n’affirmerez pas. La section la plus courte et celle qui protège la crédibilité de l’évaluation quand quelqu’un d’autre la surlit.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plans se trompent, les données arrivent abîmées, et la réponse n’est pas de faire comme si de rien n’était. Les écarts sont permis et doivent être listés. Un court tableau dans le rapport — ce qui était prévu, ce qui a été fait, pourquoi — coûte quatre lignes et convertit une incohérence apparente en décision documentée.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écart listé est une force. Un écart non listé, découvert par un relecteur, est la fin de la crédibilité de l’évaluation, et ce qui les sépare fait quatre lignes écrites sur le moment.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sections, clairement étiquetées. L’analyse préspécifiée répond à la question posée. Tout le reste est exploratoire, est étiqueté exploratoire, et engendre des hypothèses pour le passage suivant plutôt que des conclusions pour celui-ci.</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constat de sous-groupe est exploratoire à moins que le sous-groupe ait été nommé d’avance. Le cours de statistiques a trouvé deux écoles significatives sur vingt-quatre pour un effet exactement nul ; une analyse de sous-groupe choisie après avoir vu les données est la même machine.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qui est le cas courant, et il n’est pas désespéré. Écrivez le plan quand même, daté, avant de lancer l’analyse. Vous avez vu les données ; vous n’avez pas encore vu le résultat. Cela vaut mieux que rien et il est honnête de le dire. Préspécifiez l’analyse principale et rapportez tout le reste comme exploratoire. La distinction garde du sens même tracée tardivement. Dites combien d’analyses vous avez lancées. Le bloc de rapport du cours de statistiques se termine par « comparaisons lancées au total », et il a sa place ici pour la même raison.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date de la première ligne est l’élément porteur de tout le document. Tout le reste est une affirmation d’intention ; la date est ce qui la rend vérifiable.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plan dit ce que l’évaluation affirmera. La dernière leçon écrit le rapport qui en résulte — un rapport dont le constat central est que la question posée ne peut pas être tranchée avec les données existantes, et qui est plus utile que l’alternative.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7-decide-the-design-fir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page, écrite avant l’arrivée des données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Chaque protocole de ce cours a été reconstitué après coup, et chaque reconstitution contenait un choix que le résultat aurait pu influencer. Cette leçon écrit les choix d’abord — le protocole, le résultat, le seuil et l’analyse — sur une page qu’un programme produira réellement.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Six choix que le résultat aurait pu faire à votre place</a:t>
            </a:r>
          </a:p>
          <a:p>
            <a:pPr lvl="0"/>
            <a:r>
              <a:rPr/>
              <a:t>La page</a:t>
            </a:r>
          </a:p>
          <a:p>
            <a:pPr lvl="0"/>
            <a:r>
              <a:rPr/>
              <a:t>Pourquoi chaque section est là</a:t>
            </a:r>
          </a:p>
          <a:p>
            <a:pPr lvl="0"/>
            <a:r>
              <a:rPr/>
              <a:t>S’écarter du plan</a:t>
            </a:r>
          </a:p>
          <a:p>
            <a:pPr lvl="0"/>
            <a:r>
              <a:rPr/>
              <a:t>Préspécifier ne veut pas dire ne pas explorer</a:t>
            </a:r>
          </a:p>
          <a:p>
            <a:pPr lvl="0"/>
            <a:r>
              <a:rPr/>
              <a:t>Quand il n’y a pas de plan et que les données sont arrivées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Six choix que le résultat aurait pu faire à votre place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Leçon</a:t>
                      </a:r>
                    </a:p>
                  </a:txBody>
                  <a:tcPr/>
                </a:tc>
                <a:tc>
                  <a:txBody>
                    <a:bodyPr/>
                    <a:lstStyle/>
                    <a:p>
                      <a:pPr lvl="0" indent="0" marL="0">
                        <a:buNone/>
                      </a:pPr>
                      <a:r>
                        <a:rPr/>
                        <a:t>Le choix</a:t>
                      </a:r>
                    </a:p>
                  </a:txBody>
                  <a:tcPr/>
                </a:tc>
                <a:tc>
                  <a:txBody>
                    <a:bodyPr/>
                    <a:lstStyle/>
                    <a:p>
                      <a:pPr lvl="0" indent="0" marL="0">
                        <a:buNone/>
                      </a:pPr>
                      <a:r>
                        <a:rPr/>
                        <a:t>Ce qu’il aurait pu être choisi pour produire</a:t>
                      </a:r>
                    </a:p>
                  </a:txBody>
                  <a:tcPr/>
                </a:tc>
              </a:tr>
              <a:tr h="0">
                <a:tc>
                  <a:txBody>
                    <a:bodyPr/>
                    <a:lstStyle/>
                    <a:p>
                      <a:pPr lvl="0" indent="0" marL="0">
                        <a:buNone/>
                      </a:pPr>
                      <a:r>
                        <a:rPr/>
                        <a:t>1</a:t>
                      </a:r>
                    </a:p>
                  </a:txBody>
                </a:tc>
                <a:tc>
                  <a:txBody>
                    <a:bodyPr/>
                    <a:lstStyle/>
                    <a:p>
                      <a:pPr lvl="0" indent="0" marL="0">
                        <a:buNone/>
                      </a:pPr>
                      <a:r>
                        <a:rPr/>
                        <a:t>Avant-après, coupe transversale ou différences de différences</a:t>
                      </a:r>
                    </a:p>
                  </a:txBody>
                </a:tc>
                <a:tc>
                  <a:txBody>
                    <a:bodyPr/>
                    <a:lstStyle/>
                    <a:p>
                      <a:pPr lvl="0" indent="0" marL="0">
                        <a:buNone/>
                      </a:pPr>
                      <a:r>
                        <a:rPr/>
                        <a:t>+6,97, +2,12 ou −0,96 point</a:t>
                      </a:r>
                    </a:p>
                  </a:txBody>
                </a:tc>
              </a:tr>
              <a:tr h="0">
                <a:tc>
                  <a:txBody>
                    <a:bodyPr/>
                    <a:lstStyle/>
                    <a:p>
                      <a:pPr lvl="0" indent="0" marL="0">
                        <a:buNone/>
                      </a:pPr>
                      <a:r>
                        <a:rPr/>
                        <a:t>2</a:t>
                      </a:r>
                    </a:p>
                  </a:txBody>
                </a:tc>
                <a:tc>
                  <a:txBody>
                    <a:bodyPr/>
                    <a:lstStyle/>
                    <a:p>
                      <a:pPr lvl="0" indent="0" marL="0">
                        <a:buNone/>
                      </a:pPr>
                      <a:r>
                        <a:rPr/>
                        <a:t>Quelles covariables comptent pour l’équilibre</a:t>
                      </a:r>
                    </a:p>
                  </a:txBody>
                </a:tc>
                <a:tc>
                  <a:txBody>
                    <a:bodyPr/>
                    <a:lstStyle/>
                    <a:p>
                      <a:pPr lvl="0" indent="0" marL="0">
                        <a:buNone/>
                      </a:pPr>
                      <a:r>
                        <a:rPr/>
                        <a:t>Un tableau d’apparence acceptable</a:t>
                      </a:r>
                    </a:p>
                  </a:txBody>
                </a:tc>
              </a:tr>
              <a:tr h="0">
                <a:tc>
                  <a:txBody>
                    <a:bodyPr/>
                    <a:lstStyle/>
                    <a:p>
                      <a:pPr lvl="0" indent="0" marL="0">
                        <a:buNone/>
                      </a:pPr>
                      <a:r>
                        <a:rPr/>
                        <a:t>3</a:t>
                      </a:r>
                    </a:p>
                  </a:txBody>
                </a:tc>
                <a:tc>
                  <a:txBody>
                    <a:bodyPr/>
                    <a:lstStyle/>
                    <a:p>
                      <a:pPr lvl="0" indent="0" marL="0">
                        <a:buNone/>
                      </a:pPr>
                      <a:r>
                        <a:rPr/>
                        <a:t>Erreurs-types groupées ou naïves</a:t>
                      </a:r>
                    </a:p>
                  </a:txBody>
                </a:tc>
                <a:tc>
                  <a:txBody>
                    <a:bodyPr/>
                    <a:lstStyle/>
                    <a:p>
                      <a:pPr lvl="0" indent="0" marL="0">
                        <a:buNone/>
                      </a:pPr>
                      <a:r>
                        <a:rPr/>
                        <a:t>Un intervalle excluant zéro</a:t>
                      </a:r>
                    </a:p>
                  </a:txBody>
                </a:tc>
              </a:tr>
              <a:tr h="0">
                <a:tc>
                  <a:txBody>
                    <a:bodyPr/>
                    <a:lstStyle/>
                    <a:p>
                      <a:pPr lvl="0" indent="0" marL="0">
                        <a:buNone/>
                      </a:pPr>
                      <a:r>
                        <a:rPr/>
                        <a:t>4</a:t>
                      </a:r>
                    </a:p>
                  </a:txBody>
                </a:tc>
                <a:tc>
                  <a:txBody>
                    <a:bodyPr/>
                    <a:lstStyle/>
                    <a:p>
                      <a:pPr lvl="0" indent="0" marL="0">
                        <a:buNone/>
                      </a:pPr>
                      <a:r>
                        <a:rPr/>
                        <a:t>Apparier ou non</a:t>
                      </a:r>
                    </a:p>
                  </a:txBody>
                </a:tc>
                <a:tc>
                  <a:txBody>
                    <a:bodyPr/>
                    <a:lstStyle/>
                    <a:p>
                      <a:pPr lvl="0" indent="0" marL="0">
                        <a:buNone/>
                      </a:pPr>
                      <a:r>
                        <a:rPr/>
                        <a:t>−0,71 ou −0,96, et quelles écoles sont dedans</a:t>
                      </a:r>
                    </a:p>
                  </a:txBody>
                </a:tc>
              </a:tr>
              <a:tr h="0">
                <a:tc>
                  <a:txBody>
                    <a:bodyPr/>
                    <a:lstStyle/>
                    <a:p>
                      <a:pPr lvl="0" indent="0" marL="0">
                        <a:buNone/>
                      </a:pPr>
                      <a:r>
                        <a:rPr/>
                        <a:t>5</a:t>
                      </a:r>
                    </a:p>
                  </a:txBody>
                </a:tc>
                <a:tc>
                  <a:txBody>
                    <a:bodyPr/>
                    <a:lstStyle/>
                    <a:p>
                      <a:pPr lvl="0" indent="0" marL="0">
                        <a:buNone/>
                      </a:pPr>
                      <a:r>
                        <a:rPr/>
                        <a:t>Quelle fenêtre</a:t>
                      </a:r>
                    </a:p>
                  </a:txBody>
                </a:tc>
                <a:tc>
                  <a:txBody>
                    <a:bodyPr/>
                    <a:lstStyle/>
                    <a:p>
                      <a:pPr lvl="0" indent="0" marL="0">
                        <a:buNone/>
                      </a:pPr>
                      <a:r>
                        <a:rPr/>
                        <a:t>Celle qui est significative</a:t>
                      </a:r>
                    </a:p>
                  </a:txBody>
                </a:tc>
              </a:tr>
              <a:tr h="0">
                <a:tc>
                  <a:txBody>
                    <a:bodyPr/>
                    <a:lstStyle/>
                    <a:p>
                      <a:pPr lvl="0" indent="0" marL="0">
                        <a:buNone/>
                      </a:pPr>
                      <a:r>
                        <a:rPr/>
                        <a:t>6</a:t>
                      </a:r>
                    </a:p>
                  </a:txBody>
                </a:tc>
                <a:tc>
                  <a:txBody>
                    <a:bodyPr/>
                    <a:lstStyle/>
                    <a:p>
                      <a:pPr lvl="0" indent="0" marL="0">
                        <a:buNone/>
                      </a:pPr>
                      <a:r>
                        <a:rPr/>
                        <a:t>Quelle CCI</a:t>
                      </a:r>
                    </a:p>
                  </a:txBody>
                </a:tc>
                <a:tc>
                  <a:txBody>
                    <a:bodyPr/>
                    <a:lstStyle/>
                    <a:p>
                      <a:pPr lvl="0" indent="0" marL="0">
                        <a:buNone/>
                      </a:pPr>
                      <a:r>
                        <a:rPr/>
                        <a:t>Un EMD sous l’effet observé</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Six choix que le résultat aurait pu faire à votre place</a:t>
            </a:r>
          </a:p>
        </p:txBody>
      </p:sp>
      <p:sp>
        <p:nvSpPr>
          <p:cNvPr id="3" name="Content Placeholder 2"/>
          <p:cNvSpPr>
            <a:spLocks noGrp="1"/>
          </p:cNvSpPr>
          <p:nvPr>
            <p:ph idx="1"/>
          </p:nvPr>
        </p:nvSpPr>
        <p:spPr/>
        <p:txBody>
          <a:bodyPr/>
          <a:lstStyle/>
          <a:p>
            <a:pPr lvl="0"/>
            <a:r>
              <a:rPr/>
              <a:t>Six choix binaires produisent soixante-quatre analyses — Aucun n’est malhonnête et chacun se défend isolément, ce qui…</a:t>
            </a:r>
          </a:p>
          <a:p>
            <a:pPr lvl="0"/>
            <a:r>
              <a:rPr/>
              <a:t>C’est le problème des comparaisons multiples du cours de statistiques sous un autre habit — Là c’étaient vingt-quatre…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page — Exemple (suite)</a:t>
            </a:r>
          </a:p>
        </p:txBody>
      </p:sp>
      <p:sp>
        <p:nvSpPr>
          <p:cNvPr id="3" name="Content Placeholder 2"/>
          <p:cNvSpPr>
            <a:spLocks noGrp="1"/>
          </p:cNvSpPr>
          <p:nvPr>
            <p:ph idx="1"/>
          </p:nvPr>
        </p:nvSpPr>
        <p:spPr/>
        <p:txBody>
          <a:bodyPr/>
          <a:lstStyle/>
          <a:p>
            <a:pPr lvl="0" indent="0">
              <a:buNone/>
            </a:pPr>
            <a:r>
              <a:rPr>
                <a:latin typeface="Courier"/>
              </a:rPr>
              <a:t>Evaluation plan: school feeding and learning outcomes
Written 2024-01-15, before any endline data exists.
1. QUESTION
   Does the school feeding programme raise literacy scores?
2. DESIGN
   Difference-in-differences. 15 programme schools, 9 comparison schools,
   baseline and endline literacy assessment on the same children.
   Assignment was not randomised; the balance table will be reported.
3. OUTCOME
   Percent correct on the literacy assessment. Baseline is out of 40 items
   and endline out of 50, so raw scores are not comparable and percent
   correct is the primary outcome. Numeracy is secondary.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page — Exemple (suite)</a:t>
            </a:r>
          </a:p>
        </p:txBody>
      </p:sp>
      <p:sp>
        <p:nvSpPr>
          <p:cNvPr id="3" name="Content Placeholder 2"/>
          <p:cNvSpPr>
            <a:spLocks noGrp="1"/>
          </p:cNvSpPr>
          <p:nvPr>
            <p:ph idx="1"/>
          </p:nvPr>
        </p:nvSpPr>
        <p:spPr/>
        <p:txBody>
          <a:bodyPr/>
          <a:lstStyle/>
          <a:p>
            <a:pPr lvl="0" indent="0">
              <a:buNone/>
            </a:pPr>
            <a:r>
              <a:rPr>
                <a:latin typeface="Courier"/>
              </a:rPr>
              <a:t>4. THRESHOLD OF INTEREST
   3 percentage points. Below that the programme would not be expanded on
   these grounds, so an effect smaller than 3 points is reported as
   "no programme-relevant effect" regardless of its p-value.
5. ANALYSIS
   OLS of the individual gain on a programme indicator, standard errors
   clustered on school. Adjusted for baseline score and district.
   Reported with a 95% confidence interval, not a p-value alone.
6. POWER
   ICC assumed 0.065 from the attendance data. Minimum detectable effect
   4.9 points, which is above the 3-point threshold. The evaluation is
   therefore underpowered for the effect size that matters, and this is
   stated in the report whatever the result.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page — Exemple (suite)</a:t>
            </a:r>
          </a:p>
        </p:txBody>
      </p:sp>
      <p:sp>
        <p:nvSpPr>
          <p:cNvPr id="3" name="Content Placeholder 2"/>
          <p:cNvSpPr>
            <a:spLocks noGrp="1"/>
          </p:cNvSpPr>
          <p:nvPr>
            <p:ph idx="1"/>
          </p:nvPr>
        </p:nvSpPr>
        <p:spPr/>
        <p:txBody>
          <a:bodyPr/>
          <a:lstStyle/>
          <a:p>
            <a:pPr lvl="0" indent="0">
              <a:buNone/>
            </a:pPr>
            <a:r>
              <a:rPr>
                <a:latin typeface="Courier"/>
              </a:rPr>
              <a:t>7. WHAT WOULD CHANGE THE CONCLUSION
   Attrition above 20%, or differential attrition between arms above 5
   points, would make the panel unrepresentative and the primary analysis
   would be reported alongside a bounds analysis.
8. WHAT WE WILL NOT CLAIM
   Causality beyond difference-in-differences. Effects on attendance,
   enrolment or nutrition, which are not measured here.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page</a:t>
            </a:r>
          </a:p>
        </p:txBody>
      </p:sp>
      <p:sp>
        <p:nvSpPr>
          <p:cNvPr id="3" name="Content Placeholder 2"/>
          <p:cNvSpPr>
            <a:spLocks noGrp="1"/>
          </p:cNvSpPr>
          <p:nvPr>
            <p:ph idx="1"/>
          </p:nvPr>
        </p:nvSpPr>
        <p:spPr/>
        <p:txBody>
          <a:bodyPr/>
          <a:lstStyle/>
          <a:p>
            <a:pPr lvl="0"/>
            <a:r>
              <a:rPr/>
              <a:t>Le point 6 est ce qui rend ce document digne d’être écrit — Il est connaissable en janvier, il dit que l’étude ne peut…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chaque section est là</a:t>
            </a:r>
          </a:p>
        </p:txBody>
      </p:sp>
      <p:sp>
        <p:nvSpPr>
          <p:cNvPr id="3" name="Content Placeholder 2"/>
          <p:cNvSpPr>
            <a:spLocks noGrp="1"/>
          </p:cNvSpPr>
          <p:nvPr>
            <p:ph idx="1"/>
          </p:nvPr>
        </p:nvSpPr>
        <p:spPr/>
        <p:txBody>
          <a:bodyPr/>
          <a:lstStyle/>
          <a:p>
            <a:pPr lvl="0"/>
            <a:r>
              <a:rPr/>
              <a:t>La question, en une phrase — S’il en faut plus d’une, c’est plus d’une évaluation</a:t>
            </a:r>
          </a:p>
          <a:p>
            <a:pPr lvl="0"/>
            <a:r>
              <a:rPr/>
              <a:t>Le protocole, nommé — « Nous comparerons les écoles avec et sans programme » n’est pas un protocole ; ce sont trois…</a:t>
            </a:r>
          </a:p>
          <a:p>
            <a:pPr lvl="0"/>
            <a:r>
              <a:rPr/>
              <a:t>Le résultat, défini à l’item près — L’exercice du cours de statistiques a trouvé une demande comparant une épreuve de…</a:t>
            </a:r>
          </a:p>
          <a:p>
            <a:pPr lvl="0"/>
            <a:r>
              <a:rPr/>
              <a:t>Le seuil d’intérêt, en unités de programme — C’est la section que personne n’écrit et c’est celle qui empêche un rien…</a:t>
            </a:r>
          </a:p>
          <a:p>
            <a:pPr lvl="0"/>
            <a:r>
              <a:rPr/>
              <a:t>L’analyse, spécifiée — Y compris les erreurs-types, parce que le choix entre naïves et groupées a déplacé l’intervalle…</a:t>
            </a:r>
          </a:p>
          <a:p>
            <a:pPr lvl="0"/>
            <a:r>
              <a:rPr/>
              <a:t>La puissance, calculée — Avant, non après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chaque section est là (suite)</a:t>
            </a:r>
          </a:p>
        </p:txBody>
      </p:sp>
      <p:sp>
        <p:nvSpPr>
          <p:cNvPr id="3" name="Content Placeholder 2"/>
          <p:cNvSpPr>
            <a:spLocks noGrp="1"/>
          </p:cNvSpPr>
          <p:nvPr>
            <p:ph idx="1"/>
          </p:nvPr>
        </p:nvSpPr>
        <p:spPr/>
        <p:txBody>
          <a:bodyPr/>
          <a:lstStyle/>
          <a:p>
            <a:pPr lvl="0"/>
            <a:r>
              <a:rPr/>
              <a:t>Ce qui changerait la conclusion — Nommer les modes d’échec d’avance signifie que le rapport n’aura pas à débattre de…</a:t>
            </a:r>
          </a:p>
          <a:p>
            <a:pPr lvl="0"/>
            <a:r>
              <a:rPr/>
              <a:t>Ce que vous n’affirmerez pas — La section la plus courte et celle qui protège la crédibilité de l’évaluation quand…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S’écarter du plan</a:t>
            </a:r>
          </a:p>
        </p:txBody>
      </p:sp>
      <p:sp>
        <p:nvSpPr>
          <p:cNvPr id="3" name="Content Placeholder 2"/>
          <p:cNvSpPr>
            <a:spLocks noGrp="1"/>
          </p:cNvSpPr>
          <p:nvPr>
            <p:ph idx="1"/>
          </p:nvPr>
        </p:nvSpPr>
        <p:spPr/>
        <p:txBody>
          <a:bodyPr/>
          <a:lstStyle/>
          <a:p>
            <a:pPr lvl="0"/>
            <a:r>
              <a:rPr/>
              <a:t>Les écarts sont permis et doivent être listés — Un court tableau dans le rapport — ce qui était prévu, ce qui a été…</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S’écarter du plan — Exemple</a:t>
            </a:r>
          </a:p>
        </p:txBody>
      </p:sp>
      <p:sp>
        <p:nvSpPr>
          <p:cNvPr id="3" name="Content Placeholder 2"/>
          <p:cNvSpPr>
            <a:spLocks noGrp="1"/>
          </p:cNvSpPr>
          <p:nvPr>
            <p:ph idx="1"/>
          </p:nvPr>
        </p:nvSpPr>
        <p:spPr/>
        <p:txBody>
          <a:bodyPr/>
          <a:lstStyle/>
          <a:p>
            <a:pPr lvl="0" indent="0">
              <a:buNone/>
            </a:pPr>
            <a:r>
              <a:rPr>
                <a:latin typeface="Courier"/>
              </a:rPr>
              <a:t>Deviations from the evaluation plan
  Planned: adjust for baseline score and district.
  Done:    as planned.
  Planned: primary analysis on all enrolled students.
  Done:    restricted to the 585 students with both assessment rounds.
  Why:     156 students have no endline. Attrition analysis added; the
           students who left scored 39.3% at baseline against 56.8% for
           those who stayed, so the panel is not representative and this
           is reported as a limitation.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S’écarter du plan</a:t>
            </a:r>
          </a:p>
        </p:txBody>
      </p:sp>
      <p:sp>
        <p:nvSpPr>
          <p:cNvPr id="3" name="Content Placeholder 2"/>
          <p:cNvSpPr>
            <a:spLocks noGrp="1"/>
          </p:cNvSpPr>
          <p:nvPr>
            <p:ph idx="1"/>
          </p:nvPr>
        </p:nvSpPr>
        <p:spPr/>
        <p:txBody>
          <a:bodyPr/>
          <a:lstStyle/>
          <a:p>
            <a:pPr lvl="0"/>
            <a:r>
              <a:rPr/>
              <a:t>Un écart listé est une force — Un écart non listé, découvert par un relecteur, est la fin de la crédibilité 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Préspécifier ne veut pas dire ne pas explorer</a:t>
            </a:r>
          </a:p>
        </p:txBody>
      </p:sp>
      <p:sp>
        <p:nvSpPr>
          <p:cNvPr id="3" name="Content Placeholder 2"/>
          <p:cNvSpPr>
            <a:spLocks noGrp="1"/>
          </p:cNvSpPr>
          <p:nvPr>
            <p:ph idx="1"/>
          </p:nvPr>
        </p:nvSpPr>
        <p:spPr/>
        <p:txBody>
          <a:bodyPr/>
          <a:lstStyle/>
          <a:p>
            <a:pPr lvl="0"/>
            <a:r>
              <a:rPr/>
              <a:t>Deux sections, clairement étiquetées — L’analyse préspécifiée répond à la question posée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Préspécifier ne veut pas dire ne pas explorer — En Python</a:t>
            </a:r>
          </a:p>
        </p:txBody>
      </p:sp>
      <p:sp>
        <p:nvSpPr>
          <p:cNvPr id="3" name="Content Placeholder 2"/>
          <p:cNvSpPr>
            <a:spLocks noGrp="1"/>
          </p:cNvSpPr>
          <p:nvPr>
            <p:ph idx="1"/>
          </p:nvPr>
        </p:nvSpPr>
        <p:spPr/>
        <p:txBody>
          <a:bodyPr/>
          <a:lstStyle/>
          <a:p>
            <a:pPr lvl="0" indent="0">
              <a:buNone/>
            </a:pPr>
            <a:r>
              <a:rPr>
                <a:latin typeface="Courier"/>
              </a:rPr>
              <a:t>PRIMARY </a:t>
            </a:r>
            <a:r>
              <a:rPr>
                <a:solidFill>
                  <a:srgbClr val="666666"/>
                </a:solidFill>
                <a:latin typeface="Courier"/>
              </a:rPr>
              <a:t>=</a:t>
            </a:r>
            <a:r>
              <a:rPr>
                <a:latin typeface="Courier"/>
              </a:rPr>
              <a:t> </a:t>
            </a:r>
            <a:r>
              <a:rPr>
                <a:solidFill>
                  <a:srgbClr val="4070A0"/>
                </a:solidFill>
                <a:latin typeface="Courier"/>
              </a:rPr>
              <a:t>"gain ~ feeding_programme + baseline + district"</a:t>
            </a:r>
            <a:r>
              <a:rPr>
                <a:latin typeface="Courier"/>
              </a:rPr>
              <a:t>   </a:t>
            </a:r>
            <a:r>
              <a:rPr i="1">
                <a:solidFill>
                  <a:srgbClr val="60A0B0"/>
                </a:solidFill>
                <a:latin typeface="Courier"/>
              </a:rPr>
              <a:t># pre-specified</a:t>
            </a:r>
            <a:br/>
            <a:r>
              <a:rPr>
                <a:latin typeface="Courier"/>
              </a:rPr>
              <a:t>EXPLORATORY </a:t>
            </a:r>
            <a:r>
              <a:rPr>
                <a:solidFill>
                  <a:srgbClr val="666666"/>
                </a:solidFill>
                <a:latin typeface="Courier"/>
              </a:rPr>
              <a:t>=</a:t>
            </a:r>
            <a:r>
              <a:rPr>
                <a:latin typeface="Courier"/>
              </a:rPr>
              <a:t> [                                              </a:t>
            </a:r>
            <a:r>
              <a:rPr i="1">
                <a:solidFill>
                  <a:srgbClr val="60A0B0"/>
                </a:solidFill>
                <a:latin typeface="Courier"/>
              </a:rPr>
              <a:t># labelled as such</a:t>
            </a:r>
            <a:br/>
            <a:r>
              <a:rPr>
                <a:latin typeface="Courier"/>
              </a:rPr>
              <a:t>    </a:t>
            </a:r>
            <a:r>
              <a:rPr>
                <a:solidFill>
                  <a:srgbClr val="4070A0"/>
                </a:solidFill>
                <a:latin typeface="Courier"/>
              </a:rPr>
              <a:t>"gain ~ feeding_programme * sex"</a:t>
            </a:r>
            <a:r>
              <a:rPr>
                <a:latin typeface="Courier"/>
              </a:rPr>
              <a:t>,</a:t>
            </a:r>
            <a:br/>
            <a:r>
              <a:rPr>
                <a:latin typeface="Courier"/>
              </a:rPr>
              <a:t>    </a:t>
            </a:r>
            <a:r>
              <a:rPr>
                <a:solidFill>
                  <a:srgbClr val="4070A0"/>
                </a:solidFill>
                <a:latin typeface="Courier"/>
              </a:rPr>
              <a:t>"gain ~ feeding_programme * baseline_quartile"</a:t>
            </a:r>
            <a:r>
              <a:rPr>
                <a:latin typeface="Courier"/>
              </a:rPr>
              <a:t>,</a:t>
            </a:r>
            <a:br/>
            <a:r>
              <a:rPr>
                <a:latin typeface="Courier"/>
              </a:rPr>
              <a:t>    </a:t>
            </a:r>
            <a:r>
              <a:rPr>
                <a:solidFill>
                  <a:srgbClr val="4070A0"/>
                </a:solidFill>
                <a:latin typeface="Courier"/>
              </a:rPr>
              <a:t>"gain ~ feeding_programme + C(school_id)"</a:t>
            </a:r>
            <a:r>
              <a:rPr>
                <a:latin typeface="Courier"/>
              </a:rPr>
              <a:t>,</a:t>
            </a:r>
            <a:br/>
            <a:r>
              <a:rPr>
                <a:latin typeface="Courier"/>
              </a:rPr>
              <a:t>]</a:t>
            </a:r>
            <a:br/>
            <a:r>
              <a:rPr>
                <a:solidFill>
                  <a:srgbClr val="008000"/>
                </a:solidFill>
                <a:latin typeface="Courier"/>
              </a:rPr>
              <a:t>print</a:t>
            </a:r>
            <a:r>
              <a:rPr>
                <a:latin typeface="Courier"/>
              </a:rPr>
              <a:t>(</a:t>
            </a:r>
            <a:r>
              <a:rPr>
                <a:solidFill>
                  <a:srgbClr val="BB6688"/>
                </a:solidFill>
                <a:latin typeface="Courier"/>
              </a:rPr>
              <a:t>f"pre-specified: 1 model.  exploratory: </a:t>
            </a:r>
            <a:r>
              <a:rPr>
                <a:solidFill>
                  <a:srgbClr val="4070A0"/>
                </a:solidFill>
                <a:latin typeface="Courier"/>
              </a:rPr>
              <a:t>{</a:t>
            </a:r>
            <a:r>
              <a:rPr>
                <a:solidFill>
                  <a:srgbClr val="008000"/>
                </a:solidFill>
                <a:latin typeface="Courier"/>
              </a:rPr>
              <a:t>len</a:t>
            </a:r>
            <a:r>
              <a:rPr>
                <a:latin typeface="Courier"/>
              </a:rPr>
              <a:t>(EXPLORATORY)</a:t>
            </a:r>
            <a:r>
              <a:rPr>
                <a:solidFill>
                  <a:srgbClr val="4070A0"/>
                </a:solidFill>
                <a:latin typeface="Courier"/>
              </a:rPr>
              <a:t>}</a:t>
            </a:r>
            <a:r>
              <a:rPr>
                <a:solidFill>
                  <a:srgbClr val="BB6688"/>
                </a:solidFill>
                <a:latin typeface="Courier"/>
              </a:rPr>
              <a:t> models."</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Préspécifier ne veut pas dire ne pas explorer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objects, two headings in the report. That is the whole discipline.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Préspécifier ne veut pas dire ne pas explorer</a:t>
            </a:r>
          </a:p>
        </p:txBody>
      </p:sp>
      <p:sp>
        <p:nvSpPr>
          <p:cNvPr id="3" name="Content Placeholder 2"/>
          <p:cNvSpPr>
            <a:spLocks noGrp="1"/>
          </p:cNvSpPr>
          <p:nvPr>
            <p:ph idx="1"/>
          </p:nvPr>
        </p:nvSpPr>
        <p:spPr/>
        <p:txBody>
          <a:bodyPr/>
          <a:lstStyle/>
          <a:p>
            <a:pPr lvl="0"/>
            <a:r>
              <a:rPr/>
              <a:t>Un constat de sous-groupe est exploratoire à moins que le sous-groupe ait été nommé d’avance — Le cours de statistiques…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il n’y a pas de plan et que les données sont arrivées</a:t>
            </a:r>
          </a:p>
        </p:txBody>
      </p:sp>
      <p:sp>
        <p:nvSpPr>
          <p:cNvPr id="3" name="Content Placeholder 2"/>
          <p:cNvSpPr>
            <a:spLocks noGrp="1"/>
          </p:cNvSpPr>
          <p:nvPr>
            <p:ph idx="1"/>
          </p:nvPr>
        </p:nvSpPr>
        <p:spPr/>
        <p:txBody>
          <a:bodyPr/>
          <a:lstStyle/>
          <a:p>
            <a:pPr lvl="0"/>
            <a:r>
              <a:rPr/>
              <a:t>Écrivez le plan quand même, daté, avant de lancer l’analyse — Vous avez vu les données ; vous n’avez pas encore vu le…</a:t>
            </a:r>
          </a:p>
          <a:p>
            <a:pPr lvl="0"/>
            <a:r>
              <a:rPr/>
              <a:t>Préspécifiez l’analyse principale et rapportez tout le reste comme exploratoire — La distinction garde du sens même…</a:t>
            </a:r>
          </a:p>
          <a:p>
            <a:pPr lvl="0"/>
            <a:r>
              <a:rPr/>
              <a:t>Dites combien d’analyses vous avez lancées — Le bloc de rapport du cours de statistiques se termine par « comparaisons…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Analysis plan and deviations
  The evaluation plan was written on 2024-01-15, before endline data
  collection, and is reproduced in Annex A.
  Primary analysis as pre-specified: difference-in-differences on percent
  correct, clustered on school, adjusted for baseline and district.
  Deviations: one, listed in Annex A. The panel was restricted to students
  with both rounds; an attrition analysis was added.
  Exploratory analyses: 3, reported in Annex B and labelled as exploratory.
  None is presented as a finding.
  Threshold of interest: 3 percentage points, agreed with the programme team
  in January. The observed estimate is -0.96 points (95% CI -3.5 to +1.6)</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and is below the threshold in magnitude.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date de la première ligne est l’élément porteur de tout le document — Tout le reste est une affirmation d’intention…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plan dit ce que l’évaluation affirmera.</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https://data-analysis.cassion.dev/fr/cours/impact-evaluation-methods/ie-07-decide-the-design-first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page, écrite avant l’arrivée des données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Chaque protocole de ce cours a été reconstitué après coup, et chaque reconstitution contenait un choix que le résultat aurait pu influencer. Cette leçon écrit les choix d’abord — le protocole, le résultat, le seuil et l’analyse — sur une page qu’un programme produira réellement.</vt:lpwstr>
  </property>
</Properties>
</file>