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notesMaster" Target="notesMasters/notesMaster1.xml" /><Relationship Id="rId21" Type="http://schemas.openxmlformats.org/officeDocument/2006/relationships/viewProps" Target="viewProps.xml" /><Relationship Id="rId20" Type="http://schemas.openxmlformats.org/officeDocument/2006/relationships/presProps" Target="presProps.xml" /><Relationship Id="rId1" Type="http://schemas.openxmlformats.org/officeDocument/2006/relationships/slideMaster" Target="slideMasters/slideMaster1.xml" /><Relationship Id="rId23" Type="http://schemas.openxmlformats.org/officeDocument/2006/relationships/tableStyles" Target="tableStyles.xml" /><Relationship Id="rId22"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commission asked whether school feeding raises learning. The honest answer is that this design could not have detected an effect of the size the programme cares about, that what it did detect is nothing, and that both statements have to appear in the summary rather than the annex.</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Seven lessons, one programme, one file. Here is everything the analysis established.</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Two of those seven rows are the report and the other five are the annex. The finding is the fourth row and the seventh, and the seventh is the one that has to lead.</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first paragraph refuses the question and the last paragraph says what would answer it. Between them there is a finding, an interval and a boundary, and no number is presented as an effect that is not one.</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Each one is a check on the report, and a report that cannot produce all four has a gap. “The counterfactual is X.” Here: schools without the programme, assumed to have been on the same trajectory. “The estimate is Y, with interval Z, in units the programme uses.” Here: −0.96 percentage points of literacy, −3.5 to +1.6, where 3 points is the threshold of interest. “The smallest effect this design could detect is W.” Here: 4.9 points. This is the sentence most evaluations lack, and its absence is what lets a null be read as a refutation. “This analysis cannot rule out V.” Here: any effect between zero and about three points, which is the whole range the programme is arguing about.</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worth something, and being precise about how much is the difference between a useful null and a damaging one.</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two “yes” rows in the middle are real findings and they are unwelcome ones: they take away a headline number a programme had been using. Delivering that is the job, and doing it alongside the recommendation in the last row is what makes it receivable.</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Someone will extract one line from this report and put it in a slide. Decide now which line that is. Not: “No statistically significant effect of school feeding on literacy was found.” True, and it will be read as “the programme does not work”. Not: “Literacy rose 7 percentage points in programme schools.” True, and it will be read as the effect. This: “Literacy rose 7 points in both programme and comparison schools; this evaluation was not large enough to detect the 3-point difference the programme cares about.” Put that sentence in the summary, the conclusion and the covering email. The quotable line is chosen by you or it is chosen for you.</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Eight lessons and one idea: an impact claim is a comparison with an absent half, and the design is the argument about what fills it. Every method here — randomisation, difference-in-differences, matching, discontinuity — is a different argument for the same missing quantity, and each is stronger or weaker depending on facts about how the programme was rolled out rather than on anything in the analysis. Which means the most consequential decisions were made before any data existed: who got the programme and in what order, what was measured and on whom, and how many units were assigned. An analyst who arrives afterwards is choosing among the arguments the roll-out left available. So the useful thing this course asks for is not a technique. It is being in the room in January, with one page, asking how the schools will be chosen and whether the order can be randomised — which is a question that costs nothing to ask and is unanswerable a year later.</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Eight rows, and a reviewer can reconstruct every decision from them. That is the deliverable this course has been building toward: not a number, but a number surrounded by everything a reader needs in order to know what it is.</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Module 5 is complete: uncertainty, then models, then designs. Module 6 is about delivery — turning what you have established into something a programme can see, use and rebuild, which is the last thing standing between an analysis and a decision.</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impact-evaluation-methods/ie-08-the-evaluation-that-says-no"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The evaluation that declines the question</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The commission asked whether school feeding raises learning. The honest answer is that this design could not have detected an effect of the size the programme cares about, that what it did detect is nothing, and that both statements have to appear in the summary rather than the annex.</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8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Assemble what the course produced</a:t>
            </a:r>
          </a:p>
          <a:p>
            <a:pPr lvl="0"/>
            <a:r>
              <a:rPr/>
              <a:t>The summary that is honest</a:t>
            </a:r>
          </a:p>
          <a:p>
            <a:pPr lvl="0"/>
            <a:r>
              <a:rPr/>
              <a:t>Four sentences an evaluation must be able to write</a:t>
            </a:r>
          </a:p>
          <a:p>
            <a:pPr lvl="0"/>
            <a:r>
              <a:rPr/>
              <a:t>What “no effect detected” is worth</a:t>
            </a:r>
          </a:p>
          <a:p>
            <a:pPr lvl="0"/>
            <a:r>
              <a:rPr/>
              <a:t>Writing for the reader who will quote one sentence</a:t>
            </a:r>
          </a:p>
          <a:p>
            <a:pPr lvl="0"/>
            <a:r>
              <a:rPr/>
              <a:t>What the course has been about</a:t>
            </a:r>
          </a:p>
          <a:p>
            <a:pPr lvl="0"/>
            <a:r>
              <a:rPr/>
              <a:t>Report it whole</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Assemble what the course produced</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Question</a:t>
                      </a:r>
                    </a:p>
                  </a:txBody>
                  <a:tcPr/>
                </a:tc>
                <a:tc>
                  <a:txBody>
                    <a:bodyPr/>
                    <a:lstStyle/>
                    <a:p>
                      <a:pPr lvl="0" indent="0" marL="0">
                        <a:buNone/>
                      </a:pPr>
                      <a:r>
                        <a:rPr/>
                        <a:t>Answer</a:t>
                      </a:r>
                    </a:p>
                  </a:txBody>
                  <a:tcPr/>
                </a:tc>
                <a:tc>
                  <a:txBody>
                    <a:bodyPr/>
                    <a:lstStyle/>
                    <a:p>
                      <a:pPr lvl="0" indent="0" marL="0">
                        <a:buNone/>
                      </a:pPr>
                      <a:r>
                        <a:rPr/>
                        <a:t>Where it came from</a:t>
                      </a:r>
                    </a:p>
                  </a:txBody>
                  <a:tcPr/>
                </a:tc>
              </a:tr>
              <a:tr h="0">
                <a:tc>
                  <a:txBody>
                    <a:bodyPr/>
                    <a:lstStyle/>
                    <a:p>
                      <a:pPr lvl="0" indent="0" marL="0">
                        <a:buNone/>
                      </a:pPr>
                      <a:r>
                        <a:rPr/>
                        <a:t>Did scores rise?</a:t>
                      </a:r>
                    </a:p>
                  </a:txBody>
                </a:tc>
                <a:tc>
                  <a:txBody>
                    <a:bodyPr/>
                    <a:lstStyle/>
                    <a:p>
                      <a:pPr lvl="0" indent="0" marL="0">
                        <a:buNone/>
                      </a:pPr>
                      <a:r>
                        <a:rPr/>
                        <a:t>+6.97 pts, 95% CI +6.1 to +7.9</a:t>
                      </a:r>
                    </a:p>
                  </a:txBody>
                </a:tc>
                <a:tc>
                  <a:txBody>
                    <a:bodyPr/>
                    <a:lstStyle/>
                    <a:p>
                      <a:pPr lvl="0" indent="0" marL="0">
                        <a:buNone/>
                      </a:pPr>
                      <a:r>
                        <a:rPr/>
                        <a:t>Before-after, lesson 1</a:t>
                      </a:r>
                    </a:p>
                  </a:txBody>
                </a:tc>
              </a:tr>
              <a:tr h="0">
                <a:tc>
                  <a:txBody>
                    <a:bodyPr/>
                    <a:lstStyle/>
                    <a:p>
                      <a:pPr lvl="0" indent="0" marL="0">
                        <a:buNone/>
                      </a:pPr>
                      <a:r>
                        <a:rPr/>
                        <a:t>Is that the programme?</a:t>
                      </a:r>
                    </a:p>
                  </a:txBody>
                </a:tc>
                <a:tc>
                  <a:txBody>
                    <a:bodyPr/>
                    <a:lstStyle/>
                    <a:p>
                      <a:pPr lvl="0" indent="0" marL="0">
                        <a:buNone/>
                      </a:pPr>
                      <a:r>
                        <a:rPr/>
                        <a:t>No — comparison schools rose 7.62</a:t>
                      </a:r>
                    </a:p>
                  </a:txBody>
                </a:tc>
                <a:tc>
                  <a:txBody>
                    <a:bodyPr/>
                    <a:lstStyle/>
                    <a:p>
                      <a:pPr lvl="0" indent="0" marL="0">
                        <a:buNone/>
                      </a:pPr>
                      <a:r>
                        <a:rPr/>
                        <a:t>Lesson 1</a:t>
                      </a:r>
                    </a:p>
                  </a:txBody>
                </a:tc>
              </a:tr>
              <a:tr h="0">
                <a:tc>
                  <a:txBody>
                    <a:bodyPr/>
                    <a:lstStyle/>
                    <a:p>
                      <a:pPr lvl="0" indent="0" marL="0">
                        <a:buNone/>
                      </a:pPr>
                      <a:r>
                        <a:rPr/>
                        <a:t>Are the groups comparable?</a:t>
                      </a:r>
                    </a:p>
                  </a:txBody>
                </a:tc>
                <a:tc>
                  <a:txBody>
                    <a:bodyPr/>
                    <a:lstStyle/>
                    <a:p>
                      <a:pPr lvl="0" indent="0" marL="0">
                        <a:buNone/>
                      </a:pPr>
                      <a:r>
                        <a:rPr/>
                        <a:t>No — six of six characteristics imbalanced</a:t>
                      </a:r>
                    </a:p>
                  </a:txBody>
                </a:tc>
                <a:tc>
                  <a:txBody>
                    <a:bodyPr/>
                    <a:lstStyle/>
                    <a:p>
                      <a:pPr lvl="0" indent="0" marL="0">
                        <a:buNone/>
                      </a:pPr>
                      <a:r>
                        <a:rPr/>
                        <a:t>Balance table, lesson 2</a:t>
                      </a:r>
                    </a:p>
                  </a:txBody>
                </a:tc>
              </a:tr>
              <a:tr h="0">
                <a:tc>
                  <a:txBody>
                    <a:bodyPr/>
                    <a:lstStyle/>
                    <a:p>
                      <a:pPr lvl="0" indent="0" marL="0">
                        <a:buNone/>
                      </a:pPr>
                      <a:r>
                        <a:rPr/>
                        <a:t>What is the effect?</a:t>
                      </a:r>
                    </a:p>
                  </a:txBody>
                </a:tc>
                <a:tc>
                  <a:txBody>
                    <a:bodyPr/>
                    <a:lstStyle/>
                    <a:p>
                      <a:pPr lvl="0" indent="0" marL="0">
                        <a:buNone/>
                      </a:pPr>
                      <a:r>
                        <a:rPr/>
                        <a:t>−0.96 pts, 95% CI −3.5 to +1.6</a:t>
                      </a:r>
                    </a:p>
                  </a:txBody>
                </a:tc>
                <a:tc>
                  <a:txBody>
                    <a:bodyPr/>
                    <a:lstStyle/>
                    <a:p>
                      <a:pPr lvl="0" indent="0" marL="0">
                        <a:buNone/>
                      </a:pPr>
                      <a:r>
                        <a:rPr/>
                        <a:t>Difference-in-differences, lesson 3</a:t>
                      </a:r>
                    </a:p>
                  </a:txBody>
                </a:tc>
              </a:tr>
              <a:tr h="0">
                <a:tc>
                  <a:txBody>
                    <a:bodyPr/>
                    <a:lstStyle/>
                    <a:p>
                      <a:pPr lvl="0" indent="0" marL="0">
                        <a:buNone/>
                      </a:pPr>
                      <a:r>
                        <a:rPr/>
                        <a:t>Does matching change it?</a:t>
                      </a:r>
                    </a:p>
                  </a:txBody>
                </a:tc>
                <a:tc>
                  <a:txBody>
                    <a:bodyPr/>
                    <a:lstStyle/>
                    <a:p>
                      <a:pPr lvl="0" indent="0" marL="0">
                        <a:buNone/>
                      </a:pPr>
                      <a:r>
                        <a:rPr/>
                        <a:t>−0.71 pts, on 9 of 15 treated schools</a:t>
                      </a:r>
                    </a:p>
                  </a:txBody>
                </a:tc>
                <a:tc>
                  <a:txBody>
                    <a:bodyPr/>
                    <a:lstStyle/>
                    <a:p>
                      <a:pPr lvl="0" indent="0" marL="0">
                        <a:buNone/>
                      </a:pPr>
                      <a:r>
                        <a:rPr/>
                        <a:t>Lesson 4</a:t>
                      </a:r>
                    </a:p>
                  </a:txBody>
                </a:tc>
              </a:tr>
              <a:tr h="0">
                <a:tc>
                  <a:txBody>
                    <a:bodyPr/>
                    <a:lstStyle/>
                    <a:p>
                      <a:pPr lvl="0" indent="0" marL="0">
                        <a:buNone/>
                      </a:pPr>
                      <a:r>
                        <a:rPr/>
                        <a:t>Could a better design run?</a:t>
                      </a:r>
                    </a:p>
                  </a:txBody>
                </a:tc>
                <a:tc>
                  <a:txBody>
                    <a:bodyPr/>
                    <a:lstStyle/>
                    <a:p>
                      <a:pPr lvl="0" indent="0" marL="0">
                        <a:buNone/>
                      </a:pPr>
                      <a:r>
                        <a:rPr/>
                        <a:t>Not on this data — no outcome past the cut-off</a:t>
                      </a:r>
                    </a:p>
                  </a:txBody>
                </a:tc>
                <a:tc>
                  <a:txBody>
                    <a:bodyPr/>
                    <a:lstStyle/>
                    <a:p>
                      <a:pPr lvl="0" indent="0" marL="0">
                        <a:buNone/>
                      </a:pPr>
                      <a:r>
                        <a:rPr/>
                        <a:t>Lesson 5</a:t>
                      </a:r>
                    </a:p>
                  </a:txBody>
                </a:tc>
              </a:tr>
              <a:tr h="0">
                <a:tc>
                  <a:txBody>
                    <a:bodyPr/>
                    <a:lstStyle/>
                    <a:p>
                      <a:pPr lvl="0" indent="0" marL="0">
                        <a:buNone/>
                      </a:pPr>
                      <a:r>
                        <a:rPr/>
                        <a:t>What could it have detected?</a:t>
                      </a:r>
                    </a:p>
                  </a:txBody>
                </a:tc>
                <a:tc>
                  <a:txBody>
                    <a:bodyPr/>
                    <a:lstStyle/>
                    <a:p>
                      <a:pPr lvl="0" indent="0" marL="0">
                        <a:buNone/>
                      </a:pPr>
                      <a:r>
                        <a:rPr/>
                        <a:t>Nothing below 4.9 points</a:t>
                      </a:r>
                    </a:p>
                  </a:txBody>
                </a:tc>
                <a:tc>
                  <a:txBody>
                    <a:bodyPr/>
                    <a:lstStyle/>
                    <a:p>
                      <a:pPr lvl="0" indent="0" marL="0">
                        <a:buNone/>
                      </a:pPr>
                      <a:r>
                        <a:rPr/>
                        <a:t>Power, lesson 6</a:t>
                      </a:r>
                    </a:p>
                  </a:txBody>
                </a:tc>
              </a:tr>
            </a:tbl>
          </a:graphicData>
        </a:graphic>
      </p:graphicFrame>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Assemble what the course produced</a:t>
            </a:r>
          </a:p>
        </p:txBody>
      </p:sp>
      <p:sp>
        <p:nvSpPr>
          <p:cNvPr id="3" name="Content Placeholder 2"/>
          <p:cNvSpPr>
            <a:spLocks noGrp="1"/>
          </p:cNvSpPr>
          <p:nvPr>
            <p:ph idx="1"/>
          </p:nvPr>
        </p:nvSpPr>
        <p:spPr/>
        <p:txBody>
          <a:bodyPr/>
          <a:lstStyle/>
          <a:p>
            <a:pPr lvl="0"/>
            <a:r>
              <a:rPr/>
              <a:t>Two of those seven rows are the report and the other five are the annex — The finding is the fourth row and the…</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summary that is honest — Example (cont.)</a:t>
            </a:r>
          </a:p>
        </p:txBody>
      </p:sp>
      <p:sp>
        <p:nvSpPr>
          <p:cNvPr id="3" name="Content Placeholder 2"/>
          <p:cNvSpPr>
            <a:spLocks noGrp="1"/>
          </p:cNvSpPr>
          <p:nvPr>
            <p:ph idx="1"/>
          </p:nvPr>
        </p:nvSpPr>
        <p:spPr/>
        <p:txBody>
          <a:bodyPr/>
          <a:lstStyle/>
          <a:p>
            <a:pPr lvl="0" indent="0">
              <a:buNone/>
            </a:pPr>
            <a:r>
              <a:rPr>
                <a:latin typeface="Courier"/>
              </a:rPr>
              <a:t>School feeding and learning outcomes: evaluation summary
  FINDING
  This evaluation cannot answer whether the school feeding programme
  improves literacy, and the reason is in its design rather than its
  results.
  The programme is delivered in 15 schools and compared against 9. With
  fifty children per school and the observed clustering, the smallest
  effect this comparison could have detected is 4.9 percentage points. The
  programme team's threshold for expansion is 3 points. The evaluation was
  therefore incapable of answering the question it was commissioned to
  answer, and this was knowable before it began.
  What it does establish: literacy rose 7.0 points over the school year in</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summary that is honest — Example (cont.)</a:t>
            </a:r>
          </a:p>
        </p:txBody>
      </p:sp>
      <p:sp>
        <p:nvSpPr>
          <p:cNvPr id="3" name="Content Placeholder 2"/>
          <p:cNvSpPr>
            <a:spLocks noGrp="1"/>
          </p:cNvSpPr>
          <p:nvPr>
            <p:ph idx="1"/>
          </p:nvPr>
        </p:nvSpPr>
        <p:spPr/>
        <p:txBody>
          <a:bodyPr/>
          <a:lstStyle/>
          <a:p>
            <a:pPr lvl="0" indent="0">
              <a:buNone/>
            </a:pPr>
            <a:r>
              <a:rPr>
                <a:latin typeface="Courier"/>
              </a:rPr>
              <a:t>  both programme and comparison schools, with no difference between them
  (-0.96 points, 95% CI -3.5 to +1.6). Effects larger than 3.5 points in
  either direction are ruled out. Effects between 0 and 3 points -- the
  range the programme cares about -- are not.
  RECOMMENDATION
  Do not discontinue the programme on the basis of this evaluation. Do not
  expand it on the basis of the 7-point gain, which is the school year and
  is present in schools without the programme.
  To answer the question, an evaluation needs about 60 schools rather than
  24. If the programme is expanding to new schools, randomising the order of
  the roll-out costs nothing and produces a comparison group that does not
  have to be argued for.</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summary that is honest</a:t>
            </a:r>
          </a:p>
        </p:txBody>
      </p:sp>
      <p:sp>
        <p:nvSpPr>
          <p:cNvPr id="3" name="Content Placeholder 2"/>
          <p:cNvSpPr>
            <a:spLocks noGrp="1"/>
          </p:cNvSpPr>
          <p:nvPr>
            <p:ph idx="1"/>
          </p:nvPr>
        </p:nvSpPr>
        <p:spPr/>
        <p:txBody>
          <a:bodyPr/>
          <a:lstStyle/>
          <a:p>
            <a:pPr lvl="0"/>
            <a:r>
              <a:rPr/>
              <a:t>The first paragraph refuses the question and the last paragraph says what would answer it — Between them there is a…</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Four sentences an evaluation must be able to write</a:t>
            </a:r>
          </a:p>
        </p:txBody>
      </p:sp>
      <p:sp>
        <p:nvSpPr>
          <p:cNvPr id="3" name="Content Placeholder 2"/>
          <p:cNvSpPr>
            <a:spLocks noGrp="1"/>
          </p:cNvSpPr>
          <p:nvPr>
            <p:ph idx="1"/>
          </p:nvPr>
        </p:nvSpPr>
        <p:spPr/>
        <p:txBody>
          <a:bodyPr/>
          <a:lstStyle/>
          <a:p>
            <a:pPr lvl="0"/>
            <a:r>
              <a:rPr/>
              <a:t>“The counterfactual is X.” — Here: schools without the programme, assumed to have been on the same trajectory</a:t>
            </a:r>
          </a:p>
          <a:p>
            <a:pPr lvl="0"/>
            <a:r>
              <a:rPr/>
              <a:t>“The estimate is Y, with interval Z, in units the programme uses.” — Here: −0.96 percentage points of literacy, −3.5 to…</a:t>
            </a:r>
          </a:p>
          <a:p>
            <a:pPr lvl="0"/>
            <a:r>
              <a:rPr/>
              <a:t>“The smallest effect this design could detect is W.” — Here: 4.9 points</a:t>
            </a:r>
          </a:p>
          <a:p>
            <a:pPr lvl="0"/>
            <a:r>
              <a:rPr/>
              <a:t>“This analysis cannot rule out V.” — Here: any effect between zero and about three points, which is the whole range the…</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“no effect detected” is worth</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Reading</a:t>
                      </a:r>
                    </a:p>
                  </a:txBody>
                  <a:tcPr/>
                </a:tc>
                <a:tc>
                  <a:txBody>
                    <a:bodyPr/>
                    <a:lstStyle/>
                    <a:p>
                      <a:pPr lvl="0" indent="0" marL="0">
                        <a:buNone/>
                      </a:pPr>
                      <a:r>
                        <a:rPr/>
                        <a:t>Supported?</a:t>
                      </a:r>
                    </a:p>
                  </a:txBody>
                  <a:tcPr/>
                </a:tc>
              </a:tr>
              <a:tr h="0">
                <a:tc>
                  <a:txBody>
                    <a:bodyPr/>
                    <a:lstStyle/>
                    <a:p>
                      <a:pPr lvl="0" indent="0" marL="0">
                        <a:buNone/>
                      </a:pPr>
                      <a:r>
                        <a:rPr/>
                        <a:t>“The programme does not work”</a:t>
                      </a:r>
                    </a:p>
                  </a:txBody>
                </a:tc>
                <a:tc>
                  <a:txBody>
                    <a:bodyPr/>
                    <a:lstStyle/>
                    <a:p>
                      <a:pPr lvl="0" indent="0" marL="0">
                        <a:buNone/>
                      </a:pPr>
                      <a:r>
                        <a:rPr b="1"/>
                        <a:t>No</a:t>
                      </a:r>
                      <a:r>
                        <a:rPr/>
                        <a:t> — the design could not detect the relevant effect</a:t>
                      </a:r>
                    </a:p>
                  </a:txBody>
                </a:tc>
              </a:tr>
              <a:tr h="0">
                <a:tc>
                  <a:txBody>
                    <a:bodyPr/>
                    <a:lstStyle/>
                    <a:p>
                      <a:pPr lvl="0" indent="0" marL="0">
                        <a:buNone/>
                      </a:pPr>
                      <a:r>
                        <a:rPr/>
                        <a:t>“The programme has no large effect on literacy”</a:t>
                      </a:r>
                    </a:p>
                  </a:txBody>
                </a:tc>
                <a:tc>
                  <a:txBody>
                    <a:bodyPr/>
                    <a:lstStyle/>
                    <a:p>
                      <a:pPr lvl="0" indent="0" marL="0">
                        <a:buNone/>
                      </a:pPr>
                      <a:r>
                        <a:rPr b="1"/>
                        <a:t>Yes</a:t>
                      </a:r>
                      <a:r>
                        <a:rPr/>
                        <a:t> — above 3.5 points is ruled out</a:t>
                      </a:r>
                    </a:p>
                  </a:txBody>
                </a:tc>
              </a:tr>
              <a:tr h="0">
                <a:tc>
                  <a:txBody>
                    <a:bodyPr/>
                    <a:lstStyle/>
                    <a:p>
                      <a:pPr lvl="0" indent="0" marL="0">
                        <a:buNone/>
                      </a:pPr>
                      <a:r>
                        <a:rPr/>
                        <a:t>“The 7-point gain is not attributable to the programme”</a:t>
                      </a:r>
                    </a:p>
                  </a:txBody>
                </a:tc>
                <a:tc>
                  <a:txBody>
                    <a:bodyPr/>
                    <a:lstStyle/>
                    <a:p>
                      <a:pPr lvl="0" indent="0" marL="0">
                        <a:buNone/>
                      </a:pPr>
                      <a:r>
                        <a:rPr b="1"/>
                        <a:t>Yes</a:t>
                      </a:r>
                      <a:r>
                        <a:rPr/>
                        <a:t> — comparison schools gained more</a:t>
                      </a:r>
                    </a:p>
                  </a:txBody>
                </a:tc>
              </a:tr>
              <a:tr h="0">
                <a:tc>
                  <a:txBody>
                    <a:bodyPr/>
                    <a:lstStyle/>
                    <a:p>
                      <a:pPr lvl="0" indent="0" marL="0">
                        <a:buNone/>
                      </a:pPr>
                      <a:r>
                        <a:rPr/>
                        <a:t>“Funding should be redirected”</a:t>
                      </a:r>
                    </a:p>
                  </a:txBody>
                </a:tc>
                <a:tc>
                  <a:txBody>
                    <a:bodyPr/>
                    <a:lstStyle/>
                    <a:p>
                      <a:pPr lvl="0" indent="0" marL="0">
                        <a:buNone/>
                      </a:pPr>
                      <a:r>
                        <a:rPr b="1"/>
                        <a:t>No</a:t>
                      </a:r>
                      <a:r>
                        <a:rPr/>
                        <a:t> — that requires an effect estimate this study does not have</a:t>
                      </a:r>
                    </a:p>
                  </a:txBody>
                </a:tc>
              </a:tr>
              <a:tr h="0">
                <a:tc>
                  <a:txBody>
                    <a:bodyPr/>
                    <a:lstStyle/>
                    <a:p>
                      <a:pPr lvl="0" indent="0" marL="0">
                        <a:buNone/>
                      </a:pPr>
                      <a:r>
                        <a:rPr/>
                        <a:t>“The next evaluation needs 60 schools”</a:t>
                      </a:r>
                    </a:p>
                  </a:txBody>
                </a:tc>
                <a:tc>
                  <a:txBody>
                    <a:bodyPr/>
                    <a:lstStyle/>
                    <a:p>
                      <a:pPr lvl="0" indent="0" marL="0">
                        <a:buNone/>
                      </a:pPr>
                      <a:r>
                        <a:rPr b="1"/>
                        <a:t>Yes</a:t>
                      </a:r>
                      <a:r>
                        <a:rPr/>
                        <a:t> — computed, and actionable</a:t>
                      </a:r>
                    </a:p>
                  </a:txBody>
                </a:tc>
              </a:tr>
            </a:tbl>
          </a:graphicData>
        </a:graphic>
      </p:graphicFrame>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“no effect detected” is worth</a:t>
            </a:r>
          </a:p>
        </p:txBody>
      </p:sp>
      <p:sp>
        <p:nvSpPr>
          <p:cNvPr id="3" name="Content Placeholder 2"/>
          <p:cNvSpPr>
            <a:spLocks noGrp="1"/>
          </p:cNvSpPr>
          <p:nvPr>
            <p:ph idx="1"/>
          </p:nvPr>
        </p:nvSpPr>
        <p:spPr/>
        <p:txBody>
          <a:bodyPr/>
          <a:lstStyle/>
          <a:p>
            <a:pPr lvl="0"/>
            <a:r>
              <a:rPr/>
              <a:t>The two “yes” rows in the middle are real findings and they are unwelcome ones — they take away a headline number a…</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Writing for the reader who will quote one sentence</a:t>
            </a:r>
          </a:p>
        </p:txBody>
      </p:sp>
      <p:sp>
        <p:nvSpPr>
          <p:cNvPr id="3" name="Content Placeholder 2"/>
          <p:cNvSpPr>
            <a:spLocks noGrp="1"/>
          </p:cNvSpPr>
          <p:nvPr>
            <p:ph idx="1"/>
          </p:nvPr>
        </p:nvSpPr>
        <p:spPr/>
        <p:txBody>
          <a:bodyPr/>
          <a:lstStyle/>
          <a:p>
            <a:pPr lvl="0"/>
            <a:r>
              <a:rPr/>
              <a:t>Not — “No statistically significant effect of school feeding on literacy was found.” True, and it will be read as “the…</a:t>
            </a:r>
          </a:p>
          <a:p>
            <a:pPr lvl="0"/>
            <a:r>
              <a:rPr/>
              <a:t>Not — “Literacy rose 7 percentage points in programme schools.” True, and it will be read as the effect</a:t>
            </a:r>
          </a:p>
          <a:p>
            <a:pPr lvl="0"/>
            <a:r>
              <a:rPr/>
              <a:t>This — “Literacy rose 7 points in both programme and comparison schools; this evaluation was not large enough to detect…</a:t>
            </a:r>
          </a:p>
          <a:p>
            <a:pPr lvl="0"/>
            <a:r>
              <a:rPr/>
              <a:t>Put that sentence in the summary, the conclusion and the covering email — The quotable line is chosen by you or it is…</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the course has been about</a:t>
            </a:r>
          </a:p>
        </p:txBody>
      </p:sp>
      <p:sp>
        <p:nvSpPr>
          <p:cNvPr id="3" name="Content Placeholder 2"/>
          <p:cNvSpPr>
            <a:spLocks noGrp="1"/>
          </p:cNvSpPr>
          <p:nvPr>
            <p:ph idx="1"/>
          </p:nvPr>
        </p:nvSpPr>
        <p:spPr/>
        <p:txBody>
          <a:bodyPr/>
          <a:lstStyle/>
          <a:p>
            <a:pPr lvl="0"/>
            <a:r>
              <a:rPr/>
              <a:t>Which means the most consequential decisions were made before any data existed — who got the programme and in what…</a:t>
            </a:r>
          </a:p>
          <a:p>
            <a:pPr lvl="0"/>
            <a:r>
              <a:rPr/>
              <a:t>So the useful thing this course asks for is not a technique — It is being in the room in January, with one page, asking…</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 — Example (cont.)</a:t>
            </a:r>
          </a:p>
        </p:txBody>
      </p:sp>
      <p:sp>
        <p:nvSpPr>
          <p:cNvPr id="3" name="Content Placeholder 2"/>
          <p:cNvSpPr>
            <a:spLocks noGrp="1"/>
          </p:cNvSpPr>
          <p:nvPr>
            <p:ph idx="1"/>
          </p:nvPr>
        </p:nvSpPr>
        <p:spPr/>
        <p:txBody>
          <a:bodyPr/>
          <a:lstStyle/>
          <a:p>
            <a:pPr lvl="0" indent="0">
              <a:buNone/>
            </a:pPr>
            <a:r>
              <a:rPr>
                <a:latin typeface="Courier"/>
              </a:rPr>
              <a:t>Evaluation of the school feeding programme: methods and limitations
  Design            Difference-in-differences, 15 programme and 9
                    comparison schools, baseline and endline literacy on
                    585 students with both rounds.
  Counterfactual    Comparison schools, assumed to have been on the same
                    trajectory. Two rounds exist, so parallel trends is
                    argued (numeracy shows the same null; no single school
                    drives the result) and not tested.
  Estimate          -0.96 percentage points, 95% CI -3.5 to +1.6,
                    clustered on 24 schools.
  Power             Minimum detectable effect 4.9 points at 80% power,
                    against a 3-point threshold of interest. Underpowered</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 — Example (cont.)</a:t>
            </a:r>
          </a:p>
        </p:txBody>
      </p:sp>
      <p:sp>
        <p:nvSpPr>
          <p:cNvPr id="3" name="Content Placeholder 2"/>
          <p:cNvSpPr>
            <a:spLocks noGrp="1"/>
          </p:cNvSpPr>
          <p:nvPr>
            <p:ph idx="1"/>
          </p:nvPr>
        </p:nvSpPr>
        <p:spPr/>
        <p:txBody>
          <a:bodyPr/>
          <a:lstStyle/>
          <a:p>
            <a:pPr lvl="0" indent="0">
              <a:buNone/>
            </a:pPr>
            <a:r>
              <a:rPr>
                <a:latin typeface="Courier"/>
              </a:rPr>
              <a:t>                    for the relevant effect size.
  Balance           All six baseline characteristics imbalanced beyond 0.25
                    standardised. Adjusted for baseline and district;
                    unmeasured selection is not addressed.
  Attrition         585 of 741 baseline students have an endline. Those who
                    left scored 39.3% at baseline against 56.8% for those
                    who stayed.
  Not claimed       Any effect on attendance, enrolment or nutrition. Any
                    causal effect beyond the difference-in-differences
                    assumption. Any conclusion about effects below 3 points.
  Plan              Written 2024-01-15, one deviation listed in Annex A,
                    three exploratory analyses in Annex B.</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a:t>
            </a:r>
          </a:p>
        </p:txBody>
      </p:sp>
      <p:sp>
        <p:nvSpPr>
          <p:cNvPr id="3" name="Content Placeholder 2"/>
          <p:cNvSpPr>
            <a:spLocks noGrp="1"/>
          </p:cNvSpPr>
          <p:nvPr>
            <p:ph idx="1"/>
          </p:nvPr>
        </p:nvSpPr>
        <p:spPr/>
        <p:txBody>
          <a:bodyPr/>
          <a:lstStyle/>
          <a:p>
            <a:pPr lvl="0"/>
            <a:r>
              <a:rPr/>
              <a:t>Eight rows, and a reviewer can reconstruct every decision from them — That is the deliverable this course has been…</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Module 5 is complete: uncertainty, then models, then designs.</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https://data-analysis.cassion.dev/courses/impact-evaluation-methods/ie-08-the-evaluation-that-says-no</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evaluation that declines the question</dc:title>
  <dc:creator>Pierre Robentz Cassion</dc:creator>
  <cp:keywords/>
  <dcterms:created xsi:type="dcterms:W3CDTF">2026-07-29T00:00:00Z</dcterms:created>
  <dcterms:modified xsi:type="dcterms:W3CDTF">2026-07-29T00:00:00Z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8 of 8</vt:lpwstr>
  </property>
  <property fmtid="{D5CDD505-2E9C-101B-9397-08002B2CF9AE}" pid="3" name="subtitle">
    <vt:lpwstr>The commission asked whether school feeding raises learning. The honest answer is that this design could not have detected an effect of the size the programme cares about, that what it did detect is nothing, and that both statements have to appear in the summary rather than the annex.</vt:lpwstr>
  </property>
</Properties>
</file>