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commande demandait si la cantine scolaire améliore les apprentissages. La réponse honnête est que ce protocole n’aurait pas pu détecter un effet de l’ampleur qui intéresse le programme, que ce qu’il a détecté est nul, et que les deux affirmations doivent figurer dans le résumé et non en annexe.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leçons, un programme, un fichier. Voici tout ce que l’analyse a établi.</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de ces sept lignes sont le rapport et les cinq autres sont l’annexe. Le constat est la quatrième ligne et la septième, et c’est la septième qui doit mener.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premier paragraphe refuse la question et le dernier dit ce qui y répondrait. Entre les deux il y a un constat, un intervalle et une borne, et aucun nombre n’est présenté comme un effet alors qu’il n’en est pas un.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Chacune est une vérification du rapport, et un rapport qui ne peut pas produire les quatre a une lacune. « Le contrefactuel est X. » Ici : les écoles sans programme, supposées avoir suivi la même trajectoire. « L’estimation vaut Y, avec l’intervalle Z, dans les unités qu’emploie le programme. » Ici : −0,96 point de pourcentage de littératie, −3,5 à +1,6, où 3 points est le seuil d’intérêt. « Le plus petit effet que ce protocole pouvait détecter vaut W. » Ici : 4,9 points. C’est la phrase qui manque à la plupart des évaluations, et son absence est ce qui permet de lire un résultat nul comme une réfutation. « Cette analyse ne peut pas écarter V. » Ici : tout effet entre zéro et environ trois points, c’est-à-dire toute la plage sur laquelle le programme discute.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vaut quelque chose, et être précis sur combien fait la différence entre un résultat nul utile et un résultat nul dommageable.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lignes « oui » du milieu sont de vrais constats et ce sont des constats importuns : ils retirent un chiffre phare qu’un programme employait. Le livrer est le travail, et le faire aux côtés de la recommandation de la dernière ligne est ce qui le rend recevable.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extraira une ligne de ce rapport et la mettra sur une diapositive. Décidez maintenant laquelle. Pas : « Aucun effet statistiquement significatif de la cantine scolaire sur la littératie n’a été trouvé. » Vrai, et cela sera lu comme « le programme ne marche pas ». Pas : « La littératie a monté de 7 points dans les écoles du programme. » Vrai, et cela sera lu comme l’effet. Ceci : « La littératie a monté de 7 points dans les écoles avec et sans programme ; cette évaluation n’était pas assez grande pour détecter la différence de 3 points qui intéresse le programme. » Mettez cette phrase dans le résumé, dans la conclusion et dans le courriel d’accompagnement. La phrase citable est choisie par vous ou elle est choisie pour vous.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Huit leçons et une idée : une affirmation d’impact est une comparaison dont une moitié est absente, et le protocole est l’argumentation sur ce qui la comble. Chaque méthode présentée — randomisation, différences de différences, appariement, discontinuité — est une argumentation différente pour la même quantité manquante, et chacune est plus ou moins solide selon des faits concernant le déploiement du programme plutôt que selon quoi que ce soit dans l’analyse. Ce qui signifie que les décisions les plus lourdes de conséquences ont été prises avant l’existence de la moindre donnée : qui a reçu le programme et dans quel ordre, ce qui a été mesuré et sur qui, et combien d’unités ont été affectées. Un analyste qui arrive après choisit parmi les argumentations que le déploiement a laissées disponibles. La chose utile que ce cours demande n’est donc pas une technique. C’est d’être dans la pièce en janvier, avec une page, à demander comment les écoles seront choisies et si l’ordre peut être randomisé — une question qui ne coûte rien à poser et devient sans réponse un an plus tard.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Huit lignes, et un relecteur peut reconstituer chaque décision à partir d’elles. C’est le livrable vers lequel ce cours a construit : non pas un nombre, mais un nombre entouré de tout ce dont un lecteur a besoin pour savoir ce qu’il est.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5 est complet : l’incertitude, puis les modèles, puis les protocoles. Le module 6 porte sur la restitution — transformer ce que vous avez établi en quelque chose qu’un programme peut voir, employer et reconstruire, c’est-à-dire la dernière chose qui sépare une analyse d’une décision.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8-the-evaluation-that-says-n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L’évaluation qui décline la question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commande demandait si la cantine scolaire améliore les apprentissages. La réponse honnête est que ce protocole n’aurait pas pu détecter un effet de l’ampleur qui intéresse le programme, que ce qu’il a détecté est nul, et que les deux affirmations doivent figurer dans le résumé et non en annexe.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Rassemblez ce que le cours a produit</a:t>
            </a:r>
          </a:p>
          <a:p>
            <a:pPr lvl="0"/>
            <a:r>
              <a:rPr/>
              <a:t>Le résumé honnête</a:t>
            </a:r>
          </a:p>
          <a:p>
            <a:pPr lvl="0"/>
            <a:r>
              <a:rPr/>
              <a:t>Quatre phrases qu’une évaluation doit pouvoir écrire</a:t>
            </a:r>
          </a:p>
          <a:p>
            <a:pPr lvl="0"/>
            <a:r>
              <a:rPr/>
              <a:t>Ce que vaut « aucun effet détecté »</a:t>
            </a:r>
          </a:p>
          <a:p>
            <a:pPr lvl="0"/>
            <a:r>
              <a:rPr/>
              <a:t>Écrire pour le lecteur qui citera une seule phrase</a:t>
            </a:r>
          </a:p>
          <a:p>
            <a:pPr lvl="0"/>
            <a:r>
              <a:rPr/>
              <a:t>Ce dont ce cours a traité</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Rassemblez ce que le cours a produit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Question</a:t>
                      </a:r>
                    </a:p>
                  </a:txBody>
                  <a:tcPr/>
                </a:tc>
                <a:tc>
                  <a:txBody>
                    <a:bodyPr/>
                    <a:lstStyle/>
                    <a:p>
                      <a:pPr lvl="0" indent="0" marL="0">
                        <a:buNone/>
                      </a:pPr>
                      <a:r>
                        <a:rPr/>
                        <a:t>Réponse</a:t>
                      </a:r>
                    </a:p>
                  </a:txBody>
                  <a:tcPr/>
                </a:tc>
                <a:tc>
                  <a:txBody>
                    <a:bodyPr/>
                    <a:lstStyle/>
                    <a:p>
                      <a:pPr lvl="0" indent="0" marL="0">
                        <a:buNone/>
                      </a:pPr>
                      <a:r>
                        <a:rPr/>
                        <a:t>D’où elle vient</a:t>
                      </a:r>
                    </a:p>
                  </a:txBody>
                  <a:tcPr/>
                </a:tc>
              </a:tr>
              <a:tr h="0">
                <a:tc>
                  <a:txBody>
                    <a:bodyPr/>
                    <a:lstStyle/>
                    <a:p>
                      <a:pPr lvl="0" indent="0" marL="0">
                        <a:buNone/>
                      </a:pPr>
                      <a:r>
                        <a:rPr/>
                        <a:t>Les scores ont-ils monté ?</a:t>
                      </a:r>
                    </a:p>
                  </a:txBody>
                </a:tc>
                <a:tc>
                  <a:txBody>
                    <a:bodyPr/>
                    <a:lstStyle/>
                    <a:p>
                      <a:pPr lvl="0" indent="0" marL="0">
                        <a:buNone/>
                      </a:pPr>
                      <a:r>
                        <a:rPr/>
                        <a:t>+6,97 pts, IC à 95 % +6,1 à +7,9</a:t>
                      </a:r>
                    </a:p>
                  </a:txBody>
                </a:tc>
                <a:tc>
                  <a:txBody>
                    <a:bodyPr/>
                    <a:lstStyle/>
                    <a:p>
                      <a:pPr lvl="0" indent="0" marL="0">
                        <a:buNone/>
                      </a:pPr>
                      <a:r>
                        <a:rPr/>
                        <a:t>Avant-après, leçon 1</a:t>
                      </a:r>
                    </a:p>
                  </a:txBody>
                </a:tc>
              </a:tr>
              <a:tr h="0">
                <a:tc>
                  <a:txBody>
                    <a:bodyPr/>
                    <a:lstStyle/>
                    <a:p>
                      <a:pPr lvl="0" indent="0" marL="0">
                        <a:buNone/>
                      </a:pPr>
                      <a:r>
                        <a:rPr/>
                        <a:t>Est-ce le programme ?</a:t>
                      </a:r>
                    </a:p>
                  </a:txBody>
                </a:tc>
                <a:tc>
                  <a:txBody>
                    <a:bodyPr/>
                    <a:lstStyle/>
                    <a:p>
                      <a:pPr lvl="0" indent="0" marL="0">
                        <a:buNone/>
                      </a:pPr>
                      <a:r>
                        <a:rPr/>
                        <a:t>Non — les écoles témoins ont monté de 7,62</a:t>
                      </a:r>
                    </a:p>
                  </a:txBody>
                </a:tc>
                <a:tc>
                  <a:txBody>
                    <a:bodyPr/>
                    <a:lstStyle/>
                    <a:p>
                      <a:pPr lvl="0" indent="0" marL="0">
                        <a:buNone/>
                      </a:pPr>
                      <a:r>
                        <a:rPr/>
                        <a:t>Leçon 1</a:t>
                      </a:r>
                    </a:p>
                  </a:txBody>
                </a:tc>
              </a:tr>
              <a:tr h="0">
                <a:tc>
                  <a:txBody>
                    <a:bodyPr/>
                    <a:lstStyle/>
                    <a:p>
                      <a:pPr lvl="0" indent="0" marL="0">
                        <a:buNone/>
                      </a:pPr>
                      <a:r>
                        <a:rPr/>
                        <a:t>Les groupes sont-ils comparables ?</a:t>
                      </a:r>
                    </a:p>
                  </a:txBody>
                </a:tc>
                <a:tc>
                  <a:txBody>
                    <a:bodyPr/>
                    <a:lstStyle/>
                    <a:p>
                      <a:pPr lvl="0" indent="0" marL="0">
                        <a:buNone/>
                      </a:pPr>
                      <a:r>
                        <a:rPr/>
                        <a:t>Non — six caractéristiques sur six déséquilibrées</a:t>
                      </a:r>
                    </a:p>
                  </a:txBody>
                </a:tc>
                <a:tc>
                  <a:txBody>
                    <a:bodyPr/>
                    <a:lstStyle/>
                    <a:p>
                      <a:pPr lvl="0" indent="0" marL="0">
                        <a:buNone/>
                      </a:pPr>
                      <a:r>
                        <a:rPr/>
                        <a:t>Tableau d’équilibre, leçon 2</a:t>
                      </a:r>
                    </a:p>
                  </a:txBody>
                </a:tc>
              </a:tr>
              <a:tr h="0">
                <a:tc>
                  <a:txBody>
                    <a:bodyPr/>
                    <a:lstStyle/>
                    <a:p>
                      <a:pPr lvl="0" indent="0" marL="0">
                        <a:buNone/>
                      </a:pPr>
                      <a:r>
                        <a:rPr/>
                        <a:t>Quel est l’effet ?</a:t>
                      </a:r>
                    </a:p>
                  </a:txBody>
                </a:tc>
                <a:tc>
                  <a:txBody>
                    <a:bodyPr/>
                    <a:lstStyle/>
                    <a:p>
                      <a:pPr lvl="0" indent="0" marL="0">
                        <a:buNone/>
                      </a:pPr>
                      <a:r>
                        <a:rPr/>
                        <a:t>−0,96 pt, IC à 95 % −3,5 à +1,6</a:t>
                      </a:r>
                    </a:p>
                  </a:txBody>
                </a:tc>
                <a:tc>
                  <a:txBody>
                    <a:bodyPr/>
                    <a:lstStyle/>
                    <a:p>
                      <a:pPr lvl="0" indent="0" marL="0">
                        <a:buNone/>
                      </a:pPr>
                      <a:r>
                        <a:rPr/>
                        <a:t>Différences de différences, leçon 3</a:t>
                      </a:r>
                    </a:p>
                  </a:txBody>
                </a:tc>
              </a:tr>
              <a:tr h="0">
                <a:tc>
                  <a:txBody>
                    <a:bodyPr/>
                    <a:lstStyle/>
                    <a:p>
                      <a:pPr lvl="0" indent="0" marL="0">
                        <a:buNone/>
                      </a:pPr>
                      <a:r>
                        <a:rPr/>
                        <a:t>L’appariement change-t-il cela ?</a:t>
                      </a:r>
                    </a:p>
                  </a:txBody>
                </a:tc>
                <a:tc>
                  <a:txBody>
                    <a:bodyPr/>
                    <a:lstStyle/>
                    <a:p>
                      <a:pPr lvl="0" indent="0" marL="0">
                        <a:buNone/>
                      </a:pPr>
                      <a:r>
                        <a:rPr/>
                        <a:t>−0,71 pt, sur 9 des 15 écoles traitées</a:t>
                      </a:r>
                    </a:p>
                  </a:txBody>
                </a:tc>
                <a:tc>
                  <a:txBody>
                    <a:bodyPr/>
                    <a:lstStyle/>
                    <a:p>
                      <a:pPr lvl="0" indent="0" marL="0">
                        <a:buNone/>
                      </a:pPr>
                      <a:r>
                        <a:rPr/>
                        <a:t>Leçon 4</a:t>
                      </a:r>
                    </a:p>
                  </a:txBody>
                </a:tc>
              </a:tr>
              <a:tr h="0">
                <a:tc>
                  <a:txBody>
                    <a:bodyPr/>
                    <a:lstStyle/>
                    <a:p>
                      <a:pPr lvl="0" indent="0" marL="0">
                        <a:buNone/>
                      </a:pPr>
                      <a:r>
                        <a:rPr/>
                        <a:t>Un meilleur protocole pourrait-il tourner ?</a:t>
                      </a:r>
                    </a:p>
                  </a:txBody>
                </a:tc>
                <a:tc>
                  <a:txBody>
                    <a:bodyPr/>
                    <a:lstStyle/>
                    <a:p>
                      <a:pPr lvl="0" indent="0" marL="0">
                        <a:buNone/>
                      </a:pPr>
                      <a:r>
                        <a:rPr/>
                        <a:t>Pas sur ces données — aucun résultat au-delà du seuil</a:t>
                      </a:r>
                    </a:p>
                  </a:txBody>
                </a:tc>
                <a:tc>
                  <a:txBody>
                    <a:bodyPr/>
                    <a:lstStyle/>
                    <a:p>
                      <a:pPr lvl="0" indent="0" marL="0">
                        <a:buNone/>
                      </a:pPr>
                      <a:r>
                        <a:rPr/>
                        <a:t>Leçon 5</a:t>
                      </a:r>
                    </a:p>
                  </a:txBody>
                </a:tc>
              </a:tr>
              <a:tr h="0">
                <a:tc>
                  <a:txBody>
                    <a:bodyPr/>
                    <a:lstStyle/>
                    <a:p>
                      <a:pPr lvl="0" indent="0" marL="0">
                        <a:buNone/>
                      </a:pPr>
                      <a:r>
                        <a:rPr/>
                        <a:t>Qu’aurait-il pu détecter ?</a:t>
                      </a:r>
                    </a:p>
                  </a:txBody>
                </a:tc>
                <a:tc>
                  <a:txBody>
                    <a:bodyPr/>
                    <a:lstStyle/>
                    <a:p>
                      <a:pPr lvl="0" indent="0" marL="0">
                        <a:buNone/>
                      </a:pPr>
                      <a:r>
                        <a:rPr/>
                        <a:t>Rien en dessous de 4,9 points</a:t>
                      </a:r>
                    </a:p>
                  </a:txBody>
                </a:tc>
                <a:tc>
                  <a:txBody>
                    <a:bodyPr/>
                    <a:lstStyle/>
                    <a:p>
                      <a:pPr lvl="0" indent="0" marL="0">
                        <a:buNone/>
                      </a:pPr>
                      <a:r>
                        <a:rPr/>
                        <a:t>Puissance, leçon 6</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Rassemblez ce que le cours a produit</a:t>
            </a:r>
          </a:p>
        </p:txBody>
      </p:sp>
      <p:sp>
        <p:nvSpPr>
          <p:cNvPr id="3" name="Content Placeholder 2"/>
          <p:cNvSpPr>
            <a:spLocks noGrp="1"/>
          </p:cNvSpPr>
          <p:nvPr>
            <p:ph idx="1"/>
          </p:nvPr>
        </p:nvSpPr>
        <p:spPr/>
        <p:txBody>
          <a:bodyPr/>
          <a:lstStyle/>
          <a:p>
            <a:pPr lvl="0"/>
            <a:r>
              <a:rPr/>
              <a:t>Deux de ces sept lignes sont le rapport et les cinq autres sont l’annexe — Le constat est la quatrième ligne et la…</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résumé honnête — Exemple (suite)</a:t>
            </a:r>
          </a:p>
        </p:txBody>
      </p:sp>
      <p:sp>
        <p:nvSpPr>
          <p:cNvPr id="3" name="Content Placeholder 2"/>
          <p:cNvSpPr>
            <a:spLocks noGrp="1"/>
          </p:cNvSpPr>
          <p:nvPr>
            <p:ph idx="1"/>
          </p:nvPr>
        </p:nvSpPr>
        <p:spPr/>
        <p:txBody>
          <a:bodyPr/>
          <a:lstStyle/>
          <a:p>
            <a:pPr lvl="0" indent="0">
              <a:buNone/>
            </a:pPr>
            <a:r>
              <a:rPr>
                <a:latin typeface="Courier"/>
              </a:rPr>
              <a:t>School feeding and learning outcomes: evaluation summary
  FINDING
  This evaluation cannot answer whether the school feeding programme
  improves literacy, and the reason is in its design rather than its
  results.
  The programme is delivered in 15 schools and compared against 9. With
  fifty children per school and the observed clustering, the smallest
  effect this comparison could have detected is 4.9 percentage points. The
  programme team's threshold for expansion is 3 points. The evaluation was
  therefore incapable of answering the question it was commissioned to
  answer, and this was knowable before it began.
  What it does establish: literacy rose 7.0 points over the school year in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résumé honnête — Exemple (suite)</a:t>
            </a:r>
          </a:p>
        </p:txBody>
      </p:sp>
      <p:sp>
        <p:nvSpPr>
          <p:cNvPr id="3" name="Content Placeholder 2"/>
          <p:cNvSpPr>
            <a:spLocks noGrp="1"/>
          </p:cNvSpPr>
          <p:nvPr>
            <p:ph idx="1"/>
          </p:nvPr>
        </p:nvSpPr>
        <p:spPr/>
        <p:txBody>
          <a:bodyPr/>
          <a:lstStyle/>
          <a:p>
            <a:pPr lvl="0" indent="0">
              <a:buNone/>
            </a:pPr>
            <a:r>
              <a:rPr>
                <a:latin typeface="Courier"/>
              </a:rPr>
              <a:t>  both programme and comparison schools, with no difference between them
  (-0.96 points, 95% CI -3.5 to +1.6). Effects larger than 3.5 points in
  either direction are ruled out. Effects between 0 and 3 points -- the
  range the programme cares about -- are not.
  RECOMMENDATION
  Do not discontinue the programme on the basis of this evaluation. Do not
  expand it on the basis of the 7-point gain, which is the school year and
  is present in schools without the programme.
  To answer the question, an evaluation needs about 60 schools rather than
  24. If the programme is expanding to new schools, randomising the order of
  the roll-out costs nothing and produces a comparison group that does not
  have to be argued for.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résumé honnête</a:t>
            </a:r>
          </a:p>
        </p:txBody>
      </p:sp>
      <p:sp>
        <p:nvSpPr>
          <p:cNvPr id="3" name="Content Placeholder 2"/>
          <p:cNvSpPr>
            <a:spLocks noGrp="1"/>
          </p:cNvSpPr>
          <p:nvPr>
            <p:ph idx="1"/>
          </p:nvPr>
        </p:nvSpPr>
        <p:spPr/>
        <p:txBody>
          <a:bodyPr/>
          <a:lstStyle/>
          <a:p>
            <a:pPr lvl="0"/>
            <a:r>
              <a:rPr/>
              <a:t>Le premier paragraphe refuse la question et le dernier dit ce qui y répondrait — Entre les deux il y a un constat, un…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phrases qu’une évaluation doit pouvoir écrire</a:t>
            </a:r>
          </a:p>
        </p:txBody>
      </p:sp>
      <p:sp>
        <p:nvSpPr>
          <p:cNvPr id="3" name="Content Placeholder 2"/>
          <p:cNvSpPr>
            <a:spLocks noGrp="1"/>
          </p:cNvSpPr>
          <p:nvPr>
            <p:ph idx="1"/>
          </p:nvPr>
        </p:nvSpPr>
        <p:spPr/>
        <p:txBody>
          <a:bodyPr/>
          <a:lstStyle/>
          <a:p>
            <a:pPr lvl="0"/>
            <a:r>
              <a:rPr/>
              <a:t>« Le contrefactuel est X. » — Ici : les écoles sans programme, supposées avoir suivi la même trajectoire</a:t>
            </a:r>
          </a:p>
          <a:p>
            <a:pPr lvl="0"/>
            <a:r>
              <a:rPr/>
              <a:t>« L’estimation vaut Y, avec l’intervalle Z, dans les unités qu’emploie le programme. » — Ici : −0,96 point de…</a:t>
            </a:r>
          </a:p>
          <a:p>
            <a:pPr lvl="0"/>
            <a:r>
              <a:rPr/>
              <a:t>« Le plus petit effet que ce protocole pouvait détecter vaut W. » — Ici : 4,9 points</a:t>
            </a:r>
          </a:p>
          <a:p>
            <a:pPr lvl="0"/>
            <a:r>
              <a:rPr/>
              <a:t>« Cette analyse ne peut pas écarter V. » — Ici : tout effet entre zéro et environ trois points, c’est-à-dire toute la…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vaut « aucun effet détecté »</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Lecture</a:t>
                      </a:r>
                    </a:p>
                  </a:txBody>
                  <a:tcPr/>
                </a:tc>
                <a:tc>
                  <a:txBody>
                    <a:bodyPr/>
                    <a:lstStyle/>
                    <a:p>
                      <a:pPr lvl="0" indent="0" marL="0">
                        <a:buNone/>
                      </a:pPr>
                      <a:r>
                        <a:rPr/>
                        <a:t>Étayée ?</a:t>
                      </a:r>
                    </a:p>
                  </a:txBody>
                  <a:tcPr/>
                </a:tc>
              </a:tr>
              <a:tr h="0">
                <a:tc>
                  <a:txBody>
                    <a:bodyPr/>
                    <a:lstStyle/>
                    <a:p>
                      <a:pPr lvl="0" indent="0" marL="0">
                        <a:buNone/>
                      </a:pPr>
                      <a:r>
                        <a:rPr/>
                        <a:t>« Le programme ne marche pas »</a:t>
                      </a:r>
                    </a:p>
                  </a:txBody>
                </a:tc>
                <a:tc>
                  <a:txBody>
                    <a:bodyPr/>
                    <a:lstStyle/>
                    <a:p>
                      <a:pPr lvl="0" indent="0" marL="0">
                        <a:buNone/>
                      </a:pPr>
                      <a:r>
                        <a:rPr b="1"/>
                        <a:t>Non</a:t>
                      </a:r>
                      <a:r>
                        <a:rPr/>
                        <a:t> — le protocole ne pouvait pas détecter l’effet pertinent</a:t>
                      </a:r>
                    </a:p>
                  </a:txBody>
                </a:tc>
              </a:tr>
              <a:tr h="0">
                <a:tc>
                  <a:txBody>
                    <a:bodyPr/>
                    <a:lstStyle/>
                    <a:p>
                      <a:pPr lvl="0" indent="0" marL="0">
                        <a:buNone/>
                      </a:pPr>
                      <a:r>
                        <a:rPr/>
                        <a:t>« Le programme n’a pas de grand effet sur la littératie »</a:t>
                      </a:r>
                    </a:p>
                  </a:txBody>
                </a:tc>
                <a:tc>
                  <a:txBody>
                    <a:bodyPr/>
                    <a:lstStyle/>
                    <a:p>
                      <a:pPr lvl="0" indent="0" marL="0">
                        <a:buNone/>
                      </a:pPr>
                      <a:r>
                        <a:rPr b="1"/>
                        <a:t>Oui</a:t>
                      </a:r>
                      <a:r>
                        <a:rPr/>
                        <a:t> — au-delà de 3,5 points est écarté</a:t>
                      </a:r>
                    </a:p>
                  </a:txBody>
                </a:tc>
              </a:tr>
              <a:tr h="0">
                <a:tc>
                  <a:txBody>
                    <a:bodyPr/>
                    <a:lstStyle/>
                    <a:p>
                      <a:pPr lvl="0" indent="0" marL="0">
                        <a:buNone/>
                      </a:pPr>
                      <a:r>
                        <a:rPr/>
                        <a:t>« Le gain de 7 points n’est pas attribuable au programme »</a:t>
                      </a:r>
                    </a:p>
                  </a:txBody>
                </a:tc>
                <a:tc>
                  <a:txBody>
                    <a:bodyPr/>
                    <a:lstStyle/>
                    <a:p>
                      <a:pPr lvl="0" indent="0" marL="0">
                        <a:buNone/>
                      </a:pPr>
                      <a:r>
                        <a:rPr b="1"/>
                        <a:t>Oui</a:t>
                      </a:r>
                      <a:r>
                        <a:rPr/>
                        <a:t> — les écoles témoins ont monté davantage</a:t>
                      </a:r>
                    </a:p>
                  </a:txBody>
                </a:tc>
              </a:tr>
              <a:tr h="0">
                <a:tc>
                  <a:txBody>
                    <a:bodyPr/>
                    <a:lstStyle/>
                    <a:p>
                      <a:pPr lvl="0" indent="0" marL="0">
                        <a:buNone/>
                      </a:pPr>
                      <a:r>
                        <a:rPr/>
                        <a:t>« Il faut réorienter le financement »</a:t>
                      </a:r>
                    </a:p>
                  </a:txBody>
                </a:tc>
                <a:tc>
                  <a:txBody>
                    <a:bodyPr/>
                    <a:lstStyle/>
                    <a:p>
                      <a:pPr lvl="0" indent="0" marL="0">
                        <a:buNone/>
                      </a:pPr>
                      <a:r>
                        <a:rPr b="1"/>
                        <a:t>Non</a:t>
                      </a:r>
                      <a:r>
                        <a:rPr/>
                        <a:t> — cela exige une estimation d’effet que cette étude n’a pas</a:t>
                      </a:r>
                    </a:p>
                  </a:txBody>
                </a:tc>
              </a:tr>
              <a:tr h="0">
                <a:tc>
                  <a:txBody>
                    <a:bodyPr/>
                    <a:lstStyle/>
                    <a:p>
                      <a:pPr lvl="0" indent="0" marL="0">
                        <a:buNone/>
                      </a:pPr>
                      <a:r>
                        <a:rPr/>
                        <a:t>« La prochaine évaluation a besoin de 60 écoles »</a:t>
                      </a:r>
                    </a:p>
                  </a:txBody>
                </a:tc>
                <a:tc>
                  <a:txBody>
                    <a:bodyPr/>
                    <a:lstStyle/>
                    <a:p>
                      <a:pPr lvl="0" indent="0" marL="0">
                        <a:buNone/>
                      </a:pPr>
                      <a:r>
                        <a:rPr b="1"/>
                        <a:t>Oui</a:t>
                      </a:r>
                      <a:r>
                        <a:rPr/>
                        <a:t> — calculé, et actionnable</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vaut « aucun effet détecté »</a:t>
            </a:r>
          </a:p>
        </p:txBody>
      </p:sp>
      <p:sp>
        <p:nvSpPr>
          <p:cNvPr id="3" name="Content Placeholder 2"/>
          <p:cNvSpPr>
            <a:spLocks noGrp="1"/>
          </p:cNvSpPr>
          <p:nvPr>
            <p:ph idx="1"/>
          </p:nvPr>
        </p:nvSpPr>
        <p:spPr/>
        <p:txBody>
          <a:bodyPr/>
          <a:lstStyle/>
          <a:p>
            <a:pPr lvl="0"/>
            <a:r>
              <a:rPr/>
              <a:t>Les deux lignes « oui » du milieu sont de vrais constats et ce sont des constats importuns — ils retirent un chiffre…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pour le lecteur qui citera une seule phrase</a:t>
            </a:r>
          </a:p>
        </p:txBody>
      </p:sp>
      <p:sp>
        <p:nvSpPr>
          <p:cNvPr id="3" name="Content Placeholder 2"/>
          <p:cNvSpPr>
            <a:spLocks noGrp="1"/>
          </p:cNvSpPr>
          <p:nvPr>
            <p:ph idx="1"/>
          </p:nvPr>
        </p:nvSpPr>
        <p:spPr/>
        <p:txBody>
          <a:bodyPr/>
          <a:lstStyle/>
          <a:p>
            <a:pPr lvl="0"/>
            <a:r>
              <a:rPr/>
              <a:t>Pas — « Aucun effet statistiquement significatif de la cantine scolaire sur la littératie n’a été trouvé</a:t>
            </a:r>
          </a:p>
          <a:p>
            <a:pPr lvl="0"/>
            <a:r>
              <a:rPr/>
              <a:t>Pas — « La littératie a monté de 7 points dans les écoles du programme</a:t>
            </a:r>
          </a:p>
          <a:p>
            <a:pPr lvl="0"/>
            <a:r>
              <a:rPr/>
              <a:t>Ceci — « La littératie a monté de 7 points dans les écoles avec et sans programme ; cette évaluation n’était pas assez…</a:t>
            </a:r>
          </a:p>
          <a:p>
            <a:pPr lvl="0"/>
            <a:r>
              <a:rPr/>
              <a:t>Mettez cette phrase dans le résumé, dans la conclusion et dans le courriel d’accompagnement — La phrase citable est…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dont ce cours a traité</a:t>
            </a:r>
          </a:p>
        </p:txBody>
      </p:sp>
      <p:sp>
        <p:nvSpPr>
          <p:cNvPr id="3" name="Content Placeholder 2"/>
          <p:cNvSpPr>
            <a:spLocks noGrp="1"/>
          </p:cNvSpPr>
          <p:nvPr>
            <p:ph idx="1"/>
          </p:nvPr>
        </p:nvSpPr>
        <p:spPr/>
        <p:txBody>
          <a:bodyPr/>
          <a:lstStyle/>
          <a:p>
            <a:pPr lvl="0"/>
            <a:r>
              <a:rPr/>
              <a:t>Ce qui signifie que les décisions les plus lourdes de conséquences ont été prises avant l’existence de la moindre…</a:t>
            </a:r>
          </a:p>
          <a:p>
            <a:pPr lvl="0"/>
            <a:r>
              <a:rPr/>
              <a:t>La chose utile que ce cours demande n’est donc pas une technique — C’est d’être dans la pièce en janvier, avec une…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Evaluation of the school feeding programme: methods and limitations
  Design            Difference-in-differences, 15 programme and 9
                    comparison schools, baseline and endline literacy on
                    585 students with both rounds.
  Counterfactual    Comparison schools, assumed to have been on the same
                    trajectory. Two rounds exist, so parallel trends is
                    argued (numeracy shows the same null; no single school
                    drives the result) and not tested.
  Estimate          -0.96 percentage points, 95% CI -3.5 to +1.6,
                    clustered on 24 schools.
  Power             Minimum detectable effect 4.9 points at 80% power,
                    against a 3-point threshold of interest. Underpowered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for the relevant effect size.
  Balance           All six baseline characteristics imbalanced beyond 0.25
                    standardised. Adjusted for baseline and district;
                    unmeasured selection is not addressed.
  Attrition         585 of 741 baseline students have an endline. Those who
                    left scored 39.3% at baseline against 56.8% for those
                    who stayed.
  Not claimed       Any effect on attendance, enrolment or nutrition. Any
                    causal effect beyond the difference-in-differences
                    assumption. Any conclusion about effects below 3 points.
  Plan              Written 2024-01-15, one deviation listed in Annex A,
                    three exploratory analyses in Annex B.</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Huit lignes, et un relecteur peut reconstituer chaque décision à partir d’elles — C’est le livrable vers lequel ce…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module 5 est complet : l’incertitude, puis les modèles, puis les protocoles.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https://data-analysis.cassion.dev/fr/cours/impact-evaluation-methods/ie-08-the-evaluation-that-says-no</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L’évaluation qui décline la question</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La commande demandait si la cantine scolaire améliore les apprentissages. La réponse honnête est que ce protocole n’aurait pas pu détecter un effet de l’ampleur qui intéresse le programme, que ce qu’il a détecté est nul, et que les deux affirmations doivent figurer dans le résumé et non en annexe.</vt:lpwstr>
  </property>
</Properties>
</file>