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notesMaster" Target="notesMasters/notesMaster1.xml" /><Relationship Id="rId21" Type="http://schemas.openxmlformats.org/officeDocument/2006/relationships/viewProps" Target="viewProps.xml" /><Relationship Id="rId20" Type="http://schemas.openxmlformats.org/officeDocument/2006/relationships/presProps" Target="presProps.xml" /><Relationship Id="rId1" Type="http://schemas.openxmlformats.org/officeDocument/2006/relationships/slideMaster" Target="slideMasters/slideMaster1.xml" /><Relationship Id="rId23" Type="http://schemas.openxmlformats.org/officeDocument/2006/relationships/tableStyles" Target="tableStyles.xml" /><Relationship Id="rId2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Theory of Change says how the world is supposed to move; a LogFrame turns that into rows; an indicator turns a row into arithmetic. Something is lost at each translation, and knowing what lets you defend the number.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programme in this sector carries three artefacts, produced by different people at different times, and the number you report comes out of the third. Each arrow between them is a translation, and translations lose things. This lesson is about what specifically, because “the indicator does not measure what we care about” is a complaint that arrives too late to fix.</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Theory of Change for a routine immunisation programme might say: That sentence contains a mechanism, an assumption and a population. The LogFrame row it becomes usually says: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went missing in one step. The mechanism. The theory was about </a:t>
            </a:r>
            <a:r>
              <a:rPr i="1"/>
              <a:t>completion</a:t>
            </a:r>
            <a:r>
              <a:rPr/>
              <a:t> — children who start the schedule finishing it. A count of penta3 doses rises if more children start, if more complete, or if a campaign draws children in from a neighbouring district. The indicator cannot distinguish the thing the programme is actually claiming to do. The assumption. “Vaccines reliably in stock” is a condition the theory depends on and no LogFrame row measures. When the indicator underperforms, the argument about why is unresolvable, because nobody was counting the thing the theory said mattered. The population. “Children who are brought for a first dose” is a specific group. A dose count has no denominator at all.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completion mechanism is measurable, and it is a standard indicator: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8,302 first doses, 7,160 third doses, a dropout of 13.8%. And the measles series is worse: 7,321 first doses against 5,647 second, a dropout of 22.9%. That single number speaks directly to the theory in a way the dose count does not. It is also robust to the denominator argument — both numerator and denominator come from the same reporting facilities in the same months, so a census projection nine years old cannot move it. When the mechanism is measurable, measure the mechanism. A dropout rate and a coverage figure answer different questions, and a LogFrame carrying only the second is describing the programme’s output rather than its claim.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LogFrame says “number of children receiving penta3”. The analyst has to turn that into code, and the row does not say: Four questions, each with a defensible answer, and two analysts answering them differently produce two different numbers from the same file. Neither has made an error. This is the defect the whole course exists to prevent, and the fix is the reference sheet in unit 2.</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right-hand column of a LogFrame is the one that gets emptied first, and it is the column that explains your results. An assumption is a condition outside the programme’s control that the causal chain depends on: vaccines arrive, the road is passable, the currency holds, the security situation permits movement. When a target is missed, the honest analysis is usually “the assumption failed”, and that sentence is only available if somebody wrote the assumption down beforehand. Give the important assumptions an indicator of their own. Stock-out days per quarter, road access days, staff vacancy rate. They are cheap to collect and they convert an argument into a fact.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universal temptation is to report an output and call it an outcome, because outputs are attributable and outcomes are not. “12,000 children vaccinated” is an output. “Measles susceptibility at school entry fell” is an outcome, it depends on four other actors, and attribution is exactly what the </a:t>
            </a:r>
            <a:r>
              <a:rPr i="1"/>
              <a:t>Impact Evaluation Methods</a:t>
            </a:r>
            <a:r>
              <a:rPr/>
              <a:t> course later spends twenty-four hours on. Say which level you are at. A report that lists outputs under an outcome heading will be found out by any evaluator, and the finding is about credibility rather than about numbers.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most useful five minutes in indicator design: start from your indicator and walk up. If the chain breaks, you have found something. It usually breaks in one of three places, and each has a different fix:</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know where an indicator comes from and what it inherits. The next lesson takes it apart — what an indicator is made of, why almost every one is a ratio, and the three questions to ask before writing a single line of code against 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1-theory-of-chan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breaks between the change and the number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Theory of Change says how the world is supposed to move; a LogFrame turns that into rows; an indicator turns a row into arithmetic. Something is lost at each translation, and knowing what lets you defend the number.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Three documents, two translations</a:t>
            </a:r>
          </a:p>
          <a:p>
            <a:pPr lvl="0"/>
            <a:r>
              <a:rPr/>
              <a:t>The first translation: change to row</a:t>
            </a:r>
          </a:p>
          <a:p>
            <a:pPr lvl="0"/>
            <a:r>
              <a:rPr/>
              <a:t>Fix it at the LogFrame, not at the analysis</a:t>
            </a:r>
          </a:p>
          <a:p>
            <a:pPr lvl="0"/>
            <a:r>
              <a:rPr/>
              <a:t>The second translation: row to arithmetic</a:t>
            </a:r>
          </a:p>
          <a:p>
            <a:pPr lvl="0"/>
            <a:r>
              <a:rPr/>
              <a:t>Assumptions are the part everyone deletes</a:t>
            </a:r>
          </a:p>
          <a:p>
            <a:pPr lvl="0"/>
            <a:r>
              <a:rPr/>
              <a:t>What the levels mean, and where people cheat</a:t>
            </a:r>
          </a:p>
          <a:p>
            <a:pPr lvl="0"/>
            <a:r>
              <a:rPr/>
              <a:t>Read the chain backwards as a test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documents, two translations</a:t>
            </a:r>
          </a:p>
        </p:txBody>
      </p:sp>
      <p:sp>
        <p:nvSpPr>
          <p:cNvPr id="3" name="Content Placeholder 2"/>
          <p:cNvSpPr>
            <a:spLocks noGrp="1"/>
          </p:cNvSpPr>
          <p:nvPr>
            <p:ph idx="1"/>
          </p:nvPr>
        </p:nvSpPr>
        <p:spPr/>
        <p:txBody>
          <a:bodyPr/>
          <a:lstStyle/>
          <a:p>
            <a:pPr lvl="0"/>
            <a:r>
              <a:rPr/>
              <a:t>A </a:t>
            </a:r>
            <a:r>
              <a:rPr b="1"/>
              <a:t>Theory of Change</a:t>
            </a:r>
            <a:r>
              <a:rPr/>
              <a:t> — a narrative and usually a diagram, saying how the programme believes the world will move and…</a:t>
            </a:r>
          </a:p>
          <a:p>
            <a:pPr lvl="0"/>
            <a:r>
              <a:rPr/>
              <a:t>A </a:t>
            </a:r>
            <a:r>
              <a:rPr b="1"/>
              <a:t>LogFrame</a:t>
            </a:r>
            <a:r>
              <a:rPr/>
              <a:t> — a table of goal, outcomes, outputs and activities, each row carrying indicators, means of verification…</a:t>
            </a:r>
          </a:p>
          <a:p>
            <a:pPr lvl="0"/>
            <a:r>
              <a:rPr/>
              <a:t>An </a:t>
            </a:r>
            <a:r>
              <a:rPr b="1"/>
              <a:t>indicator definition</a:t>
            </a:r>
            <a:r>
              <a:rPr/>
              <a:t> — arithmetic on a dataset.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first translation: change to row</a:t>
            </a:r>
          </a:p>
        </p:txBody>
      </p:sp>
      <p:sp>
        <p:nvSpPr>
          <p:cNvPr id="3" name="Content Placeholder 2"/>
          <p:cNvSpPr>
            <a:spLocks noGrp="1"/>
          </p:cNvSpPr>
          <p:nvPr>
            <p:ph idx="1"/>
          </p:nvPr>
        </p:nvSpPr>
        <p:spPr/>
        <p:txBody>
          <a:bodyPr/>
          <a:lstStyle/>
          <a:p>
            <a:pPr lvl="0" indent="0" marL="1270000">
              <a:buNone/>
            </a:pPr>
            <a:r>
              <a:rPr sz="2000"/>
              <a:t>If health workers are trained and vaccines are reliably in stock, then caregivers who bring a child for the first dose will complete the schedule, and fewer children will be susceptible to measles at school entry.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first translation: change to row</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Level</a:t>
                      </a:r>
                    </a:p>
                  </a:txBody>
                  <a:tcPr/>
                </a:tc>
                <a:tc>
                  <a:txBody>
                    <a:bodyPr/>
                    <a:lstStyle/>
                    <a:p>
                      <a:pPr lvl="0" indent="0" marL="0">
                        <a:buNone/>
                      </a:pPr>
                      <a:r>
                        <a:rPr/>
                        <a:t>Indicator</a:t>
                      </a:r>
                    </a:p>
                  </a:txBody>
                  <a:tcPr/>
                </a:tc>
              </a:tr>
              <a:tr h="0">
                <a:tc>
                  <a:txBody>
                    <a:bodyPr/>
                    <a:lstStyle/>
                    <a:p>
                      <a:pPr lvl="0" indent="0" marL="0">
                        <a:buNone/>
                      </a:pPr>
                      <a:r>
                        <a:rPr/>
                        <a:t>Output</a:t>
                      </a:r>
                    </a:p>
                  </a:txBody>
                </a:tc>
                <a:tc>
                  <a:txBody>
                    <a:bodyPr/>
                    <a:lstStyle/>
                    <a:p>
                      <a:pPr lvl="0" indent="0" marL="0">
                        <a:buNone/>
                      </a:pPr>
                      <a:r>
                        <a:rPr/>
                        <a:t>Number of children receiving penta3</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first translation: change to row</a:t>
            </a:r>
          </a:p>
        </p:txBody>
      </p:sp>
      <p:sp>
        <p:nvSpPr>
          <p:cNvPr id="3" name="Content Placeholder 2"/>
          <p:cNvSpPr>
            <a:spLocks noGrp="1"/>
          </p:cNvSpPr>
          <p:nvPr>
            <p:ph idx="1"/>
          </p:nvPr>
        </p:nvSpPr>
        <p:spPr/>
        <p:txBody>
          <a:bodyPr/>
          <a:lstStyle/>
          <a:p>
            <a:pPr lvl="0"/>
            <a:r>
              <a:rPr/>
              <a:t>The mechanism — The theory was about </a:t>
            </a:r>
            <a:r>
              <a:rPr i="1"/>
              <a:t>completion</a:t>
            </a:r>
            <a:r>
              <a:rPr/>
              <a:t> — children who start the schedule finishing it</a:t>
            </a:r>
          </a:p>
          <a:p>
            <a:pPr lvl="0"/>
            <a:r>
              <a:rPr/>
              <a:t>The assumption — “Vaccines reliably in stock” is a condition the theory depends on and no LogFrame row measures</a:t>
            </a:r>
          </a:p>
          <a:p>
            <a:pPr lvl="0"/>
            <a:r>
              <a:rPr/>
              <a:t>The population — “Children who are brought for a first dose” is a specific group</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it at the LogFrame, not at the analysis — In Python</a:t>
            </a:r>
          </a:p>
        </p:txBody>
      </p:sp>
      <p:sp>
        <p:nvSpPr>
          <p:cNvPr id="3" name="Content Placeholder 2"/>
          <p:cNvSpPr>
            <a:spLocks noGrp="1"/>
          </p:cNvSpPr>
          <p:nvPr>
            <p:ph idx="1"/>
          </p:nvPr>
        </p:nvSpPr>
        <p:spPr/>
        <p:txBody>
          <a:bodyPr/>
          <a:lstStyle/>
          <a:p>
            <a:pPr lvl="0" indent="0">
              <a:buNone/>
            </a:pPr>
            <a:r>
              <a:rPr>
                <a:latin typeface="Courier"/>
              </a:rPr>
              <a:t>totals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a:t>
            </a:r>
            <a:br/>
            <a:r>
              <a:rPr>
                <a:latin typeface="Courier"/>
              </a:rPr>
              <a:t>dropout </a:t>
            </a:r>
            <a:r>
              <a:rPr>
                <a:solidFill>
                  <a:srgbClr val="666666"/>
                </a:solidFill>
                <a:latin typeface="Courier"/>
              </a:rPr>
              <a:t>=</a:t>
            </a:r>
            <a:r>
              <a:rPr>
                <a:latin typeface="Courier"/>
              </a:rPr>
              <a:t> (totals[</a:t>
            </a:r>
            <a:r>
              <a:rPr>
                <a:solidFill>
                  <a:srgbClr val="4070A0"/>
                </a:solidFill>
                <a:latin typeface="Courier"/>
              </a:rPr>
              <a:t>"penta1"</a:t>
            </a:r>
            <a:r>
              <a:rPr>
                <a:latin typeface="Courier"/>
              </a:rPr>
              <a:t>] </a:t>
            </a:r>
            <a:r>
              <a:rPr>
                <a:solidFill>
                  <a:srgbClr val="666666"/>
                </a:solidFill>
                <a:latin typeface="Courier"/>
              </a:rPr>
              <a:t>-</a:t>
            </a:r>
            <a:r>
              <a:rPr>
                <a:latin typeface="Courier"/>
              </a:rPr>
              <a:t> totals[</a:t>
            </a:r>
            <a:r>
              <a:rPr>
                <a:solidFill>
                  <a:srgbClr val="4070A0"/>
                </a:solidFill>
                <a:latin typeface="Courier"/>
              </a:rPr>
              <a:t>"penta3"</a:t>
            </a:r>
            <a:r>
              <a:rPr>
                <a:latin typeface="Courier"/>
              </a:rPr>
              <a:t>]) </a:t>
            </a:r>
            <a:r>
              <a:rPr>
                <a:solidFill>
                  <a:srgbClr val="666666"/>
                </a:solidFill>
                <a:latin typeface="Courier"/>
              </a:rPr>
              <a:t>/</a:t>
            </a:r>
            <a:r>
              <a:rPr>
                <a:latin typeface="Courier"/>
              </a:rPr>
              <a:t> totals[</a:t>
            </a:r>
            <a:r>
              <a:rPr>
                <a:solidFill>
                  <a:srgbClr val="4070A0"/>
                </a:solidFill>
                <a:latin typeface="Courier"/>
              </a:rPr>
              <a:t>"penta1"</a:t>
            </a:r>
            <a:r>
              <a:rPr>
                <a:latin typeface="Courier"/>
              </a:rPr>
              <a:t>]</a:t>
            </a:r>
            <a:br/>
            <a:r>
              <a:rPr>
                <a:solidFill>
                  <a:srgbClr val="008000"/>
                </a:solidFill>
                <a:latin typeface="Courier"/>
              </a:rPr>
              <a:t>print</a:t>
            </a:r>
            <a:r>
              <a:rPr>
                <a:latin typeface="Courier"/>
              </a:rPr>
              <a:t>(</a:t>
            </a:r>
            <a:r>
              <a:rPr>
                <a:solidFill>
                  <a:srgbClr val="BB6688"/>
                </a:solidFill>
                <a:latin typeface="Courier"/>
              </a:rPr>
              <a:t>f"penta1 </a:t>
            </a:r>
            <a:r>
              <a:rPr>
                <a:solidFill>
                  <a:srgbClr val="4070A0"/>
                </a:solidFill>
                <a:latin typeface="Courier"/>
              </a:rPr>
              <a:t>{</a:t>
            </a:r>
            <a:r>
              <a:rPr>
                <a:latin typeface="Courier"/>
              </a:rPr>
              <a:t>totals[</a:t>
            </a:r>
            <a:r>
              <a:rPr>
                <a:solidFill>
                  <a:srgbClr val="4070A0"/>
                </a:solidFill>
                <a:latin typeface="Courier"/>
              </a:rPr>
              <a:t>'penta1'</a:t>
            </a:r>
            <a:r>
              <a:rPr>
                <a:latin typeface="Courier"/>
              </a:rPr>
              <a:t>]</a:t>
            </a:r>
            <a:r>
              <a:rPr>
                <a:solidFill>
                  <a:srgbClr val="4070A0"/>
                </a:solidFill>
                <a:latin typeface="Courier"/>
              </a:rPr>
              <a:t>:,}</a:t>
            </a:r>
            <a:r>
              <a:rPr>
                <a:solidFill>
                  <a:srgbClr val="BB6688"/>
                </a:solidFill>
                <a:latin typeface="Courier"/>
              </a:rPr>
              <a:t>  penta3 </a:t>
            </a:r>
            <a:r>
              <a:rPr>
                <a:solidFill>
                  <a:srgbClr val="4070A0"/>
                </a:solidFill>
                <a:latin typeface="Courier"/>
              </a:rPr>
              <a:t>{</a:t>
            </a:r>
            <a:r>
              <a:rPr>
                <a:latin typeface="Courier"/>
              </a:rPr>
              <a:t>totals[</a:t>
            </a:r>
            <a:r>
              <a:rPr>
                <a:solidFill>
                  <a:srgbClr val="4070A0"/>
                </a:solidFill>
                <a:latin typeface="Courier"/>
              </a:rPr>
              <a:t>'penta3'</a:t>
            </a:r>
            <a:r>
              <a:rPr>
                <a:latin typeface="Courier"/>
              </a:rPr>
              <a:t>]</a:t>
            </a:r>
            <a:r>
              <a:rPr>
                <a:solidFill>
                  <a:srgbClr val="4070A0"/>
                </a:solidFill>
                <a:latin typeface="Courier"/>
              </a:rPr>
              <a:t>:,}</a:t>
            </a:r>
            <a:r>
              <a:rPr>
                <a:solidFill>
                  <a:srgbClr val="BB6688"/>
                </a:solidFill>
                <a:latin typeface="Courier"/>
              </a:rPr>
              <a:t>  dropout </a:t>
            </a:r>
            <a:r>
              <a:rPr>
                <a:solidFill>
                  <a:srgbClr val="4070A0"/>
                </a:solidFill>
                <a:latin typeface="Courier"/>
              </a:rPr>
              <a:t>{</a:t>
            </a:r>
            <a:r>
              <a:rPr>
                <a:latin typeface="Courier"/>
              </a:rPr>
              <a:t>dropout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it at the LogFrame, not at the analysis — In R</a:t>
            </a:r>
          </a:p>
        </p:txBody>
      </p:sp>
      <p:sp>
        <p:nvSpPr>
          <p:cNvPr id="3" name="Content Placeholder 2"/>
          <p:cNvSpPr>
            <a:spLocks noGrp="1"/>
          </p:cNvSpPr>
          <p:nvPr>
            <p:ph idx="1"/>
          </p:nvPr>
        </p:nvSpPr>
        <p:spPr/>
        <p:txBody>
          <a:bodyPr/>
          <a:lstStyle/>
          <a:p>
            <a:pPr lvl="0" indent="0">
              <a:buNone/>
            </a:pPr>
            <a:r>
              <a:rPr>
                <a:latin typeface="Courier"/>
              </a:rPr>
              <a:t>totals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br/>
            <a:br/>
            <a:r>
              <a:rPr>
                <a:latin typeface="Courier"/>
              </a:rPr>
              <a:t>p1 </a:t>
            </a:r>
            <a:r>
              <a:rPr>
                <a:solidFill>
                  <a:srgbClr val="007020"/>
                </a:solidFill>
                <a:latin typeface="Courier"/>
              </a:rPr>
              <a:t>&lt;-</a:t>
            </a:r>
            <a:r>
              <a:rPr>
                <a:latin typeface="Courier"/>
              </a:rPr>
              <a:t> totals</a:t>
            </a:r>
            <a:r>
              <a:rPr>
                <a:solidFill>
                  <a:srgbClr val="4070A0"/>
                </a:solidFill>
                <a:latin typeface="Courier"/>
              </a:rPr>
              <a:t>$</a:t>
            </a:r>
            <a:r>
              <a:rPr>
                <a:latin typeface="Courier"/>
              </a:rPr>
              <a:t>doses[totals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"penta1"</a:t>
            </a:r>
            <a:r>
              <a:rPr>
                <a:latin typeface="Courier"/>
              </a:rPr>
              <a:t>]</a:t>
            </a:r>
            <a:br/>
            <a:r>
              <a:rPr>
                <a:latin typeface="Courier"/>
              </a:rPr>
              <a:t>p3 </a:t>
            </a:r>
            <a:r>
              <a:rPr>
                <a:solidFill>
                  <a:srgbClr val="007020"/>
                </a:solidFill>
                <a:latin typeface="Courier"/>
              </a:rPr>
              <a:t>&lt;-</a:t>
            </a:r>
            <a:r>
              <a:rPr>
                <a:latin typeface="Courier"/>
              </a:rPr>
              <a:t> totals</a:t>
            </a:r>
            <a:r>
              <a:rPr>
                <a:solidFill>
                  <a:srgbClr val="4070A0"/>
                </a:solidFill>
                <a:latin typeface="Courier"/>
              </a:rPr>
              <a:t>$</a:t>
            </a:r>
            <a:r>
              <a:rPr>
                <a:latin typeface="Courier"/>
              </a:rPr>
              <a:t>doses[totals</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a:t>
            </a:r>
            <a:br/>
            <a:r>
              <a:rPr>
                <a:solidFill>
                  <a:srgbClr val="06287E"/>
                </a:solidFill>
                <a:latin typeface="Courier"/>
              </a:rPr>
              <a:t>c</a:t>
            </a:r>
            <a:r>
              <a:rPr>
                <a:latin typeface="Courier"/>
              </a:rPr>
              <a:t>(</a:t>
            </a:r>
            <a:r>
              <a:rPr>
                <a:solidFill>
                  <a:srgbClr val="7D9029"/>
                </a:solidFill>
                <a:latin typeface="Courier"/>
              </a:rPr>
              <a:t>penta1 =</a:t>
            </a:r>
            <a:r>
              <a:rPr>
                <a:latin typeface="Courier"/>
              </a:rPr>
              <a:t> p1, </a:t>
            </a:r>
            <a:r>
              <a:rPr>
                <a:solidFill>
                  <a:srgbClr val="7D9029"/>
                </a:solidFill>
                <a:latin typeface="Courier"/>
              </a:rPr>
              <a:t>penta3 =</a:t>
            </a:r>
            <a:r>
              <a:rPr>
                <a:latin typeface="Courier"/>
              </a:rPr>
              <a:t> p3, </a:t>
            </a:r>
            <a:r>
              <a:rPr>
                <a:solidFill>
                  <a:srgbClr val="7D9029"/>
                </a:solidFill>
                <a:latin typeface="Courier"/>
              </a:rPr>
              <a:t>dropout =</a:t>
            </a:r>
            <a:r>
              <a:rPr>
                <a:latin typeface="Courier"/>
              </a:rPr>
              <a:t> (p1 </a:t>
            </a:r>
            <a:r>
              <a:rPr>
                <a:solidFill>
                  <a:srgbClr val="4070A0"/>
                </a:solidFill>
                <a:latin typeface="Courier"/>
              </a:rPr>
              <a:t>-</a:t>
            </a:r>
            <a:r>
              <a:rPr>
                <a:latin typeface="Courier"/>
              </a:rPr>
              <a:t> p3) </a:t>
            </a:r>
            <a:r>
              <a:rPr>
                <a:solidFill>
                  <a:srgbClr val="4070A0"/>
                </a:solidFill>
                <a:latin typeface="Courier"/>
              </a:rPr>
              <a:t>/</a:t>
            </a:r>
            <a:r>
              <a:rPr>
                <a:latin typeface="Courier"/>
              </a:rPr>
              <a:t> p1)</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it at the LogFrame, not at the analysis</a:t>
            </a:r>
          </a:p>
        </p:txBody>
      </p:sp>
      <p:sp>
        <p:nvSpPr>
          <p:cNvPr id="3" name="Content Placeholder 2"/>
          <p:cNvSpPr>
            <a:spLocks noGrp="1"/>
          </p:cNvSpPr>
          <p:nvPr>
            <p:ph idx="1"/>
          </p:nvPr>
        </p:nvSpPr>
        <p:spPr/>
        <p:txBody>
          <a:bodyPr/>
          <a:lstStyle/>
          <a:p>
            <a:pPr lvl="0"/>
            <a:r>
              <a:rPr/>
              <a:t>When the mechanism is measurable, measure the mechanism — A dropout rate and a coverage figure answer different…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second translation: row to arithmetic</a:t>
            </a:r>
          </a:p>
        </p:txBody>
      </p:sp>
      <p:sp>
        <p:nvSpPr>
          <p:cNvPr id="3" name="Content Placeholder 2"/>
          <p:cNvSpPr>
            <a:spLocks noGrp="1"/>
          </p:cNvSpPr>
          <p:nvPr>
            <p:ph idx="1"/>
          </p:nvPr>
        </p:nvSpPr>
        <p:spPr/>
        <p:txBody>
          <a:bodyPr/>
          <a:lstStyle/>
          <a:p>
            <a:pPr lvl="0"/>
            <a:r>
              <a:rPr/>
              <a:t>Children or </a:t>
            </a:r>
            <a:r>
              <a:rPr b="1"/>
              <a:t>doses</a:t>
            </a:r>
            <a:r>
              <a:rPr/>
              <a:t>? A dose count and a child count differ whenever a child is recorded twice, and the register does…</a:t>
            </a:r>
          </a:p>
          <a:p>
            <a:pPr lvl="0"/>
            <a:r>
              <a:rPr/>
              <a:t>Which </a:t>
            </a:r>
            <a:r>
              <a:rPr b="1"/>
              <a:t>period</a:t>
            </a:r>
            <a:r>
              <a:rPr/>
              <a:t> — by date of vaccination or date of report?</a:t>
            </a:r>
          </a:p>
          <a:p>
            <a:pPr lvl="0"/>
            <a:r>
              <a:rPr/>
              <a:t>Which </a:t>
            </a:r>
            <a:r>
              <a:rPr b="1"/>
              <a:t>facilities</a:t>
            </a:r>
            <a:r>
              <a:rPr/>
              <a:t> — those that reported, or all of them, with non-reporters counted as zero?</a:t>
            </a:r>
          </a:p>
          <a:p>
            <a:pPr lvl="0"/>
            <a:r>
              <a:rPr b="1"/>
              <a:t>Catchment or residence?</a:t>
            </a:r>
            <a:r>
              <a:rPr/>
              <a:t> A child from the next district vaccinated here.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Assumptions are the part everyone deletes</a:t>
            </a:r>
          </a:p>
        </p:txBody>
      </p:sp>
      <p:sp>
        <p:nvSpPr>
          <p:cNvPr id="3" name="Content Placeholder 2"/>
          <p:cNvSpPr>
            <a:spLocks noGrp="1"/>
          </p:cNvSpPr>
          <p:nvPr>
            <p:ph idx="1"/>
          </p:nvPr>
        </p:nvSpPr>
        <p:spPr/>
        <p:txBody>
          <a:bodyPr/>
          <a:lstStyle/>
          <a:p>
            <a:pPr lvl="0"/>
            <a:r>
              <a:rPr/>
              <a:t>Give the important assumptions an indicator of their own — Stock-out days per quarter, road access days, staff vacancy…</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levels mean, and where people cheat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Level</a:t>
                      </a:r>
                    </a:p>
                  </a:txBody>
                  <a:tcPr/>
                </a:tc>
                <a:tc>
                  <a:txBody>
                    <a:bodyPr/>
                    <a:lstStyle/>
                    <a:p>
                      <a:pPr lvl="0" indent="0" marL="0">
                        <a:buNone/>
                      </a:pPr>
                      <a:r>
                        <a:rPr/>
                        <a:t>Question</a:t>
                      </a:r>
                    </a:p>
                  </a:txBody>
                  <a:tcPr/>
                </a:tc>
                <a:tc>
                  <a:txBody>
                    <a:bodyPr/>
                    <a:lstStyle/>
                    <a:p>
                      <a:pPr lvl="0" indent="0" marL="0">
                        <a:buNone/>
                      </a:pPr>
                      <a:r>
                        <a:rPr/>
                        <a:t>Attribution</a:t>
                      </a:r>
                    </a:p>
                  </a:txBody>
                  <a:tcPr/>
                </a:tc>
              </a:tr>
              <a:tr h="0">
                <a:tc>
                  <a:txBody>
                    <a:bodyPr/>
                    <a:lstStyle/>
                    <a:p>
                      <a:pPr lvl="0" indent="0" marL="0">
                        <a:buNone/>
                      </a:pPr>
                      <a:r>
                        <a:rPr/>
                        <a:t>Activity</a:t>
                      </a:r>
                    </a:p>
                  </a:txBody>
                </a:tc>
                <a:tc>
                  <a:txBody>
                    <a:bodyPr/>
                    <a:lstStyle/>
                    <a:p>
                      <a:pPr lvl="0" indent="0" marL="0">
                        <a:buNone/>
                      </a:pPr>
                      <a:r>
                        <a:rPr/>
                        <a:t>What did we do?</a:t>
                      </a:r>
                    </a:p>
                  </a:txBody>
                </a:tc>
                <a:tc>
                  <a:txBody>
                    <a:bodyPr/>
                    <a:lstStyle/>
                    <a:p>
                      <a:pPr lvl="0" indent="0" marL="0">
                        <a:buNone/>
                      </a:pPr>
                      <a:r>
                        <a:rPr/>
                        <a:t>Fully ours</a:t>
                      </a:r>
                    </a:p>
                  </a:txBody>
                </a:tc>
              </a:tr>
              <a:tr h="0">
                <a:tc>
                  <a:txBody>
                    <a:bodyPr/>
                    <a:lstStyle/>
                    <a:p>
                      <a:pPr lvl="0" indent="0" marL="0">
                        <a:buNone/>
                      </a:pPr>
                      <a:r>
                        <a:rPr/>
                        <a:t>Output</a:t>
                      </a:r>
                    </a:p>
                  </a:txBody>
                </a:tc>
                <a:tc>
                  <a:txBody>
                    <a:bodyPr/>
                    <a:lstStyle/>
                    <a:p>
                      <a:pPr lvl="0" indent="0" marL="0">
                        <a:buNone/>
                      </a:pPr>
                      <a:r>
                        <a:rPr/>
                        <a:t>What did that produce, directly?</a:t>
                      </a:r>
                    </a:p>
                  </a:txBody>
                </a:tc>
                <a:tc>
                  <a:txBody>
                    <a:bodyPr/>
                    <a:lstStyle/>
                    <a:p>
                      <a:pPr lvl="0" indent="0" marL="0">
                        <a:buNone/>
                      </a:pPr>
                      <a:r>
                        <a:rPr/>
                        <a:t>Fully ours</a:t>
                      </a:r>
                    </a:p>
                  </a:txBody>
                </a:tc>
              </a:tr>
              <a:tr h="0">
                <a:tc>
                  <a:txBody>
                    <a:bodyPr/>
                    <a:lstStyle/>
                    <a:p>
                      <a:pPr lvl="0" indent="0" marL="0">
                        <a:buNone/>
                      </a:pPr>
                      <a:r>
                        <a:rPr/>
                        <a:t>Outcome</a:t>
                      </a:r>
                    </a:p>
                  </a:txBody>
                </a:tc>
                <a:tc>
                  <a:txBody>
                    <a:bodyPr/>
                    <a:lstStyle/>
                    <a:p>
                      <a:pPr lvl="0" indent="0" marL="0">
                        <a:buNone/>
                      </a:pPr>
                      <a:r>
                        <a:rPr/>
                        <a:t>What changed for people?</a:t>
                      </a:r>
                    </a:p>
                  </a:txBody>
                </a:tc>
                <a:tc>
                  <a:txBody>
                    <a:bodyPr/>
                    <a:lstStyle/>
                    <a:p>
                      <a:pPr lvl="0" indent="0" marL="0">
                        <a:buNone/>
                      </a:pPr>
                      <a:r>
                        <a:rPr/>
                        <a:t>Shared with everything else</a:t>
                      </a:r>
                    </a:p>
                  </a:txBody>
                </a:tc>
              </a:tr>
              <a:tr h="0">
                <a:tc>
                  <a:txBody>
                    <a:bodyPr/>
                    <a:lstStyle/>
                    <a:p>
                      <a:pPr lvl="0" indent="0" marL="0">
                        <a:buNone/>
                      </a:pPr>
                      <a:r>
                        <a:rPr/>
                        <a:t>Goal</a:t>
                      </a:r>
                    </a:p>
                  </a:txBody>
                </a:tc>
                <a:tc>
                  <a:txBody>
                    <a:bodyPr/>
                    <a:lstStyle/>
                    <a:p>
                      <a:pPr lvl="0" indent="0" marL="0">
                        <a:buNone/>
                      </a:pPr>
                      <a:r>
                        <a:rPr/>
                        <a:t>What changed in the population?</a:t>
                      </a:r>
                    </a:p>
                  </a:txBody>
                </a:tc>
                <a:tc>
                  <a:txBody>
                    <a:bodyPr/>
                    <a:lstStyle/>
                    <a:p>
                      <a:pPr lvl="0" indent="0" marL="0">
                        <a:buNone/>
                      </a:pPr>
                      <a:r>
                        <a:rPr/>
                        <a:t>Almost none of it ours</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chain backwards as a test</a:t>
            </a:r>
          </a:p>
        </p:txBody>
      </p:sp>
      <p:sp>
        <p:nvSpPr>
          <p:cNvPr id="3" name="Content Placeholder 2"/>
          <p:cNvSpPr>
            <a:spLocks noGrp="1"/>
          </p:cNvSpPr>
          <p:nvPr>
            <p:ph idx="1"/>
          </p:nvPr>
        </p:nvSpPr>
        <p:spPr/>
        <p:txBody>
          <a:bodyPr/>
          <a:lstStyle/>
          <a:p>
            <a:pPr lvl="0" indent="0" marL="1270000">
              <a:buNone/>
            </a:pPr>
            <a:r>
              <a:rPr sz="2000" b="1"/>
              <a:t>Penta3 dropout rate</a:t>
            </a:r>
            <a:r>
              <a:rPr sz="2000"/>
              <a:t> — measures whether children who start the schedule finish it — which the programme influences through reminders, outreach and stock — which the theory says reduces susceptibility — which is the change we want.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chain backwards as a test</a:t>
            </a:r>
          </a:p>
        </p:txBody>
      </p:sp>
      <p:sp>
        <p:nvSpPr>
          <p:cNvPr id="3" name="Content Placeholder 2"/>
          <p:cNvSpPr>
            <a:spLocks noGrp="1"/>
          </p:cNvSpPr>
          <p:nvPr>
            <p:ph idx="1"/>
          </p:nvPr>
        </p:nvSpPr>
        <p:spPr/>
        <p:txBody>
          <a:bodyPr/>
          <a:lstStyle/>
          <a:p>
            <a:pPr lvl="0"/>
            <a:r>
              <a:rPr b="1"/>
              <a:t>The indicator does not measure the mechanism.</a:t>
            </a:r>
            <a:r>
              <a:rPr/>
              <a:t> Change the indicator.</a:t>
            </a:r>
          </a:p>
          <a:p>
            <a:pPr lvl="0"/>
            <a:r>
              <a:rPr b="1"/>
              <a:t>The mechanism is not something the programme influences.</a:t>
            </a:r>
            <a:r>
              <a:rPr/>
              <a:t> Change the programme’s claim, or accept that you are…</a:t>
            </a:r>
          </a:p>
          <a:p>
            <a:pPr lvl="0"/>
            <a:r>
              <a:rPr b="1"/>
              <a:t>Nobody can name the change.</a:t>
            </a:r>
            <a:r>
              <a:rPr/>
              <a:t> Stop and have that conversation before collecting anything.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chain backwards as a test</a:t>
            </a:r>
          </a:p>
        </p:txBody>
      </p:sp>
      <p:sp>
        <p:nvSpPr>
          <p:cNvPr id="3" name="Content Placeholder 2"/>
          <p:cNvSpPr>
            <a:spLocks noGrp="1"/>
          </p:cNvSpPr>
          <p:nvPr>
            <p:ph idx="1"/>
          </p:nvPr>
        </p:nvSpPr>
        <p:spPr/>
        <p:txBody>
          <a:bodyPr/>
          <a:lstStyle/>
          <a:p>
            <a:pPr lvl="0" indent="0" marL="1270000">
              <a:buNone/>
            </a:pPr>
            <a:r>
              <a:rPr sz="2000"/>
              <a:t>An indicator is a claim about causation compressed into arithmetic. The compression is lossy, and the reference sheet is where you record what was lost.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know where an indicator comes from and what it inherits.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https://data-analysis.cassion.dev/courses/indicator-design-logframe/indicators-01-theory-of-change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breaks between the change and the number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A Theory of Change says how the world is supposed to move; a LogFrame turns that into rows; an indicator turns a row into arithmetic. Something is lost at each translation, and knowing what lets you defend the number.</vt:lpwstr>
  </property>
</Properties>
</file>