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families, one unit of measure, a direction, and the three questions to answer before writing any code. Plus why 4,218 screenings, 4,206 registrations and the number of children are three different indicators.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Strip the framework language away and an indicator has five parts: Miss any one and the indicator is ambiguous. Miss the last and it is unusable in a sentence, which is where it will end up.</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commonest design error is reporting a count where the audience will read a proportion. “375 children referred” sounds like a lot or a little depending entirely on how many were screened, and the reader will supply their own denominator if you do not.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375 of 4,218, or 8.9%. Report both. The count is what a logistics officer orders supplies against; the proportion is what tells you whether this commune is worse than that one.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ambiguity that costs the most time in practice. The screening register supports three different “number of children” indicators.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defensible numbers, one register, and the difference between the largest and the smallest is 0.4%. The size of the gap is not the point. The point is that “children screened” does not say which one, and the moment a donor compares your figure against a partner’s, whichever of the three each of you chose determines whether you agree. So the indicator name has to carry it: </a:t>
            </a:r>
            <a:r>
              <a:rPr>
                <a:latin typeface="Courier"/>
              </a:rPr>
              <a:t>screening_events</a:t>
            </a:r>
            <a:r>
              <a:rPr/>
              <a:t>, </a:t>
            </a:r>
            <a:r>
              <a:rPr>
                <a:latin typeface="Courier"/>
              </a:rPr>
              <a:t>children_screened_deduplicated</a:t>
            </a:r>
            <a:r>
              <a:rPr/>
              <a:t>. Never </a:t>
            </a:r>
            <a:r>
              <a:rPr>
                <a:latin typeface="Courier"/>
              </a:rPr>
              <a:t>children_screened</a:t>
            </a:r>
            <a:r>
              <a:rPr/>
              <a:t> on its own.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Long names, and they are worth it. A column called </a:t>
            </a:r>
            <a:r>
              <a:rPr>
                <a:latin typeface="Courier"/>
              </a:rPr>
              <a:t>rate</a:t>
            </a:r>
            <a:r>
              <a:rPr/>
              <a:t> in a spreadsheet emailed between four organisations will be multiplied by 100 by somebody, divided by 12 by somebody else, and compared against a figure with a different denominator by a third. The name is the cheapest defence available.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indicator needs a stated direction, because a surprising number are ambiguous. That third category is larger than people expect and it is where dashboards go wrong: a red-amber-green traffic light applied to an indicator with no direction produces an alarm whose meaning nobody can state. If you cannot say which way is better, the indicator needs a partner indicator, not a colour.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related distinction that decides whether an indicator is any use for management. A monitoring system built entirely of lagging indicators reports faithfully on things nobody can now change. Aim for at least one leading indicator per outcome, and expect it to be noisier — that is the trade you are making.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Answer these in writing before opening an editor. They take five minutes and they prevent the rewrite. 1. What decision does this number inform? If the answer is “the donor asks for it”, say so honestly and keep it cheap. If two different decisions come out, you have two indicators wearing one name. 2. What would make it move, other than the thing I care about? Coverage moves with the denominator, with reporting completeness, with population movement, and occasionally with vaccination. Listing the alternatives is how you know what to report alongside it. 3. Who else already computes this, and how? Almost always somebody does — UNICEF, WHO, the cluster, the ministry. Lesson 6 is entirely about that, and the answer changes your definition more often than not.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check, and it kills more proposed indicators than any other. Before it goes into a LogFrame, confirm the data exists: which system holds it, at what grain, how often, and who extracts it. An indicator whose means of verification is “programme records” is a promise nobody has checked.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i="1"/>
              <a:t>Data Quality Assessment</a:t>
            </a:r>
            <a:r>
              <a:rPr/>
              <a:t> course found timeliness unmeasurable because a field was not in the export. That is this check, discovered eighteen months late.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the anatomy. The next lesson turns it into the artefact this course is built around — the reference sheet, field by field, and the test that tells you whether yours is finished.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2-what-an-indicator-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anatomy of an indicator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Four families, one unit of measure, a direction, and the three questions to answer before writing any code. Plus why 4,218 screenings, 4,206 registrations and the number of children are three different indicators.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it is made of</a:t>
            </a:r>
          </a:p>
          <a:p>
            <a:pPr lvl="0"/>
            <a:r>
              <a:rPr/>
              <a:t>Four families, and choosing between them</a:t>
            </a:r>
          </a:p>
          <a:p>
            <a:pPr lvl="0"/>
            <a:r>
              <a:rPr/>
              <a:t>Three numbers that look like one</a:t>
            </a:r>
          </a:p>
          <a:p>
            <a:pPr lvl="0"/>
            <a:r>
              <a:rPr/>
              <a:t>The unit of measure belongs in the name</a:t>
            </a:r>
          </a:p>
          <a:p>
            <a:pPr lvl="0"/>
            <a:r>
              <a:rPr/>
              <a:t>Direction: say which way is better</a:t>
            </a:r>
          </a:p>
          <a:p>
            <a:pPr lvl="0"/>
            <a:r>
              <a:rPr/>
              <a:t>Leading and lagging</a:t>
            </a:r>
          </a:p>
          <a:p>
            <a:pPr lvl="0"/>
            <a:r>
              <a:rPr/>
              <a:t>Three questions before any code</a:t>
            </a:r>
          </a:p>
          <a:p>
            <a:pPr lvl="0"/>
            <a:r>
              <a:rPr/>
              <a:t>An indicator you cannot compute is not an indicator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is made of</a:t>
            </a:r>
          </a:p>
        </p:txBody>
      </p:sp>
      <p:sp>
        <p:nvSpPr>
          <p:cNvPr id="3" name="Content Placeholder 2"/>
          <p:cNvSpPr>
            <a:spLocks noGrp="1"/>
          </p:cNvSpPr>
          <p:nvPr>
            <p:ph idx="1"/>
          </p:nvPr>
        </p:nvSpPr>
        <p:spPr/>
        <p:txBody>
          <a:bodyPr/>
          <a:lstStyle/>
          <a:p>
            <a:pPr lvl="0"/>
            <a:r>
              <a:rPr b="1"/>
              <a:t>A population</a:t>
            </a:r>
            <a:r>
              <a:rPr/>
              <a:t> — who or what is being counted.</a:t>
            </a:r>
          </a:p>
          <a:p>
            <a:pPr lvl="0"/>
            <a:r>
              <a:rPr b="1"/>
              <a:t>A condition</a:t>
            </a:r>
            <a:r>
              <a:rPr/>
              <a:t> — what has to be true of them to be in the numerator.</a:t>
            </a:r>
          </a:p>
          <a:p>
            <a:pPr lvl="0"/>
            <a:r>
              <a:rPr b="1"/>
              <a:t>A denominator</a:t>
            </a:r>
            <a:r>
              <a:rPr/>
              <a:t> — what they are counted against, unless it is a plain count.</a:t>
            </a:r>
          </a:p>
          <a:p>
            <a:pPr lvl="0"/>
            <a:r>
              <a:rPr b="1"/>
              <a:t>A period</a:t>
            </a:r>
            <a:r>
              <a:rPr/>
              <a:t> — over what stretch of time.</a:t>
            </a:r>
          </a:p>
          <a:p>
            <a:pPr lvl="0"/>
            <a:r>
              <a:rPr b="1"/>
              <a:t>A unit of measure</a:t>
            </a:r>
            <a:r>
              <a:rPr/>
              <a:t> — people, doses, episodes, percent, litres per person per day.</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families, and choosing between them</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Family</a:t>
                      </a:r>
                    </a:p>
                  </a:txBody>
                  <a:tcPr/>
                </a:tc>
                <a:tc>
                  <a:txBody>
                    <a:bodyPr/>
                    <a:lstStyle/>
                    <a:p>
                      <a:pPr lvl="0" indent="0" marL="0">
                        <a:buNone/>
                      </a:pPr>
                      <a:r>
                        <a:rPr/>
                        <a:t>Shape</a:t>
                      </a:r>
                    </a:p>
                  </a:txBody>
                  <a:tcPr/>
                </a:tc>
                <a:tc>
                  <a:txBody>
                    <a:bodyPr/>
                    <a:lstStyle/>
                    <a:p>
                      <a:pPr lvl="0" indent="0" marL="0">
                        <a:buNone/>
                      </a:pPr>
                      <a:r>
                        <a:rPr/>
                        <a:t>Example</a:t>
                      </a:r>
                    </a:p>
                  </a:txBody>
                  <a:tcPr/>
                </a:tc>
                <a:tc>
                  <a:txBody>
                    <a:bodyPr/>
                    <a:lstStyle/>
                    <a:p>
                      <a:pPr lvl="0" indent="0" marL="0">
                        <a:buNone/>
                      </a:pPr>
                      <a:r>
                        <a:rPr/>
                        <a:t>Watch for</a:t>
                      </a:r>
                    </a:p>
                  </a:txBody>
                  <a:tcPr/>
                </a:tc>
              </a:tr>
              <a:tr h="0">
                <a:tc>
                  <a:txBody>
                    <a:bodyPr/>
                    <a:lstStyle/>
                    <a:p>
                      <a:pPr lvl="0" indent="0" marL="0">
                        <a:buNone/>
                      </a:pPr>
                      <a:r>
                        <a:rPr b="1"/>
                        <a:t>Count</a:t>
                      </a:r>
                    </a:p>
                  </a:txBody>
                </a:tc>
                <a:tc>
                  <a:txBody>
                    <a:bodyPr/>
                    <a:lstStyle/>
                    <a:p>
                      <a:pPr lvl="0" indent="0" marL="0">
                        <a:buNone/>
                      </a:pPr>
                      <a:r>
                        <a:rPr/>
                        <a:t>A number of things</a:t>
                      </a:r>
                    </a:p>
                  </a:txBody>
                </a:tc>
                <a:tc>
                  <a:txBody>
                    <a:bodyPr/>
                    <a:lstStyle/>
                    <a:p>
                      <a:pPr lvl="0" indent="0" marL="0">
                        <a:buNone/>
                      </a:pPr>
                      <a:r>
                        <a:rPr/>
                        <a:t>Children screened</a:t>
                      </a:r>
                    </a:p>
                  </a:txBody>
                </a:tc>
                <a:tc>
                  <a:txBody>
                    <a:bodyPr/>
                    <a:lstStyle/>
                    <a:p>
                      <a:pPr lvl="0" indent="0" marL="0">
                        <a:buNone/>
                      </a:pPr>
                      <a:r>
                        <a:rPr/>
                        <a:t>No denominator; cannot be compared across places</a:t>
                      </a:r>
                    </a:p>
                  </a:txBody>
                </a:tc>
              </a:tr>
              <a:tr h="0">
                <a:tc>
                  <a:txBody>
                    <a:bodyPr/>
                    <a:lstStyle/>
                    <a:p>
                      <a:pPr lvl="0" indent="0" marL="0">
                        <a:buNone/>
                      </a:pPr>
                      <a:r>
                        <a:rPr b="1"/>
                        <a:t>Proportion</a:t>
                      </a:r>
                    </a:p>
                  </a:txBody>
                </a:tc>
                <a:tc>
                  <a:txBody>
                    <a:bodyPr/>
                    <a:lstStyle/>
                    <a:p>
                      <a:pPr lvl="0" indent="0" marL="0">
                        <a:buNone/>
                      </a:pPr>
                      <a:r>
                        <a:rPr/>
                        <a:t>Part over whole, both same units</a:t>
                      </a:r>
                    </a:p>
                  </a:txBody>
                </a:tc>
                <a:tc>
                  <a:txBody>
                    <a:bodyPr/>
                    <a:lstStyle/>
                    <a:p>
                      <a:pPr lvl="0" indent="0" marL="0">
                        <a:buNone/>
                      </a:pPr>
                      <a:r>
                        <a:rPr/>
                        <a:t>Share of children with MUAC under 125 mm</a:t>
                      </a:r>
                    </a:p>
                  </a:txBody>
                </a:tc>
                <a:tc>
                  <a:txBody>
                    <a:bodyPr/>
                    <a:lstStyle/>
                    <a:p>
                      <a:pPr lvl="0" indent="0" marL="0">
                        <a:buNone/>
                      </a:pPr>
                      <a:r>
                        <a:rPr/>
                        <a:t>Numerator must be a subset of the denominator</a:t>
                      </a:r>
                    </a:p>
                  </a:txBody>
                </a:tc>
              </a:tr>
              <a:tr h="0">
                <a:tc>
                  <a:txBody>
                    <a:bodyPr/>
                    <a:lstStyle/>
                    <a:p>
                      <a:pPr lvl="0" indent="0" marL="0">
                        <a:buNone/>
                      </a:pPr>
                      <a:r>
                        <a:rPr b="1"/>
                        <a:t>Rate</a:t>
                      </a:r>
                    </a:p>
                  </a:txBody>
                </a:tc>
                <a:tc>
                  <a:txBody>
                    <a:bodyPr/>
                    <a:lstStyle/>
                    <a:p>
                      <a:pPr lvl="0" indent="0" marL="0">
                        <a:buNone/>
                      </a:pPr>
                      <a:r>
                        <a:rPr/>
                        <a:t>Events over population-time</a:t>
                      </a:r>
                    </a:p>
                  </a:txBody>
                </a:tc>
                <a:tc>
                  <a:txBody>
                    <a:bodyPr/>
                    <a:lstStyle/>
                    <a:p>
                      <a:pPr lvl="0" indent="0" marL="0">
                        <a:buNone/>
                      </a:pPr>
                      <a:r>
                        <a:rPr/>
                        <a:t>New admissions per 1,000 under-fives per month</a:t>
                      </a:r>
                    </a:p>
                  </a:txBody>
                </a:tc>
                <a:tc>
                  <a:txBody>
                    <a:bodyPr/>
                    <a:lstStyle/>
                    <a:p>
                      <a:pPr lvl="0" indent="0" marL="0">
                        <a:buNone/>
                      </a:pPr>
                      <a:r>
                        <a:rPr/>
                        <a:t>The time unit must be in the label</a:t>
                      </a:r>
                    </a:p>
                  </a:txBody>
                </a:tc>
              </a:tr>
              <a:tr h="0">
                <a:tc>
                  <a:txBody>
                    <a:bodyPr/>
                    <a:lstStyle/>
                    <a:p>
                      <a:pPr lvl="0" indent="0" marL="0">
                        <a:buNone/>
                      </a:pPr>
                      <a:r>
                        <a:rPr b="1"/>
                        <a:t>Ratio / index</a:t>
                      </a:r>
                    </a:p>
                  </a:txBody>
                </a:tc>
                <a:tc>
                  <a:txBody>
                    <a:bodyPr/>
                    <a:lstStyle/>
                    <a:p>
                      <a:pPr lvl="0" indent="0" marL="0">
                        <a:buNone/>
                      </a:pPr>
                      <a:r>
                        <a:rPr/>
                        <a:t>Two quantities not nested</a:t>
                      </a:r>
                    </a:p>
                  </a:txBody>
                </a:tc>
                <a:tc>
                  <a:txBody>
                    <a:bodyPr/>
                    <a:lstStyle/>
                    <a:p>
                      <a:pPr lvl="0" indent="0" marL="0">
                        <a:buNone/>
                      </a:pPr>
                      <a:r>
                        <a:rPr/>
                        <a:t>Penta1-to-penta3 dropout; Food Consumption Score</a:t>
                      </a:r>
                    </a:p>
                  </a:txBody>
                </a:tc>
                <a:tc>
                  <a:txBody>
                    <a:bodyPr/>
                    <a:lstStyle/>
                    <a:p>
                      <a:pPr lvl="0" indent="0" marL="0">
                        <a:buNone/>
                      </a:pPr>
                      <a:r>
                        <a:rPr/>
                        <a:t>Can exceed 1; direction is not obvious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families, and choosing between them — In Python</a:t>
            </a:r>
          </a:p>
        </p:txBody>
      </p:sp>
      <p:sp>
        <p:nvSpPr>
          <p:cNvPr id="3" name="Content Placeholder 2"/>
          <p:cNvSpPr>
            <a:spLocks noGrp="1"/>
          </p:cNvSpPr>
          <p:nvPr>
            <p:ph idx="1"/>
          </p:nvPr>
        </p:nvSpPr>
        <p:spPr/>
        <p:txBody>
          <a:bodyPr/>
          <a:lstStyle/>
          <a:p>
            <a:pPr lvl="0" indent="0">
              <a:buNone/>
            </a:pPr>
            <a:r>
              <a:rPr>
                <a:latin typeface="Courier"/>
              </a:rPr>
              <a:t>screened </a:t>
            </a:r>
            <a:r>
              <a:rPr>
                <a:solidFill>
                  <a:srgbClr val="666666"/>
                </a:solidFill>
                <a:latin typeface="Courier"/>
              </a:rPr>
              <a:t>=</a:t>
            </a:r>
            <a:r>
              <a:rPr>
                <a:latin typeface="Courier"/>
              </a:rPr>
              <a:t> </a:t>
            </a:r>
            <a:r>
              <a:rPr>
                <a:solidFill>
                  <a:srgbClr val="008000"/>
                </a:solidFill>
                <a:latin typeface="Courier"/>
              </a:rPr>
              <a:t>len</a:t>
            </a:r>
            <a:r>
              <a:rPr>
                <a:latin typeface="Courier"/>
              </a:rPr>
              <a:t>(muac)</a:t>
            </a:r>
            <a:br/>
            <a:r>
              <a:rPr>
                <a:latin typeface="Courier"/>
              </a:rPr>
              <a:t>referred </a:t>
            </a:r>
            <a:r>
              <a:rPr>
                <a:solidFill>
                  <a:srgbClr val="666666"/>
                </a:solidFill>
                <a:latin typeface="Courier"/>
              </a:rPr>
              <a:t>=</a:t>
            </a:r>
            <a:r>
              <a:rPr>
                <a:latin typeface="Courier"/>
              </a:rPr>
              <a:t> muac[</a:t>
            </a:r>
            <a:r>
              <a:rPr>
                <a:solidFill>
                  <a:srgbClr val="4070A0"/>
                </a:solidFill>
                <a:latin typeface="Courier"/>
              </a:rPr>
              <a:t>"outcome"</a:t>
            </a:r>
            <a:r>
              <a:rPr>
                <a:latin typeface="Courier"/>
              </a:rPr>
              <a:t>].</a:t>
            </a:r>
            <a:r>
              <a:rPr>
                <a:solidFill>
                  <a:srgbClr val="008000"/>
                </a:solidFill>
                <a:latin typeface="Courier"/>
              </a:rPr>
              <a:t>str</a:t>
            </a:r>
            <a:r>
              <a:rPr>
                <a:latin typeface="Courier"/>
              </a:rPr>
              <a:t>.startswith(</a:t>
            </a:r>
            <a:r>
              <a:rPr>
                <a:solidFill>
                  <a:srgbClr val="4070A0"/>
                </a:solidFill>
                <a:latin typeface="Courier"/>
              </a:rPr>
              <a:t>"referred"</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referred</a:t>
            </a:r>
            <a:r>
              <a:rPr>
                <a:solidFill>
                  <a:srgbClr val="4070A0"/>
                </a:solidFill>
                <a:latin typeface="Courier"/>
              </a:rPr>
              <a:t>}</a:t>
            </a:r>
            <a:r>
              <a:rPr>
                <a:solidFill>
                  <a:srgbClr val="BB6688"/>
                </a:solidFill>
                <a:latin typeface="Courier"/>
              </a:rPr>
              <a:t> referred of </a:t>
            </a:r>
            <a:r>
              <a:rPr>
                <a:solidFill>
                  <a:srgbClr val="4070A0"/>
                </a:solidFill>
                <a:latin typeface="Courier"/>
              </a:rPr>
              <a:t>{</a:t>
            </a:r>
            <a:r>
              <a:rPr>
                <a:latin typeface="Courier"/>
              </a:rPr>
              <a:t>screened</a:t>
            </a:r>
            <a:r>
              <a:rPr>
                <a:solidFill>
                  <a:srgbClr val="4070A0"/>
                </a:solidFill>
                <a:latin typeface="Courier"/>
              </a:rPr>
              <a:t>}</a:t>
            </a:r>
            <a:r>
              <a:rPr>
                <a:solidFill>
                  <a:srgbClr val="BB6688"/>
                </a:solidFill>
                <a:latin typeface="Courier"/>
              </a:rPr>
              <a:t> screened = </a:t>
            </a:r>
            <a:r>
              <a:rPr>
                <a:solidFill>
                  <a:srgbClr val="4070A0"/>
                </a:solidFill>
                <a:latin typeface="Courier"/>
              </a:rPr>
              <a:t>{</a:t>
            </a:r>
            <a:r>
              <a:rPr>
                <a:latin typeface="Courier"/>
              </a:rPr>
              <a:t>referred </a:t>
            </a:r>
            <a:r>
              <a:rPr>
                <a:solidFill>
                  <a:srgbClr val="666666"/>
                </a:solidFill>
                <a:latin typeface="Courier"/>
              </a:rPr>
              <a:t>/</a:t>
            </a:r>
            <a:r>
              <a:rPr>
                <a:latin typeface="Courier"/>
              </a:rPr>
              <a:t> screened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families, and choosing between them — In R</a:t>
            </a:r>
          </a:p>
        </p:txBody>
      </p:sp>
      <p:sp>
        <p:nvSpPr>
          <p:cNvPr id="3" name="Content Placeholder 2"/>
          <p:cNvSpPr>
            <a:spLocks noGrp="1"/>
          </p:cNvSpPr>
          <p:nvPr>
            <p:ph idx="1"/>
          </p:nvPr>
        </p:nvSpPr>
        <p:spPr/>
        <p:txBody>
          <a:bodyPr/>
          <a:lstStyle/>
          <a:p>
            <a:pPr lvl="0" indent="0">
              <a:buNone/>
            </a:pPr>
            <a:r>
              <a:rPr>
                <a:latin typeface="Courier"/>
              </a:rPr>
              <a:t>screened </a:t>
            </a:r>
            <a:r>
              <a:rPr>
                <a:solidFill>
                  <a:srgbClr val="007020"/>
                </a:solidFill>
                <a:latin typeface="Courier"/>
              </a:rPr>
              <a:t>&lt;-</a:t>
            </a:r>
            <a:r>
              <a:rPr>
                <a:latin typeface="Courier"/>
              </a:rPr>
              <a:t> </a:t>
            </a:r>
            <a:r>
              <a:rPr>
                <a:solidFill>
                  <a:srgbClr val="06287E"/>
                </a:solidFill>
                <a:latin typeface="Courier"/>
              </a:rPr>
              <a:t>nrow</a:t>
            </a:r>
            <a:r>
              <a:rPr>
                <a:latin typeface="Courier"/>
              </a:rPr>
              <a:t>(muac)</a:t>
            </a:r>
            <a:br/>
            <a:r>
              <a:rPr>
                <a:latin typeface="Courier"/>
              </a:rPr>
              <a:t>referred </a:t>
            </a:r>
            <a:r>
              <a:rPr>
                <a:solidFill>
                  <a:srgbClr val="007020"/>
                </a:solidFill>
                <a:latin typeface="Courier"/>
              </a:rPr>
              <a:t>&lt;-</a:t>
            </a:r>
            <a:r>
              <a:rPr>
                <a:latin typeface="Courier"/>
              </a:rPr>
              <a:t> </a:t>
            </a:r>
            <a:r>
              <a:rPr>
                <a:solidFill>
                  <a:srgbClr val="06287E"/>
                </a:solidFill>
                <a:latin typeface="Courier"/>
              </a:rPr>
              <a:t>sum</a:t>
            </a:r>
            <a:r>
              <a:rPr>
                <a:latin typeface="Courier"/>
              </a:rPr>
              <a:t>(</a:t>
            </a:r>
            <a:r>
              <a:rPr>
                <a:solidFill>
                  <a:srgbClr val="06287E"/>
                </a:solidFill>
                <a:latin typeface="Courier"/>
              </a:rPr>
              <a:t>startsWith</a:t>
            </a:r>
            <a:r>
              <a:rPr>
                <a:latin typeface="Courier"/>
              </a:rPr>
              <a:t>(muac</a:t>
            </a:r>
            <a:r>
              <a:rPr>
                <a:solidFill>
                  <a:srgbClr val="4070A0"/>
                </a:solidFill>
                <a:latin typeface="Courier"/>
              </a:rPr>
              <a:t>$</a:t>
            </a:r>
            <a:r>
              <a:rPr>
                <a:latin typeface="Courier"/>
              </a:rPr>
              <a:t>outcome, </a:t>
            </a:r>
            <a:r>
              <a:rPr>
                <a:solidFill>
                  <a:srgbClr val="4070A0"/>
                </a:solidFill>
                <a:latin typeface="Courier"/>
              </a:rPr>
              <a:t>"referred"</a:t>
            </a:r>
            <a:r>
              <a:rPr>
                <a:latin typeface="Courier"/>
              </a:rPr>
              <a:t>))</a:t>
            </a:r>
            <a:br/>
            <a:br/>
            <a:r>
              <a:rPr>
                <a:solidFill>
                  <a:srgbClr val="06287E"/>
                </a:solidFill>
                <a:latin typeface="Courier"/>
              </a:rPr>
              <a:t>sprintf</a:t>
            </a:r>
            <a:r>
              <a:rPr>
                <a:latin typeface="Courier"/>
              </a:rPr>
              <a:t>(</a:t>
            </a:r>
            <a:r>
              <a:rPr>
                <a:solidFill>
                  <a:srgbClr val="4070A0"/>
                </a:solidFill>
                <a:latin typeface="Courier"/>
              </a:rPr>
              <a:t>"%d referred of %d screened = %.1f%%"</a:t>
            </a:r>
            <a:r>
              <a:rPr>
                <a:latin typeface="Courier"/>
              </a:rPr>
              <a:t>, referred, screened, </a:t>
            </a:r>
            <a:r>
              <a:rPr>
                <a:solidFill>
                  <a:srgbClr val="40A070"/>
                </a:solidFill>
                <a:latin typeface="Courier"/>
              </a:rPr>
              <a:t>100</a:t>
            </a:r>
            <a:r>
              <a:rPr>
                <a:latin typeface="Courier"/>
              </a:rPr>
              <a:t> </a:t>
            </a:r>
            <a:r>
              <a:rPr>
                <a:solidFill>
                  <a:srgbClr val="4070A0"/>
                </a:solidFill>
                <a:latin typeface="Courier"/>
              </a:rPr>
              <a:t>*</a:t>
            </a:r>
            <a:r>
              <a:rPr>
                <a:latin typeface="Courier"/>
              </a:rPr>
              <a:t> referred </a:t>
            </a:r>
            <a:r>
              <a:rPr>
                <a:solidFill>
                  <a:srgbClr val="4070A0"/>
                </a:solidFill>
                <a:latin typeface="Courier"/>
              </a:rPr>
              <a:t>/</a:t>
            </a:r>
            <a:r>
              <a:rPr>
                <a:latin typeface="Courier"/>
              </a:rPr>
              <a:t> screened)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numbers that look like one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"screening events:      "</a:t>
            </a:r>
            <a:r>
              <a:rPr>
                <a:latin typeface="Courier"/>
              </a:rPr>
              <a:t>, </a:t>
            </a:r>
            <a:r>
              <a:rPr>
                <a:solidFill>
                  <a:srgbClr val="008000"/>
                </a:solidFill>
                <a:latin typeface="Courier"/>
              </a:rPr>
              <a:t>len</a:t>
            </a:r>
            <a:r>
              <a:rPr>
                <a:latin typeface="Courier"/>
              </a:rPr>
              <a:t>(muac))</a:t>
            </a:r>
            <a:br/>
            <a:r>
              <a:rPr>
                <a:solidFill>
                  <a:srgbClr val="008000"/>
                </a:solidFill>
                <a:latin typeface="Courier"/>
              </a:rPr>
              <a:t>print</a:t>
            </a:r>
            <a:r>
              <a:rPr>
                <a:latin typeface="Courier"/>
              </a:rPr>
              <a:t>(</a:t>
            </a:r>
            <a:r>
              <a:rPr>
                <a:solidFill>
                  <a:srgbClr val="4070A0"/>
                </a:solidFill>
                <a:latin typeface="Courier"/>
              </a:rPr>
              <a:t>"distinct child_id:     "</a:t>
            </a:r>
            <a:r>
              <a:rPr>
                <a:latin typeface="Courier"/>
              </a:rPr>
              <a:t>, muac[</a:t>
            </a:r>
            <a:r>
              <a:rPr>
                <a:solidFill>
                  <a:srgbClr val="4070A0"/>
                </a:solidFill>
                <a:latin typeface="Courier"/>
              </a:rPr>
              <a:t>"child_id"</a:t>
            </a:r>
            <a:r>
              <a:rPr>
                <a:latin typeface="Courier"/>
              </a:rPr>
              <a:t>].nunique())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numbers that look like one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events =</a:t>
            </a:r>
            <a:r>
              <a:rPr>
                <a:latin typeface="Courier"/>
              </a:rPr>
              <a:t> </a:t>
            </a:r>
            <a:r>
              <a:rPr>
                <a:solidFill>
                  <a:srgbClr val="06287E"/>
                </a:solidFill>
                <a:latin typeface="Courier"/>
              </a:rPr>
              <a:t>nrow</a:t>
            </a:r>
            <a:r>
              <a:rPr>
                <a:latin typeface="Courier"/>
              </a:rPr>
              <a:t>(muac), </a:t>
            </a:r>
            <a:r>
              <a:rPr>
                <a:solidFill>
                  <a:srgbClr val="7D9029"/>
                </a:solidFill>
                <a:latin typeface="Courier"/>
              </a:rPr>
              <a:t>ids =</a:t>
            </a:r>
            <a:r>
              <a:rPr>
                <a:latin typeface="Courier"/>
              </a:rPr>
              <a:t> dplyr</a:t>
            </a:r>
            <a:r>
              <a:rPr>
                <a:solidFill>
                  <a:srgbClr val="4070A0"/>
                </a:solidFill>
                <a:latin typeface="Courier"/>
              </a:rPr>
              <a:t>::</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numbers that look like one</a:t>
            </a:r>
          </a:p>
        </p:txBody>
      </p:sp>
      <p:sp>
        <p:nvSpPr>
          <p:cNvPr id="3" name="Content Placeholder 2"/>
          <p:cNvSpPr>
            <a:spLocks noGrp="1"/>
          </p:cNvSpPr>
          <p:nvPr>
            <p:ph idx="1"/>
          </p:nvPr>
        </p:nvSpPr>
        <p:spPr/>
        <p:txBody>
          <a:bodyPr/>
          <a:lstStyle/>
          <a:p>
            <a:pPr lvl="0"/>
            <a:r>
              <a:rPr b="1"/>
              <a:t>4,218 screening events.</a:t>
            </a:r>
            <a:r>
              <a:rPr/>
              <a:t> What the community health workers did. The right numerator for workload, supply consumption…</a:t>
            </a:r>
          </a:p>
          <a:p>
            <a:pPr lvl="0"/>
            <a:r>
              <a:rPr b="1"/>
              <a:t>4,206 distinct identifiers.</a:t>
            </a:r>
            <a:r>
              <a:rPr/>
              <a:t> Twelve forms were submitted twice on a poor connection, so twelve events are duplicates…</a:t>
            </a:r>
          </a:p>
          <a:p>
            <a:pPr lvl="0"/>
            <a:r>
              <a:rPr b="1"/>
              <a:t>About 4,200 children.</a:t>
            </a:r>
            <a:r>
              <a:rPr/>
              <a:t> Six more children were re-registered under a new identifier — findable only by the record…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unit of measure belongs in the name — In Python</a:t>
            </a:r>
          </a:p>
        </p:txBody>
      </p:sp>
      <p:sp>
        <p:nvSpPr>
          <p:cNvPr id="3" name="Content Placeholder 2"/>
          <p:cNvSpPr>
            <a:spLocks noGrp="1"/>
          </p:cNvSpPr>
          <p:nvPr>
            <p:ph idx="1"/>
          </p:nvPr>
        </p:nvSpPr>
        <p:spPr/>
        <p:txBody>
          <a:bodyPr/>
          <a:lstStyle/>
          <a:p>
            <a:pPr lvl="0" indent="0">
              <a:buNone/>
            </a:pPr>
            <a:r>
              <a:rPr>
                <a:latin typeface="Courier"/>
              </a:rPr>
              <a:t>indicators </a:t>
            </a:r>
            <a:r>
              <a:rPr>
                <a:solidFill>
                  <a:srgbClr val="666666"/>
                </a:solidFill>
                <a:latin typeface="Courier"/>
              </a:rPr>
              <a:t>=</a:t>
            </a:r>
            <a:r>
              <a:rPr>
                <a:latin typeface="Courier"/>
              </a:rPr>
              <a:t> {</a:t>
            </a:r>
            <a:br/>
            <a:r>
              <a:rPr>
                <a:latin typeface="Courier"/>
              </a:rPr>
              <a:t>    </a:t>
            </a:r>
            <a:r>
              <a:rPr>
                <a:solidFill>
                  <a:srgbClr val="4070A0"/>
                </a:solidFill>
                <a:latin typeface="Courier"/>
              </a:rPr>
              <a:t>"children_screened_count"</a:t>
            </a:r>
            <a:r>
              <a:rPr>
                <a:latin typeface="Courier"/>
              </a:rPr>
              <a:t>: screened,</a:t>
            </a:r>
            <a:br/>
            <a:r>
              <a:rPr>
                <a:latin typeface="Courier"/>
              </a:rPr>
              <a:t>    </a:t>
            </a:r>
            <a:r>
              <a:rPr>
                <a:solidFill>
                  <a:srgbClr val="4070A0"/>
                </a:solidFill>
                <a:latin typeface="Courier"/>
              </a:rPr>
              <a:t>"gam_prevalence_percent"</a:t>
            </a:r>
            <a:r>
              <a:rPr>
                <a:latin typeface="Courier"/>
              </a:rPr>
              <a:t>: </a:t>
            </a:r>
            <a:r>
              <a:rPr>
                <a:solidFill>
                  <a:srgbClr val="008000"/>
                </a:solidFill>
                <a:latin typeface="Courier"/>
              </a:rPr>
              <a:t>round</a:t>
            </a:r>
            <a:r>
              <a:rPr>
                <a:latin typeface="Courier"/>
              </a:rPr>
              <a:t>(</a:t>
            </a:r>
            <a:r>
              <a:rPr>
                <a:solidFill>
                  <a:srgbClr val="40A070"/>
                </a:solidFill>
                <a:latin typeface="Courier"/>
              </a:rPr>
              <a:t>100</a:t>
            </a:r>
            <a:r>
              <a:rPr>
                <a:latin typeface="Courier"/>
              </a:rPr>
              <a:t> </a:t>
            </a:r>
            <a:r>
              <a:rPr>
                <a:solidFill>
                  <a:srgbClr val="666666"/>
                </a:solidFill>
                <a:latin typeface="Courier"/>
              </a:rPr>
              <a:t>*</a:t>
            </a:r>
            <a:r>
              <a:rPr>
                <a:latin typeface="Courier"/>
              </a:rPr>
              <a:t> gam_cases </a:t>
            </a:r>
            <a:r>
              <a:rPr>
                <a:solidFill>
                  <a:srgbClr val="666666"/>
                </a:solidFill>
                <a:latin typeface="Courier"/>
              </a:rPr>
              <a:t>/</a:t>
            </a:r>
            <a:r>
              <a:rPr>
                <a:latin typeface="Courier"/>
              </a:rPr>
              <a:t> assessed, </a:t>
            </a:r>
            <a:r>
              <a:rPr>
                <a:solidFill>
                  <a:srgbClr val="40A070"/>
                </a:solidFill>
                <a:latin typeface="Courier"/>
              </a:rPr>
              <a:t>1</a:t>
            </a:r>
            <a:r>
              <a:rPr>
                <a:latin typeface="Courier"/>
              </a:rPr>
              <a:t>),</a:t>
            </a:r>
            <a:br/>
            <a:r>
              <a:rPr>
                <a:latin typeface="Courier"/>
              </a:rPr>
              <a:t>    </a:t>
            </a:r>
            <a:r>
              <a:rPr>
                <a:solidFill>
                  <a:srgbClr val="4070A0"/>
                </a:solidFill>
                <a:latin typeface="Courier"/>
              </a:rPr>
              <a:t>"admissions_per_1000_under5_per_month"</a:t>
            </a:r>
            <a:r>
              <a:rPr>
                <a:latin typeface="Courier"/>
              </a:rPr>
              <a:t>: </a:t>
            </a:r>
            <a:r>
              <a:rPr>
                <a:solidFill>
                  <a:srgbClr val="008000"/>
                </a:solidFill>
                <a:latin typeface="Courier"/>
              </a:rPr>
              <a:t>round</a:t>
            </a:r>
            <a:r>
              <a:rPr>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admissions </a:t>
            </a:r>
            <a:r>
              <a:rPr>
                <a:solidFill>
                  <a:srgbClr val="666666"/>
                </a:solidFill>
                <a:latin typeface="Courier"/>
              </a:rPr>
              <a:t>/</a:t>
            </a:r>
            <a:r>
              <a:rPr>
                <a:latin typeface="Courier"/>
              </a:rPr>
              <a:t> under5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40A070"/>
                </a:solidFill>
                <a:latin typeface="Courier"/>
              </a:rPr>
              <a:t>2</a:t>
            </a:r>
            <a:r>
              <a:rPr>
                <a:latin typeface="Courier"/>
              </a:rPr>
              <a:t>),</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unit of measure belongs in the name — In R</a:t>
            </a:r>
          </a:p>
        </p:txBody>
      </p:sp>
      <p:sp>
        <p:nvSpPr>
          <p:cNvPr id="3" name="Content Placeholder 2"/>
          <p:cNvSpPr>
            <a:spLocks noGrp="1"/>
          </p:cNvSpPr>
          <p:nvPr>
            <p:ph idx="1"/>
          </p:nvPr>
        </p:nvSpPr>
        <p:spPr/>
        <p:txBody>
          <a:bodyPr/>
          <a:lstStyle/>
          <a:p>
            <a:pPr lvl="0" indent="0">
              <a:buNone/>
            </a:pPr>
            <a:r>
              <a:rPr>
                <a:latin typeface="Courier"/>
              </a:rPr>
              <a:t>indicators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children_screened_count              =</a:t>
            </a:r>
            <a:r>
              <a:rPr>
                <a:latin typeface="Courier"/>
              </a:rPr>
              <a:t> screened,</a:t>
            </a:r>
            <a:br/>
            <a:r>
              <a:rPr>
                <a:latin typeface="Courier"/>
              </a:rPr>
              <a:t>  </a:t>
            </a:r>
            <a:r>
              <a:rPr>
                <a:solidFill>
                  <a:srgbClr val="7D9029"/>
                </a:solidFill>
                <a:latin typeface="Courier"/>
              </a:rPr>
              <a:t>gam_prevalence_percent               =</a:t>
            </a:r>
            <a:r>
              <a:rPr>
                <a:latin typeface="Courier"/>
              </a:rPr>
              <a:t> </a:t>
            </a:r>
            <a:r>
              <a:rPr>
                <a:solidFill>
                  <a:srgbClr val="06287E"/>
                </a:solidFill>
                <a:latin typeface="Courier"/>
              </a:rPr>
              <a:t>round</a:t>
            </a:r>
            <a:r>
              <a:rPr>
                <a:latin typeface="Courier"/>
              </a:rPr>
              <a:t>(</a:t>
            </a:r>
            <a:r>
              <a:rPr>
                <a:solidFill>
                  <a:srgbClr val="40A070"/>
                </a:solidFill>
                <a:latin typeface="Courier"/>
              </a:rPr>
              <a:t>100</a:t>
            </a:r>
            <a:r>
              <a:rPr>
                <a:latin typeface="Courier"/>
              </a:rPr>
              <a:t> </a:t>
            </a:r>
            <a:r>
              <a:rPr>
                <a:solidFill>
                  <a:srgbClr val="4070A0"/>
                </a:solidFill>
                <a:latin typeface="Courier"/>
              </a:rPr>
              <a:t>*</a:t>
            </a:r>
            <a:r>
              <a:rPr>
                <a:latin typeface="Courier"/>
              </a:rPr>
              <a:t> gam_cases </a:t>
            </a:r>
            <a:r>
              <a:rPr>
                <a:solidFill>
                  <a:srgbClr val="4070A0"/>
                </a:solidFill>
                <a:latin typeface="Courier"/>
              </a:rPr>
              <a:t>/</a:t>
            </a:r>
            <a:r>
              <a:rPr>
                <a:latin typeface="Courier"/>
              </a:rPr>
              <a:t> assessed, </a:t>
            </a:r>
            <a:r>
              <a:rPr>
                <a:solidFill>
                  <a:srgbClr val="40A070"/>
                </a:solidFill>
                <a:latin typeface="Courier"/>
              </a:rPr>
              <a:t>1</a:t>
            </a:r>
            <a:r>
              <a:rPr>
                <a:latin typeface="Courier"/>
              </a:rPr>
              <a:t>),</a:t>
            </a:r>
            <a:br/>
            <a:r>
              <a:rPr>
                <a:latin typeface="Courier"/>
              </a:rPr>
              <a:t>  </a:t>
            </a:r>
            <a:r>
              <a:rPr>
                <a:solidFill>
                  <a:srgbClr val="7D9029"/>
                </a:solidFill>
                <a:latin typeface="Courier"/>
              </a:rPr>
              <a:t>admissions_per_1000_under5_per_month =</a:t>
            </a:r>
            <a:r>
              <a:rPr>
                <a:latin typeface="Courier"/>
              </a:rPr>
              <a:t> </a:t>
            </a:r>
            <a:r>
              <a:rPr>
                <a:solidFill>
                  <a:srgbClr val="06287E"/>
                </a:solidFill>
                <a:latin typeface="Courier"/>
              </a:rPr>
              <a:t>round</a:t>
            </a:r>
            <a:r>
              <a:rPr>
                <a:latin typeface="Courier"/>
              </a:rPr>
              <a:t>(</a:t>
            </a:r>
            <a:r>
              <a:rPr>
                <a:solidFill>
                  <a:srgbClr val="40A070"/>
                </a:solidFill>
                <a:latin typeface="Courier"/>
              </a:rPr>
              <a:t>1000</a:t>
            </a:r>
            <a:r>
              <a:rPr>
                <a:latin typeface="Courier"/>
              </a:rPr>
              <a:t> </a:t>
            </a:r>
            <a:r>
              <a:rPr>
                <a:solidFill>
                  <a:srgbClr val="4070A0"/>
                </a:solidFill>
                <a:latin typeface="Courier"/>
              </a:rPr>
              <a:t>*</a:t>
            </a:r>
            <a:r>
              <a:rPr>
                <a:latin typeface="Courier"/>
              </a:rPr>
              <a:t> admissions </a:t>
            </a:r>
            <a:r>
              <a:rPr>
                <a:solidFill>
                  <a:srgbClr val="4070A0"/>
                </a:solidFill>
                <a:latin typeface="Courier"/>
              </a:rPr>
              <a:t>/</a:t>
            </a:r>
            <a:r>
              <a:rPr>
                <a:latin typeface="Courier"/>
              </a:rPr>
              <a:t> under5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A070"/>
                </a:solidFill>
                <a:latin typeface="Courier"/>
              </a:rPr>
              <a:t>2</a:t>
            </a:r>
            <a:r>
              <a:rPr>
                <a:latin typeface="Courier"/>
              </a:rPr>
              <a:t>)</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Direction: say which way is better</a:t>
            </a:r>
          </a:p>
        </p:txBody>
      </p:sp>
      <p:sp>
        <p:nvSpPr>
          <p:cNvPr id="3" name="Content Placeholder 2"/>
          <p:cNvSpPr>
            <a:spLocks noGrp="1"/>
          </p:cNvSpPr>
          <p:nvPr>
            <p:ph idx="1"/>
          </p:nvPr>
        </p:nvSpPr>
        <p:spPr/>
        <p:txBody>
          <a:bodyPr/>
          <a:lstStyle/>
          <a:p>
            <a:pPr lvl="0"/>
            <a:r>
              <a:rPr b="1"/>
              <a:t>Higher is better</a:t>
            </a:r>
            <a:r>
              <a:rPr/>
              <a:t> — coverage, completion, attendance.</a:t>
            </a:r>
          </a:p>
          <a:p>
            <a:pPr lvl="0"/>
            <a:r>
              <a:rPr b="1"/>
              <a:t>Lower is better</a:t>
            </a:r>
            <a:r>
              <a:rPr/>
              <a:t> — dropout, defaulter rate, prevalence of acute malnutrition.</a:t>
            </a:r>
          </a:p>
          <a:p>
            <a:pPr lvl="0"/>
            <a:r>
              <a:rPr b="1"/>
              <a:t>Neither, on its own</a:t>
            </a:r>
            <a:r>
              <a:rPr/>
              <a:t> — referral counts. More referrals can mean better case finding or a deteriorating situation,…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Leading and lagging</a:t>
            </a:r>
          </a:p>
        </p:txBody>
      </p:sp>
      <p:sp>
        <p:nvSpPr>
          <p:cNvPr id="3" name="Content Placeholder 2"/>
          <p:cNvSpPr>
            <a:spLocks noGrp="1"/>
          </p:cNvSpPr>
          <p:nvPr>
            <p:ph idx="1"/>
          </p:nvPr>
        </p:nvSpPr>
        <p:spPr/>
        <p:txBody>
          <a:bodyPr/>
          <a:lstStyle/>
          <a:p>
            <a:pPr lvl="0"/>
            <a:r>
              <a:rPr b="1"/>
              <a:t>Lagging</a:t>
            </a:r>
            <a:r>
              <a:rPr/>
              <a:t> — tells you what happened. GAM prevalence, cure rate, annual coverage. Accurate, essential for…</a:t>
            </a:r>
          </a:p>
          <a:p>
            <a:pPr lvl="0"/>
            <a:r>
              <a:rPr b="1"/>
              <a:t>Leading</a:t>
            </a:r>
            <a:r>
              <a:rPr/>
              <a:t> — moves early and predicts. Stock-out days, defaulter rate in the first two weeks of treatment,…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questions before any code</a:t>
            </a:r>
          </a:p>
        </p:txBody>
      </p:sp>
      <p:sp>
        <p:nvSpPr>
          <p:cNvPr id="3" name="Content Placeholder 2"/>
          <p:cNvSpPr>
            <a:spLocks noGrp="1"/>
          </p:cNvSpPr>
          <p:nvPr>
            <p:ph idx="1"/>
          </p:nvPr>
        </p:nvSpPr>
        <p:spPr/>
        <p:txBody>
          <a:bodyPr/>
          <a:lstStyle/>
          <a:p>
            <a:pPr lvl="0" indent="-342900" marL="342900">
              <a:buAutoNum type="arabicPeriod"/>
            </a:pPr>
            <a:r>
              <a:rPr/>
              <a:t>What decision does this number inform? — If the answer is “the donor asks for it”, say so honestly and keep it cheap</a:t>
            </a:r>
          </a:p>
          <a:p>
            <a:pPr lvl="0" indent="-342900" marL="342900">
              <a:buAutoNum startAt="2" type="arabicPeriod"/>
            </a:pPr>
            <a:r>
              <a:rPr/>
              <a:t>What would make it move, other than the thing I care about? — Coverage moves with the denominator, with reporting…</a:t>
            </a:r>
          </a:p>
          <a:p>
            <a:pPr lvl="0" indent="-342900" marL="342900">
              <a:buAutoNum startAt="3" type="arabicPeriod"/>
            </a:pPr>
            <a:r>
              <a:rPr/>
              <a:t>Who else already computes this, and how? — Almost always somebody does — UNICEF, WHO, the cluster, the ministry</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you cannot compute is not an indicator — In Python</a:t>
            </a:r>
          </a:p>
        </p:txBody>
      </p:sp>
      <p:sp>
        <p:nvSpPr>
          <p:cNvPr id="3" name="Content Placeholder 2"/>
          <p:cNvSpPr>
            <a:spLocks noGrp="1"/>
          </p:cNvSpPr>
          <p:nvPr>
            <p:ph idx="1"/>
          </p:nvPr>
        </p:nvSpPr>
        <p:spPr/>
        <p:txBody>
          <a:bodyPr/>
          <a:lstStyle/>
          <a:p>
            <a:pPr lvl="0" indent="0">
              <a:buNone/>
            </a:pPr>
            <a:r>
              <a:rPr>
                <a:latin typeface="Courier"/>
              </a:rPr>
              <a:t>REQUIRED </a:t>
            </a:r>
            <a:r>
              <a:rPr>
                <a:solidFill>
                  <a:srgbClr val="666666"/>
                </a:solidFill>
                <a:latin typeface="Courier"/>
              </a:rPr>
              <a:t>=</a:t>
            </a: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missing </a:t>
            </a:r>
            <a:r>
              <a:rPr>
                <a:solidFill>
                  <a:srgbClr val="666666"/>
                </a:solidFill>
                <a:latin typeface="Courier"/>
              </a:rPr>
              <a:t>=</a:t>
            </a:r>
            <a:r>
              <a:rPr>
                <a:latin typeface="Courier"/>
              </a:rPr>
              <a:t> REQUIRED </a:t>
            </a:r>
            <a:r>
              <a:rPr>
                <a:solidFill>
                  <a:srgbClr val="666666"/>
                </a:solidFill>
                <a:latin typeface="Courier"/>
              </a:rPr>
              <a:t>-</a:t>
            </a:r>
            <a:r>
              <a:rPr>
                <a:latin typeface="Courier"/>
              </a:rPr>
              <a:t> </a:t>
            </a:r>
            <a:r>
              <a:rPr>
                <a:solidFill>
                  <a:srgbClr val="008000"/>
                </a:solidFill>
                <a:latin typeface="Courier"/>
              </a:rPr>
              <a:t>set</a:t>
            </a:r>
            <a:r>
              <a:rPr>
                <a:latin typeface="Courier"/>
              </a:rPr>
              <a:t>(muac.columns)</a:t>
            </a:r>
            <a:br/>
            <a:r>
              <a:rPr b="1">
                <a:solidFill>
                  <a:srgbClr val="007020"/>
                </a:solidFill>
                <a:latin typeface="Courier"/>
              </a:rPr>
              <a:t>assert</a:t>
            </a:r>
            <a:r>
              <a:rPr>
                <a:latin typeface="Courier"/>
              </a:rPr>
              <a:t> </a:t>
            </a:r>
            <a:r>
              <a:rPr b="1">
                <a:solidFill>
                  <a:srgbClr val="007020"/>
                </a:solidFill>
                <a:latin typeface="Courier"/>
              </a:rPr>
              <a:t>not</a:t>
            </a:r>
            <a:r>
              <a:rPr>
                <a:latin typeface="Courier"/>
              </a:rPr>
              <a:t> missing, </a:t>
            </a:r>
            <a:r>
              <a:rPr>
                <a:solidFill>
                  <a:srgbClr val="BB6688"/>
                </a:solidFill>
                <a:latin typeface="Courier"/>
              </a:rPr>
              <a:t>f"indicator cannot be computed; missing </a:t>
            </a:r>
            <a:r>
              <a:rPr>
                <a:solidFill>
                  <a:srgbClr val="4070A0"/>
                </a:solidFill>
                <a:latin typeface="Courier"/>
              </a:rPr>
              <a:t>{</a:t>
            </a:r>
            <a:r>
              <a:rPr>
                <a:latin typeface="Courier"/>
              </a:rPr>
              <a:t>missing</a:t>
            </a:r>
            <a:r>
              <a:rPr>
                <a:solidFill>
                  <a:srgbClr val="4070A0"/>
                </a:solidFill>
                <a:latin typeface="Courier"/>
              </a:rPr>
              <a:t>}</a:t>
            </a:r>
            <a:r>
              <a:rPr>
                <a:solidFill>
                  <a:srgbClr val="BB6688"/>
                </a:solidFill>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you cannot compute is not an indicator — In R</a:t>
            </a:r>
          </a:p>
        </p:txBody>
      </p:sp>
      <p:sp>
        <p:nvSpPr>
          <p:cNvPr id="3" name="Content Placeholder 2"/>
          <p:cNvSpPr>
            <a:spLocks noGrp="1"/>
          </p:cNvSpPr>
          <p:nvPr>
            <p:ph idx="1"/>
          </p:nvPr>
        </p:nvSpPr>
        <p:spPr/>
        <p:txBody>
          <a:bodyPr/>
          <a:lstStyle/>
          <a:p>
            <a:pPr lvl="0" indent="0">
              <a:buNone/>
            </a:pPr>
            <a:r>
              <a:rPr>
                <a:latin typeface="Courier"/>
              </a:rPr>
              <a:t>REQUIRED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solidFill>
                  <a:srgbClr val="06287E"/>
                </a:solidFill>
                <a:latin typeface="Courier"/>
              </a:rPr>
              <a:t>stopifnot</a:t>
            </a:r>
            <a:r>
              <a:rPr>
                <a:latin typeface="Courier"/>
              </a:rPr>
              <a:t>(</a:t>
            </a:r>
            <a:r>
              <a:rPr>
                <a:solidFill>
                  <a:srgbClr val="06287E"/>
                </a:solidFill>
                <a:latin typeface="Courier"/>
              </a:rPr>
              <a:t>all</a:t>
            </a:r>
            <a:r>
              <a:rPr>
                <a:latin typeface="Courier"/>
              </a:rPr>
              <a:t>(REQUIRED </a:t>
            </a:r>
            <a:r>
              <a:rPr>
                <a:solidFill>
                  <a:srgbClr val="4070A0"/>
                </a:solidFill>
                <a:latin typeface="Courier"/>
              </a:rPr>
              <a:t>%in%</a:t>
            </a:r>
            <a:r>
              <a:rPr>
                <a:latin typeface="Courier"/>
              </a:rPr>
              <a:t> </a:t>
            </a:r>
            <a:r>
              <a:rPr>
                <a:solidFill>
                  <a:srgbClr val="06287E"/>
                </a:solidFill>
                <a:latin typeface="Courier"/>
              </a:rPr>
              <a:t>names</a:t>
            </a:r>
            <a:r>
              <a:rPr>
                <a:latin typeface="Courier"/>
              </a:rPr>
              <a:t>(muac)))</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you cannot compute is not an indicator</a:t>
            </a:r>
          </a:p>
        </p:txBody>
      </p:sp>
      <p:sp>
        <p:nvSpPr>
          <p:cNvPr id="3" name="Content Placeholder 2"/>
          <p:cNvSpPr>
            <a:spLocks noGrp="1"/>
          </p:cNvSpPr>
          <p:nvPr>
            <p:ph idx="1"/>
          </p:nvPr>
        </p:nvSpPr>
        <p:spPr/>
        <p:txBody>
          <a:bodyPr/>
          <a:lstStyle/>
          <a:p>
            <a:pPr lvl="0" indent="0" marL="1270000">
              <a:buNone/>
            </a:pPr>
            <a:r>
              <a:rPr sz="2000"/>
              <a:t>An indicator is a promise that a number can be produced, repeatedly, to the same definition. Everything else in this course is about keeping that promise.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the anatomy.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https://data-analysis.cassion.dev/courses/indicator-design-logframe/indicators-02-what-an-indicator-is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anatomy of an indicator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Four families, one unit of measure, a direction, and the three questions to answer before writing any code. Plus why 4,218 screenings, 4,206 registrations and the number of children are three different indicators.</vt:lpwstr>
  </property>
</Properties>
</file>