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notesMaster" Target="notesMasters/notesMaster1.xml" /><Relationship Id="rId23" Type="http://schemas.openxmlformats.org/officeDocument/2006/relationships/viewProps" Target="viewProps.xml" /><Relationship Id="rId22" Type="http://schemas.openxmlformats.org/officeDocument/2006/relationships/presProps" Target="presProps.xml" /><Relationship Id="rId1" Type="http://schemas.openxmlformats.org/officeDocument/2006/relationships/slideMaster" Target="slideMasters/slideMaster1.xml" /><Relationship Id="rId25" Type="http://schemas.openxmlformats.org/officeDocument/2006/relationships/tableStyles" Target="tableStyles.xml" /><Relationship Id="rId24"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12.xml.rels><?xml version="1.0" encoding="UTF-8"?><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_rels/notesSlide13.xml.rels><?xml version="1.0" encoding="UTF-8"?><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Quatre familles, une unité de mesure, un sens, et les trois questions à trancher avant d’écrire du code. Plus la raison pour laquelle 4 218 dépistages, 4 206 enregistrements et le nombre d’enfants sont trois indicateurs différents.</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Retirez le vocabulaire des cadres et un indicateur a cinq parties. Omettez-en une et l’indicateur est ambigu. Omettez la dernière et il est inutilisable dans une phrase, or c’est là qu’il finira.</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L’erreur de conception la plus fréquente est de rapporter un décompte là où le public lira une proportion. « 375 enfants référés » sonne comme beaucoup ou peu selon le nombre d’enfants dépistés, et le lecteur fournira son propre dénominateur si vous ne le faites pas.</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375 sur 4 218, soit 8,9 %. Rapportez les deux. Le décompte est ce sur quoi un logisticien commande les intrants ; la proportion est ce qui dit si cette commune va plus mal que celle-là.</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Voici l’ambiguïté qui coûte le plus de temps en pratique. Le registre de dépistage soutient trois indicateurs différents de « nombre d’enfants ».</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Trois nombres défendables, un registre, et l’écart entre le plus grand et le plus petit est de 0,4 %. La taille de l’écart n’est pas le sujet. Le sujet est que « enfants dépistés » ne dit pas lequel, et dès qu’un bailleur compare votre chiffre à celui d’un partenaire, celui des trois que chacun a choisi décide de votre accord. Le nom de l’indicateur doit donc le porter — </a:t>
            </a:r>
            <a:r>
              <a:rPr>
                <a:latin typeface="Courier"/>
              </a:rPr>
              <a:t>screening_events</a:t>
            </a:r>
            <a:r>
              <a:rPr/>
              <a:t>, </a:t>
            </a:r>
            <a:r>
              <a:rPr>
                <a:latin typeface="Courier"/>
              </a:rPr>
              <a:t>children_screened_deduplicated</a:t>
            </a:r>
            <a:r>
              <a:rPr/>
              <a:t>. Jamais </a:t>
            </a:r>
            <a:r>
              <a:rPr>
                <a:latin typeface="Courier"/>
              </a:rPr>
              <a:t>children_screened</a:t>
            </a:r>
            <a:r>
              <a:rPr/>
              <a:t> tout seul.</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Des noms longs, et ils le valent. Une colonne nommée </a:t>
            </a:r>
            <a:r>
              <a:rPr>
                <a:latin typeface="Courier"/>
              </a:rPr>
              <a:t>rate</a:t>
            </a:r>
            <a:r>
              <a:rPr/>
              <a:t> dans un tableur circulant entre quatre organisations sera multipliée par 100 par quelqu’un, divisée par 12 par un autre, et comparée par un troisième à un chiffre au dénominateur différent. Le nom est la défense la moins chère disponible.</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Tout indicateur a besoin d’un sens énoncé, car un nombre surprenant d’entre eux sont ambigus. Cette troisième catégorie est plus grande qu’on ne le croit et c’est là que les tableaux de bord déraillent — un feu tricolore appliqué à un indicateur sans sens produit une alerte dont personne ne sait dire ce qu’elle veut dire. Si vous ne pouvez pas dire de quel côté est le mieux, l’indicateur a besoin d’un indicateur partenaire, pas d’une couleur.</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Une distinction voisine qui décide de l’utilité d’un indicateur pour le pilotage. Un système de suivi entièrement fait d’indicateurs retardés rend fidèlement compte de choses que plus personne ne peut changer. Visez au moins un indicateur avancé par effet, et attendez-vous à ce qu’il soit plus bruité — c’est l’échange que vous faites.</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Répondez-y par écrit avant d’ouvrir un éditeur. Cela prend cinq minutes et évite la réécriture. 1. Quelle décision ce chiffre éclaire-t-il ? Si la réponse est « le bailleur le demande », dites-le honnêtement et gardez-le bon marché. Si deux décisions distinctes en sortent, vous avez deux indicateurs sous un seul nom. 2. Qu’est-ce qui le ferait bouger, autre que ce qui m’intéresse ? La couverture bouge avec le dénominateur, avec la complétude du rapportage, avec les mouvements de population, et occasionnellement avec la vaccination. Lister les alternatives est la manière de savoir quoi rapporter à côté. 3. Qui d’autre le calcule déjà, et comment ? Presque toujours quelqu’un le fait — UNICEF, l’OMS, le cluster, le ministère. La leçon 6 y est entièrement consacrée, et la réponse modifie votre définition plus souvent qu’elle ne la confirme.</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 dernier contrôle, et il tue plus d’indicateurs proposés que tous les autres. Avant l’entrée dans un cadre logique, confirmez que la donnée existe — quel système la détient, à quelle granularité, à quelle fréquence, et qui l’extrait. Un indicateur dont le moyen de vérification est « les registres du programme » est une promesse que personne n’a vérifiée.</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 cours </a:t>
            </a:r>
            <a:r>
              <a:rPr i="1"/>
              <a:t>Évaluation de la qualité des données</a:t>
            </a:r>
            <a:r>
              <a:rPr/>
              <a:t> a trouvé la promptitude non mesurable parce qu’un champ n’était pas dans l’export. C’est ce contrôle-ci, découvert dix-huit mois trop tard.</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Vous avez l’anatomie. La leçon suivante en fait l’artefact autour duquel ce cours est bâti — la fiche de référence, champ par champ, et le test qui dit si la vôtre est terminée.</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3.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fr/cours/indicator-design-logframe/indicators-02-what-an-indicator-i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L’anatomie d’un indicateur</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Quatre familles, une unité de mesure, un sens, et les trois questions à trancher avant d’écrire du code. Plus la raison pour laquelle 4 218 dépistages, 4 206 enregistrements et le nombre d’enfants sont trois indicateurs différents.</a:t>
            </a:r>
            <a:br/>
            <a:br/>
            <a:r>
              <a:rPr/>
              <a:t>Pierre Robentz Cassion</a:t>
            </a:r>
          </a:p>
        </p:txBody>
      </p:sp>
      <p:sp>
        <p:nvSpPr>
          <p:cNvPr id="4" name="Date Placeholder 3"/>
          <p:cNvSpPr>
            <a:spLocks noGrp="1"/>
          </p:cNvSpPr>
          <p:nvPr>
            <p:ph idx="10" sz="half" type="dt"/>
          </p:nvPr>
        </p:nvSpPr>
        <p:spPr/>
        <p:txBody>
          <a:bodyPr/>
          <a:lstStyle/>
          <a:p>
            <a:pPr lvl="0" indent="0" marL="0">
              <a:buNone/>
            </a:pPr>
            <a:r>
              <a:rPr/>
              <a:t>Leçon 2 sur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couvre cette leçon</a:t>
            </a:r>
          </a:p>
        </p:txBody>
      </p:sp>
      <p:sp>
        <p:nvSpPr>
          <p:cNvPr id="3" name="Content Placeholder 2"/>
          <p:cNvSpPr>
            <a:spLocks noGrp="1"/>
          </p:cNvSpPr>
          <p:nvPr>
            <p:ph idx="1"/>
          </p:nvPr>
        </p:nvSpPr>
        <p:spPr/>
        <p:txBody>
          <a:bodyPr/>
          <a:lstStyle/>
          <a:p>
            <a:pPr lvl="0"/>
            <a:r>
              <a:rPr/>
              <a:t>De quoi il est fait</a:t>
            </a:r>
          </a:p>
          <a:p>
            <a:pPr lvl="0"/>
            <a:r>
              <a:rPr/>
              <a:t>Quatre familles, et le choix entre elles</a:t>
            </a:r>
          </a:p>
          <a:p>
            <a:pPr lvl="0"/>
            <a:r>
              <a:rPr/>
              <a:t>Trois nombres qui ressemblent à un seul</a:t>
            </a:r>
          </a:p>
          <a:p>
            <a:pPr lvl="0"/>
            <a:r>
              <a:rPr/>
              <a:t>L’unité de mesure appartient au nom</a:t>
            </a:r>
          </a:p>
          <a:p>
            <a:pPr lvl="0"/>
            <a:r>
              <a:rPr/>
              <a:t>Le sens — dites de quel côté est le mieux</a:t>
            </a:r>
          </a:p>
          <a:p>
            <a:pPr lvl="0"/>
            <a:r>
              <a:rPr/>
              <a:t>Avancé et retardé</a:t>
            </a:r>
          </a:p>
          <a:p>
            <a:pPr lvl="0"/>
            <a:r>
              <a:rPr/>
              <a:t>Trois questions avant tout code</a:t>
            </a:r>
          </a:p>
          <a:p>
            <a:pPr lvl="0"/>
            <a:r>
              <a:rPr/>
              <a:t>Un indicateur incalculable n’est pas un indicateur</a:t>
            </a:r>
          </a:p>
          <a:p>
            <a:pPr lvl="0"/>
            <a:r>
              <a:rPr/>
              <a:t>La suite</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De quoi il est fait</a:t>
            </a:r>
          </a:p>
        </p:txBody>
      </p:sp>
      <p:sp>
        <p:nvSpPr>
          <p:cNvPr id="3" name="Content Placeholder 2"/>
          <p:cNvSpPr>
            <a:spLocks noGrp="1"/>
          </p:cNvSpPr>
          <p:nvPr>
            <p:ph idx="1"/>
          </p:nvPr>
        </p:nvSpPr>
        <p:spPr/>
        <p:txBody>
          <a:bodyPr/>
          <a:lstStyle/>
          <a:p>
            <a:pPr lvl="0"/>
            <a:r>
              <a:rPr b="1"/>
              <a:t>Une population</a:t>
            </a:r>
            <a:r>
              <a:rPr/>
              <a:t> — qui ou quoi est compté.</a:t>
            </a:r>
          </a:p>
          <a:p>
            <a:pPr lvl="0"/>
            <a:r>
              <a:rPr b="1"/>
              <a:t>Une condition</a:t>
            </a:r>
            <a:r>
              <a:rPr/>
              <a:t> — ce qui doit être vrai d’eux pour figurer au numérateur.</a:t>
            </a:r>
          </a:p>
          <a:p>
            <a:pPr lvl="0"/>
            <a:r>
              <a:rPr b="1"/>
              <a:t>Un dénominateur</a:t>
            </a:r>
            <a:r>
              <a:rPr/>
              <a:t> — ce à quoi on les rapporte, sauf s’il s’agit d’un simple décompte.</a:t>
            </a:r>
          </a:p>
          <a:p>
            <a:pPr lvl="0"/>
            <a:r>
              <a:rPr b="1"/>
              <a:t>Une période</a:t>
            </a:r>
            <a:r>
              <a:rPr/>
              <a:t> — sur quelle durée.</a:t>
            </a:r>
          </a:p>
          <a:p>
            <a:pPr lvl="0"/>
            <a:r>
              <a:rPr b="1"/>
              <a:t>Une unité de mesure</a:t>
            </a:r>
            <a:r>
              <a:rPr/>
              <a:t> — personnes, doses, épisodes, pourcentage, litres par personne et par jour.</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Quatre familles, et le choix entre elles</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057400"/>
                <a:gridCol w="2057400"/>
                <a:gridCol w="2057400"/>
                <a:gridCol w="2057400"/>
              </a:tblGrid>
              <a:tr h="0">
                <a:tc>
                  <a:txBody>
                    <a:bodyPr/>
                    <a:lstStyle/>
                    <a:p>
                      <a:pPr lvl="0" indent="0" marL="0">
                        <a:buNone/>
                      </a:pPr>
                      <a:r>
                        <a:rPr/>
                        <a:t>Famille</a:t>
                      </a:r>
                    </a:p>
                  </a:txBody>
                  <a:tcPr/>
                </a:tc>
                <a:tc>
                  <a:txBody>
                    <a:bodyPr/>
                    <a:lstStyle/>
                    <a:p>
                      <a:pPr lvl="0" indent="0" marL="0">
                        <a:buNone/>
                      </a:pPr>
                      <a:r>
                        <a:rPr/>
                        <a:t>Forme</a:t>
                      </a:r>
                    </a:p>
                  </a:txBody>
                  <a:tcPr/>
                </a:tc>
                <a:tc>
                  <a:txBody>
                    <a:bodyPr/>
                    <a:lstStyle/>
                    <a:p>
                      <a:pPr lvl="0" indent="0" marL="0">
                        <a:buNone/>
                      </a:pPr>
                      <a:r>
                        <a:rPr/>
                        <a:t>Exemple</a:t>
                      </a:r>
                    </a:p>
                  </a:txBody>
                  <a:tcPr/>
                </a:tc>
                <a:tc>
                  <a:txBody>
                    <a:bodyPr/>
                    <a:lstStyle/>
                    <a:p>
                      <a:pPr lvl="0" indent="0" marL="0">
                        <a:buNone/>
                      </a:pPr>
                      <a:r>
                        <a:rPr/>
                        <a:t>À surveiller</a:t>
                      </a:r>
                    </a:p>
                  </a:txBody>
                  <a:tcPr/>
                </a:tc>
              </a:tr>
              <a:tr h="0">
                <a:tc>
                  <a:txBody>
                    <a:bodyPr/>
                    <a:lstStyle/>
                    <a:p>
                      <a:pPr lvl="0" indent="0" marL="0">
                        <a:buNone/>
                      </a:pPr>
                      <a:r>
                        <a:rPr b="1"/>
                        <a:t>Décompte</a:t>
                      </a:r>
                    </a:p>
                  </a:txBody>
                </a:tc>
                <a:tc>
                  <a:txBody>
                    <a:bodyPr/>
                    <a:lstStyle/>
                    <a:p>
                      <a:pPr lvl="0" indent="0" marL="0">
                        <a:buNone/>
                      </a:pPr>
                      <a:r>
                        <a:rPr/>
                        <a:t>Un nombre de choses</a:t>
                      </a:r>
                    </a:p>
                  </a:txBody>
                </a:tc>
                <a:tc>
                  <a:txBody>
                    <a:bodyPr/>
                    <a:lstStyle/>
                    <a:p>
                      <a:pPr lvl="0" indent="0" marL="0">
                        <a:buNone/>
                      </a:pPr>
                      <a:r>
                        <a:rPr/>
                        <a:t>Enfants dépistés</a:t>
                      </a:r>
                    </a:p>
                  </a:txBody>
                </a:tc>
                <a:tc>
                  <a:txBody>
                    <a:bodyPr/>
                    <a:lstStyle/>
                    <a:p>
                      <a:pPr lvl="0" indent="0" marL="0">
                        <a:buNone/>
                      </a:pPr>
                      <a:r>
                        <a:rPr/>
                        <a:t>Pas de dénominateur ; incomparable entre lieux</a:t>
                      </a:r>
                    </a:p>
                  </a:txBody>
                </a:tc>
              </a:tr>
              <a:tr h="0">
                <a:tc>
                  <a:txBody>
                    <a:bodyPr/>
                    <a:lstStyle/>
                    <a:p>
                      <a:pPr lvl="0" indent="0" marL="0">
                        <a:buNone/>
                      </a:pPr>
                      <a:r>
                        <a:rPr b="1"/>
                        <a:t>Proportion</a:t>
                      </a:r>
                    </a:p>
                  </a:txBody>
                </a:tc>
                <a:tc>
                  <a:txBody>
                    <a:bodyPr/>
                    <a:lstStyle/>
                    <a:p>
                      <a:pPr lvl="0" indent="0" marL="0">
                        <a:buNone/>
                      </a:pPr>
                      <a:r>
                        <a:rPr/>
                        <a:t>Partie sur tout, mêmes unités</a:t>
                      </a:r>
                    </a:p>
                  </a:txBody>
                </a:tc>
                <a:tc>
                  <a:txBody>
                    <a:bodyPr/>
                    <a:lstStyle/>
                    <a:p>
                      <a:pPr lvl="0" indent="0" marL="0">
                        <a:buNone/>
                      </a:pPr>
                      <a:r>
                        <a:rPr/>
                        <a:t>Part d’enfants avec un PB sous 125 mm</a:t>
                      </a:r>
                    </a:p>
                  </a:txBody>
                </a:tc>
                <a:tc>
                  <a:txBody>
                    <a:bodyPr/>
                    <a:lstStyle/>
                    <a:p>
                      <a:pPr lvl="0" indent="0" marL="0">
                        <a:buNone/>
                      </a:pPr>
                      <a:r>
                        <a:rPr/>
                        <a:t>Le numérateur doit être inclus dans le dénominateur</a:t>
                      </a:r>
                    </a:p>
                  </a:txBody>
                </a:tc>
              </a:tr>
              <a:tr h="0">
                <a:tc>
                  <a:txBody>
                    <a:bodyPr/>
                    <a:lstStyle/>
                    <a:p>
                      <a:pPr lvl="0" indent="0" marL="0">
                        <a:buNone/>
                      </a:pPr>
                      <a:r>
                        <a:rPr b="1"/>
                        <a:t>Taux</a:t>
                      </a:r>
                    </a:p>
                  </a:txBody>
                </a:tc>
                <a:tc>
                  <a:txBody>
                    <a:bodyPr/>
                    <a:lstStyle/>
                    <a:p>
                      <a:pPr lvl="0" indent="0" marL="0">
                        <a:buNone/>
                      </a:pPr>
                      <a:r>
                        <a:rPr/>
                        <a:t>Événements sur population-temps</a:t>
                      </a:r>
                    </a:p>
                  </a:txBody>
                </a:tc>
                <a:tc>
                  <a:txBody>
                    <a:bodyPr/>
                    <a:lstStyle/>
                    <a:p>
                      <a:pPr lvl="0" indent="0" marL="0">
                        <a:buNone/>
                      </a:pPr>
                      <a:r>
                        <a:rPr/>
                        <a:t>Nouvelles admissions pour 1 000 moins de cinq ans par mois</a:t>
                      </a:r>
                    </a:p>
                  </a:txBody>
                </a:tc>
                <a:tc>
                  <a:txBody>
                    <a:bodyPr/>
                    <a:lstStyle/>
                    <a:p>
                      <a:pPr lvl="0" indent="0" marL="0">
                        <a:buNone/>
                      </a:pPr>
                      <a:r>
                        <a:rPr/>
                        <a:t>L’unité de temps doit figurer dans le libellé</a:t>
                      </a:r>
                    </a:p>
                  </a:txBody>
                </a:tc>
              </a:tr>
              <a:tr h="0">
                <a:tc>
                  <a:txBody>
                    <a:bodyPr/>
                    <a:lstStyle/>
                    <a:p>
                      <a:pPr lvl="0" indent="0" marL="0">
                        <a:buNone/>
                      </a:pPr>
                      <a:r>
                        <a:rPr b="1"/>
                        <a:t>Rapport / indice</a:t>
                      </a:r>
                    </a:p>
                  </a:txBody>
                </a:tc>
                <a:tc>
                  <a:txBody>
                    <a:bodyPr/>
                    <a:lstStyle/>
                    <a:p>
                      <a:pPr lvl="0" indent="0" marL="0">
                        <a:buNone/>
                      </a:pPr>
                      <a:r>
                        <a:rPr/>
                        <a:t>Deux quantités non emboîtées</a:t>
                      </a:r>
                    </a:p>
                  </a:txBody>
                </a:tc>
                <a:tc>
                  <a:txBody>
                    <a:bodyPr/>
                    <a:lstStyle/>
                    <a:p>
                      <a:pPr lvl="0" indent="0" marL="0">
                        <a:buNone/>
                      </a:pPr>
                      <a:r>
                        <a:rPr/>
                        <a:t>Abandon penta1-penta3 ; score de consommation alimentaire</a:t>
                      </a:r>
                    </a:p>
                  </a:txBody>
                </a:tc>
                <a:tc>
                  <a:txBody>
                    <a:bodyPr/>
                    <a:lstStyle/>
                    <a:p>
                      <a:pPr lvl="0" indent="0" marL="0">
                        <a:buNone/>
                      </a:pPr>
                      <a:r>
                        <a:rPr/>
                        <a:t>Peut dépasser 1 ; le sens n’est pas évident</a:t>
                      </a:r>
                    </a:p>
                  </a:txBody>
                </a:tc>
              </a:tr>
            </a:tbl>
          </a:graphicData>
        </a:graphic>
      </p:graphicFrame>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Quatre familles, et le choix entre elles — En Python</a:t>
            </a:r>
          </a:p>
        </p:txBody>
      </p:sp>
      <p:sp>
        <p:nvSpPr>
          <p:cNvPr id="3" name="Content Placeholder 2"/>
          <p:cNvSpPr>
            <a:spLocks noGrp="1"/>
          </p:cNvSpPr>
          <p:nvPr>
            <p:ph idx="1"/>
          </p:nvPr>
        </p:nvSpPr>
        <p:spPr/>
        <p:txBody>
          <a:bodyPr/>
          <a:lstStyle/>
          <a:p>
            <a:pPr lvl="0" indent="0">
              <a:buNone/>
            </a:pPr>
            <a:r>
              <a:rPr>
                <a:latin typeface="Courier"/>
              </a:rPr>
              <a:t>screened </a:t>
            </a:r>
            <a:r>
              <a:rPr>
                <a:solidFill>
                  <a:srgbClr val="666666"/>
                </a:solidFill>
                <a:latin typeface="Courier"/>
              </a:rPr>
              <a:t>=</a:t>
            </a:r>
            <a:r>
              <a:rPr>
                <a:latin typeface="Courier"/>
              </a:rPr>
              <a:t> </a:t>
            </a:r>
            <a:r>
              <a:rPr>
                <a:solidFill>
                  <a:srgbClr val="008000"/>
                </a:solidFill>
                <a:latin typeface="Courier"/>
              </a:rPr>
              <a:t>len</a:t>
            </a:r>
            <a:r>
              <a:rPr>
                <a:latin typeface="Courier"/>
              </a:rPr>
              <a:t>(muac)</a:t>
            </a:r>
            <a:br/>
            <a:r>
              <a:rPr>
                <a:latin typeface="Courier"/>
              </a:rPr>
              <a:t>referred </a:t>
            </a:r>
            <a:r>
              <a:rPr>
                <a:solidFill>
                  <a:srgbClr val="666666"/>
                </a:solidFill>
                <a:latin typeface="Courier"/>
              </a:rPr>
              <a:t>=</a:t>
            </a:r>
            <a:r>
              <a:rPr>
                <a:latin typeface="Courier"/>
              </a:rPr>
              <a:t> muac[</a:t>
            </a:r>
            <a:r>
              <a:rPr>
                <a:solidFill>
                  <a:srgbClr val="4070A0"/>
                </a:solidFill>
                <a:latin typeface="Courier"/>
              </a:rPr>
              <a:t>"outcome"</a:t>
            </a:r>
            <a:r>
              <a:rPr>
                <a:latin typeface="Courier"/>
              </a:rPr>
              <a:t>].</a:t>
            </a:r>
            <a:r>
              <a:rPr>
                <a:solidFill>
                  <a:srgbClr val="008000"/>
                </a:solidFill>
                <a:latin typeface="Courier"/>
              </a:rPr>
              <a:t>str</a:t>
            </a:r>
            <a:r>
              <a:rPr>
                <a:latin typeface="Courier"/>
              </a:rPr>
              <a:t>.startswith(</a:t>
            </a:r>
            <a:r>
              <a:rPr>
                <a:solidFill>
                  <a:srgbClr val="4070A0"/>
                </a:solidFill>
                <a:latin typeface="Courier"/>
              </a:rPr>
              <a:t>"referred"</a:t>
            </a:r>
            <a:r>
              <a:rPr>
                <a:latin typeface="Courier"/>
              </a:rPr>
              <a:t>).</a:t>
            </a:r>
            <a:r>
              <a:rPr>
                <a:solidFill>
                  <a:srgbClr val="008000"/>
                </a:solidFill>
                <a:latin typeface="Courier"/>
              </a:rPr>
              <a:t>sum</a:t>
            </a:r>
            <a:r>
              <a:rPr>
                <a:latin typeface="Courier"/>
              </a:rPr>
              <a:t>()</a:t>
            </a:r>
            <a:br/>
            <a:br/>
            <a:r>
              <a:rPr>
                <a:solidFill>
                  <a:srgbClr val="008000"/>
                </a:solidFill>
                <a:latin typeface="Courier"/>
              </a:rPr>
              <a:t>print</a:t>
            </a:r>
            <a:r>
              <a:rPr>
                <a:latin typeface="Courier"/>
              </a:rPr>
              <a:t>(</a:t>
            </a:r>
            <a:r>
              <a:rPr>
                <a:solidFill>
                  <a:srgbClr val="BB6688"/>
                </a:solidFill>
                <a:latin typeface="Courier"/>
              </a:rPr>
              <a:t>f"</a:t>
            </a:r>
            <a:r>
              <a:rPr>
                <a:solidFill>
                  <a:srgbClr val="4070A0"/>
                </a:solidFill>
                <a:latin typeface="Courier"/>
              </a:rPr>
              <a:t>{</a:t>
            </a:r>
            <a:r>
              <a:rPr>
                <a:latin typeface="Courier"/>
              </a:rPr>
              <a:t>referred</a:t>
            </a:r>
            <a:r>
              <a:rPr>
                <a:solidFill>
                  <a:srgbClr val="4070A0"/>
                </a:solidFill>
                <a:latin typeface="Courier"/>
              </a:rPr>
              <a:t>}</a:t>
            </a:r>
            <a:r>
              <a:rPr>
                <a:solidFill>
                  <a:srgbClr val="BB6688"/>
                </a:solidFill>
                <a:latin typeface="Courier"/>
              </a:rPr>
              <a:t> referred of </a:t>
            </a:r>
            <a:r>
              <a:rPr>
                <a:solidFill>
                  <a:srgbClr val="4070A0"/>
                </a:solidFill>
                <a:latin typeface="Courier"/>
              </a:rPr>
              <a:t>{</a:t>
            </a:r>
            <a:r>
              <a:rPr>
                <a:latin typeface="Courier"/>
              </a:rPr>
              <a:t>screened</a:t>
            </a:r>
            <a:r>
              <a:rPr>
                <a:solidFill>
                  <a:srgbClr val="4070A0"/>
                </a:solidFill>
                <a:latin typeface="Courier"/>
              </a:rPr>
              <a:t>}</a:t>
            </a:r>
            <a:r>
              <a:rPr>
                <a:solidFill>
                  <a:srgbClr val="BB6688"/>
                </a:solidFill>
                <a:latin typeface="Courier"/>
              </a:rPr>
              <a:t> screened = </a:t>
            </a:r>
            <a:r>
              <a:rPr>
                <a:solidFill>
                  <a:srgbClr val="4070A0"/>
                </a:solidFill>
                <a:latin typeface="Courier"/>
              </a:rPr>
              <a:t>{</a:t>
            </a:r>
            <a:r>
              <a:rPr>
                <a:latin typeface="Courier"/>
              </a:rPr>
              <a:t>referred </a:t>
            </a:r>
            <a:r>
              <a:rPr>
                <a:solidFill>
                  <a:srgbClr val="666666"/>
                </a:solidFill>
                <a:latin typeface="Courier"/>
              </a:rPr>
              <a:t>/</a:t>
            </a:r>
            <a:r>
              <a:rPr>
                <a:latin typeface="Courier"/>
              </a:rPr>
              <a:t> screened</a:t>
            </a:r>
            <a:r>
              <a:rPr>
                <a:solidFill>
                  <a:srgbClr val="4070A0"/>
                </a:solidFill>
                <a:latin typeface="Courier"/>
              </a:rPr>
              <a:t>:.1%}</a:t>
            </a:r>
            <a:r>
              <a:rPr>
                <a:solidFill>
                  <a:srgbClr val="BB6688"/>
                </a:solidFill>
                <a:latin typeface="Courier"/>
              </a:rPr>
              <a:t>"</a:t>
            </a:r>
            <a:r>
              <a:rPr>
                <a:latin typeface="Courier"/>
              </a:rPr>
              <a:t>)</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Quatre familles, et le choix entre elles — En R</a:t>
            </a:r>
          </a:p>
        </p:txBody>
      </p:sp>
      <p:sp>
        <p:nvSpPr>
          <p:cNvPr id="3" name="Content Placeholder 2"/>
          <p:cNvSpPr>
            <a:spLocks noGrp="1"/>
          </p:cNvSpPr>
          <p:nvPr>
            <p:ph idx="1"/>
          </p:nvPr>
        </p:nvSpPr>
        <p:spPr/>
        <p:txBody>
          <a:bodyPr/>
          <a:lstStyle/>
          <a:p>
            <a:pPr lvl="0" indent="0">
              <a:buNone/>
            </a:pPr>
            <a:r>
              <a:rPr>
                <a:latin typeface="Courier"/>
              </a:rPr>
              <a:t>screened </a:t>
            </a:r>
            <a:r>
              <a:rPr>
                <a:solidFill>
                  <a:srgbClr val="007020"/>
                </a:solidFill>
                <a:latin typeface="Courier"/>
              </a:rPr>
              <a:t>&lt;-</a:t>
            </a:r>
            <a:r>
              <a:rPr>
                <a:latin typeface="Courier"/>
              </a:rPr>
              <a:t> </a:t>
            </a:r>
            <a:r>
              <a:rPr>
                <a:solidFill>
                  <a:srgbClr val="06287E"/>
                </a:solidFill>
                <a:latin typeface="Courier"/>
              </a:rPr>
              <a:t>nrow</a:t>
            </a:r>
            <a:r>
              <a:rPr>
                <a:latin typeface="Courier"/>
              </a:rPr>
              <a:t>(muac)</a:t>
            </a:r>
            <a:br/>
            <a:r>
              <a:rPr>
                <a:latin typeface="Courier"/>
              </a:rPr>
              <a:t>referred </a:t>
            </a:r>
            <a:r>
              <a:rPr>
                <a:solidFill>
                  <a:srgbClr val="007020"/>
                </a:solidFill>
                <a:latin typeface="Courier"/>
              </a:rPr>
              <a:t>&lt;-</a:t>
            </a:r>
            <a:r>
              <a:rPr>
                <a:latin typeface="Courier"/>
              </a:rPr>
              <a:t> </a:t>
            </a:r>
            <a:r>
              <a:rPr>
                <a:solidFill>
                  <a:srgbClr val="06287E"/>
                </a:solidFill>
                <a:latin typeface="Courier"/>
              </a:rPr>
              <a:t>sum</a:t>
            </a:r>
            <a:r>
              <a:rPr>
                <a:latin typeface="Courier"/>
              </a:rPr>
              <a:t>(</a:t>
            </a:r>
            <a:r>
              <a:rPr>
                <a:solidFill>
                  <a:srgbClr val="06287E"/>
                </a:solidFill>
                <a:latin typeface="Courier"/>
              </a:rPr>
              <a:t>startsWith</a:t>
            </a:r>
            <a:r>
              <a:rPr>
                <a:latin typeface="Courier"/>
              </a:rPr>
              <a:t>(muac</a:t>
            </a:r>
            <a:r>
              <a:rPr>
                <a:solidFill>
                  <a:srgbClr val="4070A0"/>
                </a:solidFill>
                <a:latin typeface="Courier"/>
              </a:rPr>
              <a:t>$</a:t>
            </a:r>
            <a:r>
              <a:rPr>
                <a:latin typeface="Courier"/>
              </a:rPr>
              <a:t>outcome, </a:t>
            </a:r>
            <a:r>
              <a:rPr>
                <a:solidFill>
                  <a:srgbClr val="4070A0"/>
                </a:solidFill>
                <a:latin typeface="Courier"/>
              </a:rPr>
              <a:t>"referred"</a:t>
            </a:r>
            <a:r>
              <a:rPr>
                <a:latin typeface="Courier"/>
              </a:rPr>
              <a:t>))</a:t>
            </a:r>
            <a:br/>
            <a:br/>
            <a:r>
              <a:rPr>
                <a:solidFill>
                  <a:srgbClr val="06287E"/>
                </a:solidFill>
                <a:latin typeface="Courier"/>
              </a:rPr>
              <a:t>sprintf</a:t>
            </a:r>
            <a:r>
              <a:rPr>
                <a:latin typeface="Courier"/>
              </a:rPr>
              <a:t>(</a:t>
            </a:r>
            <a:r>
              <a:rPr>
                <a:solidFill>
                  <a:srgbClr val="4070A0"/>
                </a:solidFill>
                <a:latin typeface="Courier"/>
              </a:rPr>
              <a:t>"%d referred of %d screened = %.1f%%"</a:t>
            </a:r>
            <a:r>
              <a:rPr>
                <a:latin typeface="Courier"/>
              </a:rPr>
              <a:t>, referred, screened, </a:t>
            </a:r>
            <a:r>
              <a:rPr>
                <a:solidFill>
                  <a:srgbClr val="40A070"/>
                </a:solidFill>
                <a:latin typeface="Courier"/>
              </a:rPr>
              <a:t>100</a:t>
            </a:r>
            <a:r>
              <a:rPr>
                <a:latin typeface="Courier"/>
              </a:rPr>
              <a:t> </a:t>
            </a:r>
            <a:r>
              <a:rPr>
                <a:solidFill>
                  <a:srgbClr val="4070A0"/>
                </a:solidFill>
                <a:latin typeface="Courier"/>
              </a:rPr>
              <a:t>*</a:t>
            </a:r>
            <a:r>
              <a:rPr>
                <a:latin typeface="Courier"/>
              </a:rPr>
              <a:t> referred </a:t>
            </a:r>
            <a:r>
              <a:rPr>
                <a:solidFill>
                  <a:srgbClr val="4070A0"/>
                </a:solidFill>
                <a:latin typeface="Courier"/>
              </a:rPr>
              <a:t>/</a:t>
            </a:r>
            <a:r>
              <a:rPr>
                <a:latin typeface="Courier"/>
              </a:rPr>
              <a:t> screened)</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Trois nombres qui ressemblent à un seul — En Python</a:t>
            </a:r>
          </a:p>
        </p:txBody>
      </p:sp>
      <p:sp>
        <p:nvSpPr>
          <p:cNvPr id="3" name="Content Placeholder 2"/>
          <p:cNvSpPr>
            <a:spLocks noGrp="1"/>
          </p:cNvSpPr>
          <p:nvPr>
            <p:ph idx="1"/>
          </p:nvPr>
        </p:nvSpPr>
        <p:spPr/>
        <p:txBody>
          <a:bodyPr/>
          <a:lstStyle/>
          <a:p>
            <a:pPr lvl="0" indent="0">
              <a:buNone/>
            </a:pPr>
            <a:r>
              <a:rPr>
                <a:solidFill>
                  <a:srgbClr val="008000"/>
                </a:solidFill>
                <a:latin typeface="Courier"/>
              </a:rPr>
              <a:t>print</a:t>
            </a:r>
            <a:r>
              <a:rPr>
                <a:latin typeface="Courier"/>
              </a:rPr>
              <a:t>(</a:t>
            </a:r>
            <a:r>
              <a:rPr>
                <a:solidFill>
                  <a:srgbClr val="4070A0"/>
                </a:solidFill>
                <a:latin typeface="Courier"/>
              </a:rPr>
              <a:t>"screening events:      "</a:t>
            </a:r>
            <a:r>
              <a:rPr>
                <a:latin typeface="Courier"/>
              </a:rPr>
              <a:t>, </a:t>
            </a:r>
            <a:r>
              <a:rPr>
                <a:solidFill>
                  <a:srgbClr val="008000"/>
                </a:solidFill>
                <a:latin typeface="Courier"/>
              </a:rPr>
              <a:t>len</a:t>
            </a:r>
            <a:r>
              <a:rPr>
                <a:latin typeface="Courier"/>
              </a:rPr>
              <a:t>(muac))</a:t>
            </a:r>
            <a:br/>
            <a:r>
              <a:rPr>
                <a:solidFill>
                  <a:srgbClr val="008000"/>
                </a:solidFill>
                <a:latin typeface="Courier"/>
              </a:rPr>
              <a:t>print</a:t>
            </a:r>
            <a:r>
              <a:rPr>
                <a:latin typeface="Courier"/>
              </a:rPr>
              <a:t>(</a:t>
            </a:r>
            <a:r>
              <a:rPr>
                <a:solidFill>
                  <a:srgbClr val="4070A0"/>
                </a:solidFill>
                <a:latin typeface="Courier"/>
              </a:rPr>
              <a:t>"distinct child_id:     "</a:t>
            </a:r>
            <a:r>
              <a:rPr>
                <a:latin typeface="Courier"/>
              </a:rPr>
              <a:t>, muac[</a:t>
            </a:r>
            <a:r>
              <a:rPr>
                <a:solidFill>
                  <a:srgbClr val="4070A0"/>
                </a:solidFill>
                <a:latin typeface="Courier"/>
              </a:rPr>
              <a:t>"child_id"</a:t>
            </a:r>
            <a:r>
              <a:rPr>
                <a:latin typeface="Courier"/>
              </a:rPr>
              <a:t>].nunique())</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Trois nombres qui ressemblent à un seul — En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c</a:t>
            </a:r>
            <a:r>
              <a:rPr>
                <a:latin typeface="Courier"/>
              </a:rPr>
              <a:t>(</a:t>
            </a:r>
            <a:r>
              <a:rPr>
                <a:solidFill>
                  <a:srgbClr val="7D9029"/>
                </a:solidFill>
                <a:latin typeface="Courier"/>
              </a:rPr>
              <a:t>events =</a:t>
            </a:r>
            <a:r>
              <a:rPr>
                <a:latin typeface="Courier"/>
              </a:rPr>
              <a:t> </a:t>
            </a:r>
            <a:r>
              <a:rPr>
                <a:solidFill>
                  <a:srgbClr val="06287E"/>
                </a:solidFill>
                <a:latin typeface="Courier"/>
              </a:rPr>
              <a:t>nrow</a:t>
            </a:r>
            <a:r>
              <a:rPr>
                <a:latin typeface="Courier"/>
              </a:rPr>
              <a:t>(muac), </a:t>
            </a:r>
            <a:r>
              <a:rPr>
                <a:solidFill>
                  <a:srgbClr val="7D9029"/>
                </a:solidFill>
                <a:latin typeface="Courier"/>
              </a:rPr>
              <a:t>ids =</a:t>
            </a:r>
            <a:r>
              <a:rPr>
                <a:latin typeface="Courier"/>
              </a:rPr>
              <a:t> dplyr</a:t>
            </a:r>
            <a:r>
              <a:rPr>
                <a:solidFill>
                  <a:srgbClr val="4070A0"/>
                </a:solidFill>
                <a:latin typeface="Courier"/>
              </a:rPr>
              <a:t>::</a:t>
            </a:r>
            <a:r>
              <a:rPr>
                <a:solidFill>
                  <a:srgbClr val="06287E"/>
                </a:solidFill>
                <a:latin typeface="Courier"/>
              </a:rPr>
              <a:t>n_distinct</a:t>
            </a:r>
            <a:r>
              <a:rPr>
                <a:latin typeface="Courier"/>
              </a:rPr>
              <a:t>(muac</a:t>
            </a:r>
            <a:r>
              <a:rPr>
                <a:solidFill>
                  <a:srgbClr val="4070A0"/>
                </a:solidFill>
                <a:latin typeface="Courier"/>
              </a:rPr>
              <a:t>$</a:t>
            </a:r>
            <a:r>
              <a:rPr>
                <a:latin typeface="Courier"/>
              </a:rPr>
              <a:t>child_id))</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Trois nombres qui ressemblent à un seul</a:t>
            </a:r>
          </a:p>
        </p:txBody>
      </p:sp>
      <p:sp>
        <p:nvSpPr>
          <p:cNvPr id="3" name="Content Placeholder 2"/>
          <p:cNvSpPr>
            <a:spLocks noGrp="1"/>
          </p:cNvSpPr>
          <p:nvPr>
            <p:ph idx="1"/>
          </p:nvPr>
        </p:nvSpPr>
        <p:spPr/>
        <p:txBody>
          <a:bodyPr/>
          <a:lstStyle/>
          <a:p>
            <a:pPr lvl="0"/>
            <a:r>
              <a:rPr b="1"/>
              <a:t>4 218 événements de dépistage.</a:t>
            </a:r>
            <a:r>
              <a:rPr/>
              <a:t> Ce que les agents de santé communautaires ont fait. Le bon numérateur pour la charge…</a:t>
            </a:r>
          </a:p>
          <a:p>
            <a:pPr lvl="0"/>
            <a:r>
              <a:rPr b="1"/>
              <a:t>4 206 identifiants distincts.</a:t>
            </a:r>
            <a:r>
              <a:rPr/>
              <a:t> Douze formulaires ont été envoyés deux fois sur une mauvaise connexion, donc douze…</a:t>
            </a:r>
          </a:p>
          <a:p>
            <a:pPr lvl="0"/>
            <a:r>
              <a:rPr b="1"/>
              <a:t>Environ 4 200 enfants.</a:t>
            </a:r>
            <a:r>
              <a:rPr/>
              <a:t> Six enfants de plus ont été réinscrits sous un nouvel identifiant — repérables seulement par…</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L’unité de mesure appartient au nom — En Python</a:t>
            </a:r>
          </a:p>
        </p:txBody>
      </p:sp>
      <p:sp>
        <p:nvSpPr>
          <p:cNvPr id="3" name="Content Placeholder 2"/>
          <p:cNvSpPr>
            <a:spLocks noGrp="1"/>
          </p:cNvSpPr>
          <p:nvPr>
            <p:ph idx="1"/>
          </p:nvPr>
        </p:nvSpPr>
        <p:spPr/>
        <p:txBody>
          <a:bodyPr/>
          <a:lstStyle/>
          <a:p>
            <a:pPr lvl="0" indent="0">
              <a:buNone/>
            </a:pPr>
            <a:r>
              <a:rPr>
                <a:latin typeface="Courier"/>
              </a:rPr>
              <a:t>indicators </a:t>
            </a:r>
            <a:r>
              <a:rPr>
                <a:solidFill>
                  <a:srgbClr val="666666"/>
                </a:solidFill>
                <a:latin typeface="Courier"/>
              </a:rPr>
              <a:t>=</a:t>
            </a:r>
            <a:r>
              <a:rPr>
                <a:latin typeface="Courier"/>
              </a:rPr>
              <a:t> {</a:t>
            </a:r>
            <a:br/>
            <a:r>
              <a:rPr>
                <a:latin typeface="Courier"/>
              </a:rPr>
              <a:t>    </a:t>
            </a:r>
            <a:r>
              <a:rPr>
                <a:solidFill>
                  <a:srgbClr val="4070A0"/>
                </a:solidFill>
                <a:latin typeface="Courier"/>
              </a:rPr>
              <a:t>"children_screened_count"</a:t>
            </a:r>
            <a:r>
              <a:rPr>
                <a:latin typeface="Courier"/>
              </a:rPr>
              <a:t>: screened,</a:t>
            </a:r>
            <a:br/>
            <a:r>
              <a:rPr>
                <a:latin typeface="Courier"/>
              </a:rPr>
              <a:t>    </a:t>
            </a:r>
            <a:r>
              <a:rPr>
                <a:solidFill>
                  <a:srgbClr val="4070A0"/>
                </a:solidFill>
                <a:latin typeface="Courier"/>
              </a:rPr>
              <a:t>"gam_prevalence_percent"</a:t>
            </a:r>
            <a:r>
              <a:rPr>
                <a:latin typeface="Courier"/>
              </a:rPr>
              <a:t>: </a:t>
            </a:r>
            <a:r>
              <a:rPr>
                <a:solidFill>
                  <a:srgbClr val="008000"/>
                </a:solidFill>
                <a:latin typeface="Courier"/>
              </a:rPr>
              <a:t>round</a:t>
            </a:r>
            <a:r>
              <a:rPr>
                <a:latin typeface="Courier"/>
              </a:rPr>
              <a:t>(</a:t>
            </a:r>
            <a:r>
              <a:rPr>
                <a:solidFill>
                  <a:srgbClr val="40A070"/>
                </a:solidFill>
                <a:latin typeface="Courier"/>
              </a:rPr>
              <a:t>100</a:t>
            </a:r>
            <a:r>
              <a:rPr>
                <a:latin typeface="Courier"/>
              </a:rPr>
              <a:t> </a:t>
            </a:r>
            <a:r>
              <a:rPr>
                <a:solidFill>
                  <a:srgbClr val="666666"/>
                </a:solidFill>
                <a:latin typeface="Courier"/>
              </a:rPr>
              <a:t>*</a:t>
            </a:r>
            <a:r>
              <a:rPr>
                <a:latin typeface="Courier"/>
              </a:rPr>
              <a:t> gam_cases </a:t>
            </a:r>
            <a:r>
              <a:rPr>
                <a:solidFill>
                  <a:srgbClr val="666666"/>
                </a:solidFill>
                <a:latin typeface="Courier"/>
              </a:rPr>
              <a:t>/</a:t>
            </a:r>
            <a:r>
              <a:rPr>
                <a:latin typeface="Courier"/>
              </a:rPr>
              <a:t> assessed, </a:t>
            </a:r>
            <a:r>
              <a:rPr>
                <a:solidFill>
                  <a:srgbClr val="40A070"/>
                </a:solidFill>
                <a:latin typeface="Courier"/>
              </a:rPr>
              <a:t>1</a:t>
            </a:r>
            <a:r>
              <a:rPr>
                <a:latin typeface="Courier"/>
              </a:rPr>
              <a:t>),</a:t>
            </a:r>
            <a:br/>
            <a:r>
              <a:rPr>
                <a:latin typeface="Courier"/>
              </a:rPr>
              <a:t>    </a:t>
            </a:r>
            <a:r>
              <a:rPr>
                <a:solidFill>
                  <a:srgbClr val="4070A0"/>
                </a:solidFill>
                <a:latin typeface="Courier"/>
              </a:rPr>
              <a:t>"admissions_per_1000_under5_per_month"</a:t>
            </a:r>
            <a:r>
              <a:rPr>
                <a:latin typeface="Courier"/>
              </a:rPr>
              <a:t>: </a:t>
            </a:r>
            <a:r>
              <a:rPr>
                <a:solidFill>
                  <a:srgbClr val="008000"/>
                </a:solidFill>
                <a:latin typeface="Courier"/>
              </a:rPr>
              <a:t>round</a:t>
            </a:r>
            <a:r>
              <a:rPr>
                <a:latin typeface="Courier"/>
              </a:rPr>
              <a:t>(</a:t>
            </a:r>
            <a:r>
              <a:rPr>
                <a:solidFill>
                  <a:srgbClr val="40A070"/>
                </a:solidFill>
                <a:latin typeface="Courier"/>
              </a:rPr>
              <a:t>1000</a:t>
            </a:r>
            <a:r>
              <a:rPr>
                <a:latin typeface="Courier"/>
              </a:rPr>
              <a:t> </a:t>
            </a:r>
            <a:r>
              <a:rPr>
                <a:solidFill>
                  <a:srgbClr val="666666"/>
                </a:solidFill>
                <a:latin typeface="Courier"/>
              </a:rPr>
              <a:t>*</a:t>
            </a:r>
            <a:r>
              <a:rPr>
                <a:latin typeface="Courier"/>
              </a:rPr>
              <a:t> admissions </a:t>
            </a:r>
            <a:r>
              <a:rPr>
                <a:solidFill>
                  <a:srgbClr val="666666"/>
                </a:solidFill>
                <a:latin typeface="Courier"/>
              </a:rPr>
              <a:t>/</a:t>
            </a:r>
            <a:r>
              <a:rPr>
                <a:latin typeface="Courier"/>
              </a:rPr>
              <a:t> under5 </a:t>
            </a:r>
            <a:r>
              <a:rPr>
                <a:solidFill>
                  <a:srgbClr val="666666"/>
                </a:solidFill>
                <a:latin typeface="Courier"/>
              </a:rPr>
              <a:t>/</a:t>
            </a:r>
            <a:r>
              <a:rPr>
                <a:latin typeface="Courier"/>
              </a:rPr>
              <a:t> </a:t>
            </a:r>
            <a:r>
              <a:rPr>
                <a:solidFill>
                  <a:srgbClr val="40A070"/>
                </a:solidFill>
                <a:latin typeface="Courier"/>
              </a:rPr>
              <a:t>12</a:t>
            </a:r>
            <a:r>
              <a:rPr>
                <a:latin typeface="Courier"/>
              </a:rPr>
              <a:t>, </a:t>
            </a:r>
            <a:r>
              <a:rPr>
                <a:solidFill>
                  <a:srgbClr val="40A070"/>
                </a:solidFill>
                <a:latin typeface="Courier"/>
              </a:rPr>
              <a:t>2</a:t>
            </a:r>
            <a:r>
              <a:rPr>
                <a:latin typeface="Courier"/>
              </a:rPr>
              <a:t>),</a:t>
            </a:r>
            <a:br/>
            <a:r>
              <a:rPr>
                <a:latin typeface="Courier"/>
              </a:rPr>
              <a:t>}</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L’unité de mesure appartient au nom — En R</a:t>
            </a:r>
          </a:p>
        </p:txBody>
      </p:sp>
      <p:sp>
        <p:nvSpPr>
          <p:cNvPr id="3" name="Content Placeholder 2"/>
          <p:cNvSpPr>
            <a:spLocks noGrp="1"/>
          </p:cNvSpPr>
          <p:nvPr>
            <p:ph idx="1"/>
          </p:nvPr>
        </p:nvSpPr>
        <p:spPr/>
        <p:txBody>
          <a:bodyPr/>
          <a:lstStyle/>
          <a:p>
            <a:pPr lvl="0" indent="0">
              <a:buNone/>
            </a:pPr>
            <a:r>
              <a:rPr>
                <a:latin typeface="Courier"/>
              </a:rPr>
              <a:t>indicators </a:t>
            </a:r>
            <a:r>
              <a:rPr>
                <a:solidFill>
                  <a:srgbClr val="007020"/>
                </a:solidFill>
                <a:latin typeface="Courier"/>
              </a:rPr>
              <a:t>&lt;-</a:t>
            </a:r>
            <a:r>
              <a:rPr>
                <a:latin typeface="Courier"/>
              </a:rPr>
              <a:t> </a:t>
            </a:r>
            <a:r>
              <a:rPr>
                <a:solidFill>
                  <a:srgbClr val="06287E"/>
                </a:solidFill>
                <a:latin typeface="Courier"/>
              </a:rPr>
              <a:t>list</a:t>
            </a:r>
            <a:r>
              <a:rPr>
                <a:latin typeface="Courier"/>
              </a:rPr>
              <a:t>(</a:t>
            </a:r>
            <a:br/>
            <a:r>
              <a:rPr>
                <a:latin typeface="Courier"/>
              </a:rPr>
              <a:t>  </a:t>
            </a:r>
            <a:r>
              <a:rPr>
                <a:solidFill>
                  <a:srgbClr val="7D9029"/>
                </a:solidFill>
                <a:latin typeface="Courier"/>
              </a:rPr>
              <a:t>children_screened_count              =</a:t>
            </a:r>
            <a:r>
              <a:rPr>
                <a:latin typeface="Courier"/>
              </a:rPr>
              <a:t> screened,</a:t>
            </a:r>
            <a:br/>
            <a:r>
              <a:rPr>
                <a:latin typeface="Courier"/>
              </a:rPr>
              <a:t>  </a:t>
            </a:r>
            <a:r>
              <a:rPr>
                <a:solidFill>
                  <a:srgbClr val="7D9029"/>
                </a:solidFill>
                <a:latin typeface="Courier"/>
              </a:rPr>
              <a:t>gam_prevalence_percent               =</a:t>
            </a:r>
            <a:r>
              <a:rPr>
                <a:latin typeface="Courier"/>
              </a:rPr>
              <a:t> </a:t>
            </a:r>
            <a:r>
              <a:rPr>
                <a:solidFill>
                  <a:srgbClr val="06287E"/>
                </a:solidFill>
                <a:latin typeface="Courier"/>
              </a:rPr>
              <a:t>round</a:t>
            </a:r>
            <a:r>
              <a:rPr>
                <a:latin typeface="Courier"/>
              </a:rPr>
              <a:t>(</a:t>
            </a:r>
            <a:r>
              <a:rPr>
                <a:solidFill>
                  <a:srgbClr val="40A070"/>
                </a:solidFill>
                <a:latin typeface="Courier"/>
              </a:rPr>
              <a:t>100</a:t>
            </a:r>
            <a:r>
              <a:rPr>
                <a:latin typeface="Courier"/>
              </a:rPr>
              <a:t> </a:t>
            </a:r>
            <a:r>
              <a:rPr>
                <a:solidFill>
                  <a:srgbClr val="4070A0"/>
                </a:solidFill>
                <a:latin typeface="Courier"/>
              </a:rPr>
              <a:t>*</a:t>
            </a:r>
            <a:r>
              <a:rPr>
                <a:latin typeface="Courier"/>
              </a:rPr>
              <a:t> gam_cases </a:t>
            </a:r>
            <a:r>
              <a:rPr>
                <a:solidFill>
                  <a:srgbClr val="4070A0"/>
                </a:solidFill>
                <a:latin typeface="Courier"/>
              </a:rPr>
              <a:t>/</a:t>
            </a:r>
            <a:r>
              <a:rPr>
                <a:latin typeface="Courier"/>
              </a:rPr>
              <a:t> assessed, </a:t>
            </a:r>
            <a:r>
              <a:rPr>
                <a:solidFill>
                  <a:srgbClr val="40A070"/>
                </a:solidFill>
                <a:latin typeface="Courier"/>
              </a:rPr>
              <a:t>1</a:t>
            </a:r>
            <a:r>
              <a:rPr>
                <a:latin typeface="Courier"/>
              </a:rPr>
              <a:t>),</a:t>
            </a:r>
            <a:br/>
            <a:r>
              <a:rPr>
                <a:latin typeface="Courier"/>
              </a:rPr>
              <a:t>  </a:t>
            </a:r>
            <a:r>
              <a:rPr>
                <a:solidFill>
                  <a:srgbClr val="7D9029"/>
                </a:solidFill>
                <a:latin typeface="Courier"/>
              </a:rPr>
              <a:t>admissions_per_1000_under5_per_month =</a:t>
            </a:r>
            <a:r>
              <a:rPr>
                <a:latin typeface="Courier"/>
              </a:rPr>
              <a:t> </a:t>
            </a:r>
            <a:r>
              <a:rPr>
                <a:solidFill>
                  <a:srgbClr val="06287E"/>
                </a:solidFill>
                <a:latin typeface="Courier"/>
              </a:rPr>
              <a:t>round</a:t>
            </a:r>
            <a:r>
              <a:rPr>
                <a:latin typeface="Courier"/>
              </a:rPr>
              <a:t>(</a:t>
            </a:r>
            <a:r>
              <a:rPr>
                <a:solidFill>
                  <a:srgbClr val="40A070"/>
                </a:solidFill>
                <a:latin typeface="Courier"/>
              </a:rPr>
              <a:t>1000</a:t>
            </a:r>
            <a:r>
              <a:rPr>
                <a:latin typeface="Courier"/>
              </a:rPr>
              <a:t> </a:t>
            </a:r>
            <a:r>
              <a:rPr>
                <a:solidFill>
                  <a:srgbClr val="4070A0"/>
                </a:solidFill>
                <a:latin typeface="Courier"/>
              </a:rPr>
              <a:t>*</a:t>
            </a:r>
            <a:r>
              <a:rPr>
                <a:latin typeface="Courier"/>
              </a:rPr>
              <a:t> admissions </a:t>
            </a:r>
            <a:r>
              <a:rPr>
                <a:solidFill>
                  <a:srgbClr val="4070A0"/>
                </a:solidFill>
                <a:latin typeface="Courier"/>
              </a:rPr>
              <a:t>/</a:t>
            </a:r>
            <a:r>
              <a:rPr>
                <a:latin typeface="Courier"/>
              </a:rPr>
              <a:t> under5 </a:t>
            </a:r>
            <a:r>
              <a:rPr>
                <a:solidFill>
                  <a:srgbClr val="4070A0"/>
                </a:solidFill>
                <a:latin typeface="Courier"/>
              </a:rPr>
              <a:t>/</a:t>
            </a:r>
            <a:r>
              <a:rPr>
                <a:latin typeface="Courier"/>
              </a:rPr>
              <a:t> </a:t>
            </a:r>
            <a:r>
              <a:rPr>
                <a:solidFill>
                  <a:srgbClr val="40A070"/>
                </a:solidFill>
                <a:latin typeface="Courier"/>
              </a:rPr>
              <a:t>12</a:t>
            </a:r>
            <a:r>
              <a:rPr>
                <a:latin typeface="Courier"/>
              </a:rPr>
              <a:t>, </a:t>
            </a:r>
            <a:r>
              <a:rPr>
                <a:solidFill>
                  <a:srgbClr val="40A070"/>
                </a:solidFill>
                <a:latin typeface="Courier"/>
              </a:rPr>
              <a:t>2</a:t>
            </a:r>
            <a:r>
              <a:rPr>
                <a:latin typeface="Courier"/>
              </a:rPr>
              <a:t>)</a:t>
            </a:r>
            <a:br/>
            <a:r>
              <a:rPr>
                <a:latin typeface="Courier"/>
              </a:rPr>
              <a:t>)</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sens — dites de quel côté est le mieux</a:t>
            </a:r>
          </a:p>
        </p:txBody>
      </p:sp>
      <p:sp>
        <p:nvSpPr>
          <p:cNvPr id="3" name="Content Placeholder 2"/>
          <p:cNvSpPr>
            <a:spLocks noGrp="1"/>
          </p:cNvSpPr>
          <p:nvPr>
            <p:ph idx="1"/>
          </p:nvPr>
        </p:nvSpPr>
        <p:spPr/>
        <p:txBody>
          <a:bodyPr/>
          <a:lstStyle/>
          <a:p>
            <a:pPr lvl="0"/>
            <a:r>
              <a:rPr b="1"/>
              <a:t>Plus haut est mieux</a:t>
            </a:r>
            <a:r>
              <a:rPr/>
              <a:t> — couverture, achèvement, assiduité.</a:t>
            </a:r>
          </a:p>
          <a:p>
            <a:pPr lvl="0"/>
            <a:r>
              <a:rPr b="1"/>
              <a:t>Plus bas est mieux</a:t>
            </a:r>
            <a:r>
              <a:rPr/>
              <a:t> — abandon, taux de défaillants, prévalence de la malnutrition aiguë.</a:t>
            </a:r>
          </a:p>
          <a:p>
            <a:pPr lvl="0"/>
            <a:r>
              <a:rPr b="1"/>
              <a:t>Ni l’un ni l’autre, en soi</a:t>
            </a:r>
            <a:r>
              <a:rPr/>
              <a:t> — les décomptes de référencements. Davantage de référencements peut signifier un…</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Avancé et retardé</a:t>
            </a:r>
          </a:p>
        </p:txBody>
      </p:sp>
      <p:sp>
        <p:nvSpPr>
          <p:cNvPr id="3" name="Content Placeholder 2"/>
          <p:cNvSpPr>
            <a:spLocks noGrp="1"/>
          </p:cNvSpPr>
          <p:nvPr>
            <p:ph idx="1"/>
          </p:nvPr>
        </p:nvSpPr>
        <p:spPr/>
        <p:txBody>
          <a:bodyPr/>
          <a:lstStyle/>
          <a:p>
            <a:pPr lvl="0"/>
            <a:r>
              <a:rPr b="1"/>
              <a:t>Retardé</a:t>
            </a:r>
            <a:r>
              <a:rPr/>
              <a:t> — dit ce qui s’est passé. Prévalence de la MAG, taux de guérison, couverture annuelle. Exact, indispensable…</a:t>
            </a:r>
          </a:p>
          <a:p>
            <a:pPr lvl="0"/>
            <a:r>
              <a:rPr b="1"/>
              <a:t>Avancé</a:t>
            </a:r>
            <a:r>
              <a:rPr/>
              <a:t> — bouge tôt et annonce. Jours de rupture de stock, taux de défaillants dans les deux premières semaines de…</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Trois questions avant tout code</a:t>
            </a:r>
          </a:p>
        </p:txBody>
      </p:sp>
      <p:sp>
        <p:nvSpPr>
          <p:cNvPr id="3" name="Content Placeholder 2"/>
          <p:cNvSpPr>
            <a:spLocks noGrp="1"/>
          </p:cNvSpPr>
          <p:nvPr>
            <p:ph idx="1"/>
          </p:nvPr>
        </p:nvSpPr>
        <p:spPr/>
        <p:txBody>
          <a:bodyPr/>
          <a:lstStyle/>
          <a:p>
            <a:pPr lvl="0" indent="-342900" marL="342900">
              <a:buAutoNum type="arabicPeriod"/>
            </a:pPr>
            <a:r>
              <a:rPr/>
              <a:t>Quelle décision ce chiffre éclaire-t-il ? — Si la réponse est « le bailleur le demande », dites-le honnêtement et…</a:t>
            </a:r>
          </a:p>
          <a:p>
            <a:pPr lvl="0" indent="-342900" marL="342900">
              <a:buAutoNum startAt="2" type="arabicPeriod"/>
            </a:pPr>
            <a:r>
              <a:rPr/>
              <a:t>Qu’est-ce qui le ferait bouger, autre que ce qui m’intéresse ? — La couverture bouge avec le dénominateur, avec la…</a:t>
            </a:r>
          </a:p>
          <a:p>
            <a:pPr lvl="0" indent="-342900" marL="342900">
              <a:buAutoNum startAt="3" type="arabicPeriod"/>
            </a:pPr>
            <a:r>
              <a:rPr/>
              <a:t>Qui d’autre le calcule déjà, et comment ? — Presque toujours quelqu’un le fait — UNICEF, l’OMS, le cluster, le…</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Un indicateur incalculable n’est pas un indicateur — En Python</a:t>
            </a:r>
          </a:p>
        </p:txBody>
      </p:sp>
      <p:sp>
        <p:nvSpPr>
          <p:cNvPr id="3" name="Content Placeholder 2"/>
          <p:cNvSpPr>
            <a:spLocks noGrp="1"/>
          </p:cNvSpPr>
          <p:nvPr>
            <p:ph idx="1"/>
          </p:nvPr>
        </p:nvSpPr>
        <p:spPr/>
        <p:txBody>
          <a:bodyPr/>
          <a:lstStyle/>
          <a:p>
            <a:pPr lvl="0" indent="0">
              <a:buNone/>
            </a:pPr>
            <a:r>
              <a:rPr>
                <a:latin typeface="Courier"/>
              </a:rPr>
              <a:t>REQUIRED </a:t>
            </a:r>
            <a:r>
              <a:rPr>
                <a:solidFill>
                  <a:srgbClr val="666666"/>
                </a:solidFill>
                <a:latin typeface="Courier"/>
              </a:rPr>
              <a:t>=</a:t>
            </a:r>
            <a:r>
              <a:rPr>
                <a:latin typeface="Courier"/>
              </a:rPr>
              <a:t> {</a:t>
            </a:r>
            <a:r>
              <a:rPr>
                <a:solidFill>
                  <a:srgbClr val="4070A0"/>
                </a:solidFill>
                <a:latin typeface="Courier"/>
              </a:rPr>
              <a:t>"child_id"</a:t>
            </a:r>
            <a:r>
              <a:rPr>
                <a:latin typeface="Courier"/>
              </a:rPr>
              <a:t>, </a:t>
            </a:r>
            <a:r>
              <a:rPr>
                <a:solidFill>
                  <a:srgbClr val="4070A0"/>
                </a:solidFill>
                <a:latin typeface="Courier"/>
              </a:rPr>
              <a:t>"commune"</a:t>
            </a:r>
            <a:r>
              <a:rPr>
                <a:latin typeface="Courier"/>
              </a:rPr>
              <a:t>, </a:t>
            </a:r>
            <a:r>
              <a:rPr>
                <a:solidFill>
                  <a:srgbClr val="4070A0"/>
                </a:solidFill>
                <a:latin typeface="Courier"/>
              </a:rPr>
              <a:t>"screening_date"</a:t>
            </a:r>
            <a:r>
              <a:rPr>
                <a:latin typeface="Courier"/>
              </a:rPr>
              <a:t>, </a:t>
            </a:r>
            <a:r>
              <a:rPr>
                <a:solidFill>
                  <a:srgbClr val="4070A0"/>
                </a:solidFill>
                <a:latin typeface="Courier"/>
              </a:rPr>
              <a:t>"muac_mm"</a:t>
            </a:r>
            <a:r>
              <a:rPr>
                <a:latin typeface="Courier"/>
              </a:rPr>
              <a:t>, </a:t>
            </a:r>
            <a:r>
              <a:rPr>
                <a:solidFill>
                  <a:srgbClr val="4070A0"/>
                </a:solidFill>
                <a:latin typeface="Courier"/>
              </a:rPr>
              <a:t>"oedema"</a:t>
            </a:r>
            <a:r>
              <a:rPr>
                <a:latin typeface="Courier"/>
              </a:rPr>
              <a:t>, </a:t>
            </a:r>
            <a:r>
              <a:rPr>
                <a:solidFill>
                  <a:srgbClr val="4070A0"/>
                </a:solidFill>
                <a:latin typeface="Courier"/>
              </a:rPr>
              <a:t>"outcome"</a:t>
            </a:r>
            <a:r>
              <a:rPr>
                <a:latin typeface="Courier"/>
              </a:rPr>
              <a:t>}</a:t>
            </a:r>
            <a:br/>
            <a:r>
              <a:rPr>
                <a:latin typeface="Courier"/>
              </a:rPr>
              <a:t>missing </a:t>
            </a:r>
            <a:r>
              <a:rPr>
                <a:solidFill>
                  <a:srgbClr val="666666"/>
                </a:solidFill>
                <a:latin typeface="Courier"/>
              </a:rPr>
              <a:t>=</a:t>
            </a:r>
            <a:r>
              <a:rPr>
                <a:latin typeface="Courier"/>
              </a:rPr>
              <a:t> REQUIRED </a:t>
            </a:r>
            <a:r>
              <a:rPr>
                <a:solidFill>
                  <a:srgbClr val="666666"/>
                </a:solidFill>
                <a:latin typeface="Courier"/>
              </a:rPr>
              <a:t>-</a:t>
            </a:r>
            <a:r>
              <a:rPr>
                <a:latin typeface="Courier"/>
              </a:rPr>
              <a:t> </a:t>
            </a:r>
            <a:r>
              <a:rPr>
                <a:solidFill>
                  <a:srgbClr val="008000"/>
                </a:solidFill>
                <a:latin typeface="Courier"/>
              </a:rPr>
              <a:t>set</a:t>
            </a:r>
            <a:r>
              <a:rPr>
                <a:latin typeface="Courier"/>
              </a:rPr>
              <a:t>(muac.columns)</a:t>
            </a:r>
            <a:br/>
            <a:r>
              <a:rPr b="1">
                <a:solidFill>
                  <a:srgbClr val="007020"/>
                </a:solidFill>
                <a:latin typeface="Courier"/>
              </a:rPr>
              <a:t>assert</a:t>
            </a:r>
            <a:r>
              <a:rPr>
                <a:latin typeface="Courier"/>
              </a:rPr>
              <a:t> </a:t>
            </a:r>
            <a:r>
              <a:rPr b="1">
                <a:solidFill>
                  <a:srgbClr val="007020"/>
                </a:solidFill>
                <a:latin typeface="Courier"/>
              </a:rPr>
              <a:t>not</a:t>
            </a:r>
            <a:r>
              <a:rPr>
                <a:latin typeface="Courier"/>
              </a:rPr>
              <a:t> missing, </a:t>
            </a:r>
            <a:r>
              <a:rPr>
                <a:solidFill>
                  <a:srgbClr val="BB6688"/>
                </a:solidFill>
                <a:latin typeface="Courier"/>
              </a:rPr>
              <a:t>f"indicator cannot be computed; missing </a:t>
            </a:r>
            <a:r>
              <a:rPr>
                <a:solidFill>
                  <a:srgbClr val="4070A0"/>
                </a:solidFill>
                <a:latin typeface="Courier"/>
              </a:rPr>
              <a:t>{</a:t>
            </a:r>
            <a:r>
              <a:rPr>
                <a:latin typeface="Courier"/>
              </a:rPr>
              <a:t>missing</a:t>
            </a:r>
            <a:r>
              <a:rPr>
                <a:solidFill>
                  <a:srgbClr val="4070A0"/>
                </a:solidFill>
                <a:latin typeface="Courier"/>
              </a:rPr>
              <a:t>}</a:t>
            </a:r>
            <a:r>
              <a:rPr>
                <a:solidFill>
                  <a:srgbClr val="BB6688"/>
                </a:solidFill>
                <a:latin typeface="Courier"/>
              </a:rPr>
              <a:t>"</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Un indicateur incalculable n’est pas un indicateur — En R</a:t>
            </a:r>
          </a:p>
        </p:txBody>
      </p:sp>
      <p:sp>
        <p:nvSpPr>
          <p:cNvPr id="3" name="Content Placeholder 2"/>
          <p:cNvSpPr>
            <a:spLocks noGrp="1"/>
          </p:cNvSpPr>
          <p:nvPr>
            <p:ph idx="1"/>
          </p:nvPr>
        </p:nvSpPr>
        <p:spPr/>
        <p:txBody>
          <a:bodyPr/>
          <a:lstStyle/>
          <a:p>
            <a:pPr lvl="0" indent="0">
              <a:buNone/>
            </a:pPr>
            <a:r>
              <a:rPr>
                <a:latin typeface="Courier"/>
              </a:rPr>
              <a:t>REQUIRED </a:t>
            </a:r>
            <a:r>
              <a:rPr>
                <a:solidFill>
                  <a:srgbClr val="007020"/>
                </a:solidFill>
                <a:latin typeface="Courier"/>
              </a:rPr>
              <a:t>&lt;-</a:t>
            </a:r>
            <a:r>
              <a:rPr>
                <a:latin typeface="Courier"/>
              </a:rPr>
              <a:t> </a:t>
            </a:r>
            <a:r>
              <a:rPr>
                <a:solidFill>
                  <a:srgbClr val="06287E"/>
                </a:solidFill>
                <a:latin typeface="Courier"/>
              </a:rPr>
              <a:t>c</a:t>
            </a:r>
            <a:r>
              <a:rPr>
                <a:latin typeface="Courier"/>
              </a:rPr>
              <a:t>(</a:t>
            </a:r>
            <a:r>
              <a:rPr>
                <a:solidFill>
                  <a:srgbClr val="4070A0"/>
                </a:solidFill>
                <a:latin typeface="Courier"/>
              </a:rPr>
              <a:t>"child_id"</a:t>
            </a:r>
            <a:r>
              <a:rPr>
                <a:latin typeface="Courier"/>
              </a:rPr>
              <a:t>, </a:t>
            </a:r>
            <a:r>
              <a:rPr>
                <a:solidFill>
                  <a:srgbClr val="4070A0"/>
                </a:solidFill>
                <a:latin typeface="Courier"/>
              </a:rPr>
              <a:t>"commune"</a:t>
            </a:r>
            <a:r>
              <a:rPr>
                <a:latin typeface="Courier"/>
              </a:rPr>
              <a:t>, </a:t>
            </a:r>
            <a:r>
              <a:rPr>
                <a:solidFill>
                  <a:srgbClr val="4070A0"/>
                </a:solidFill>
                <a:latin typeface="Courier"/>
              </a:rPr>
              <a:t>"screening_date"</a:t>
            </a:r>
            <a:r>
              <a:rPr>
                <a:latin typeface="Courier"/>
              </a:rPr>
              <a:t>, </a:t>
            </a:r>
            <a:r>
              <a:rPr>
                <a:solidFill>
                  <a:srgbClr val="4070A0"/>
                </a:solidFill>
                <a:latin typeface="Courier"/>
              </a:rPr>
              <a:t>"muac_mm"</a:t>
            </a:r>
            <a:r>
              <a:rPr>
                <a:latin typeface="Courier"/>
              </a:rPr>
              <a:t>, </a:t>
            </a:r>
            <a:r>
              <a:rPr>
                <a:solidFill>
                  <a:srgbClr val="4070A0"/>
                </a:solidFill>
                <a:latin typeface="Courier"/>
              </a:rPr>
              <a:t>"oedema"</a:t>
            </a:r>
            <a:r>
              <a:rPr>
                <a:latin typeface="Courier"/>
              </a:rPr>
              <a:t>, </a:t>
            </a:r>
            <a:r>
              <a:rPr>
                <a:solidFill>
                  <a:srgbClr val="4070A0"/>
                </a:solidFill>
                <a:latin typeface="Courier"/>
              </a:rPr>
              <a:t>"outcome"</a:t>
            </a:r>
            <a:r>
              <a:rPr>
                <a:latin typeface="Courier"/>
              </a:rPr>
              <a:t>)</a:t>
            </a:r>
            <a:br/>
            <a:r>
              <a:rPr>
                <a:solidFill>
                  <a:srgbClr val="06287E"/>
                </a:solidFill>
                <a:latin typeface="Courier"/>
              </a:rPr>
              <a:t>stopifnot</a:t>
            </a:r>
            <a:r>
              <a:rPr>
                <a:latin typeface="Courier"/>
              </a:rPr>
              <a:t>(</a:t>
            </a:r>
            <a:r>
              <a:rPr>
                <a:solidFill>
                  <a:srgbClr val="06287E"/>
                </a:solidFill>
                <a:latin typeface="Courier"/>
              </a:rPr>
              <a:t>all</a:t>
            </a:r>
            <a:r>
              <a:rPr>
                <a:latin typeface="Courier"/>
              </a:rPr>
              <a:t>(REQUIRED </a:t>
            </a:r>
            <a:r>
              <a:rPr>
                <a:solidFill>
                  <a:srgbClr val="4070A0"/>
                </a:solidFill>
                <a:latin typeface="Courier"/>
              </a:rPr>
              <a:t>%in%</a:t>
            </a:r>
            <a:r>
              <a:rPr>
                <a:latin typeface="Courier"/>
              </a:rPr>
              <a:t> </a:t>
            </a:r>
            <a:r>
              <a:rPr>
                <a:solidFill>
                  <a:srgbClr val="06287E"/>
                </a:solidFill>
                <a:latin typeface="Courier"/>
              </a:rPr>
              <a:t>names</a:t>
            </a:r>
            <a:r>
              <a:rPr>
                <a:latin typeface="Courier"/>
              </a:rPr>
              <a:t>(muac)))</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Un indicateur incalculable n’est pas un indicateur</a:t>
            </a:r>
          </a:p>
        </p:txBody>
      </p:sp>
      <p:sp>
        <p:nvSpPr>
          <p:cNvPr id="3" name="Content Placeholder 2"/>
          <p:cNvSpPr>
            <a:spLocks noGrp="1"/>
          </p:cNvSpPr>
          <p:nvPr>
            <p:ph idx="1"/>
          </p:nvPr>
        </p:nvSpPr>
        <p:spPr/>
        <p:txBody>
          <a:bodyPr/>
          <a:lstStyle/>
          <a:p>
            <a:pPr lvl="0" indent="0" marL="1270000">
              <a:buNone/>
            </a:pPr>
            <a:r>
              <a:rPr sz="2000"/>
              <a:t>Un indicateur est la promesse qu’un nombre peut être produit, de façon répétée, selon la même définition. Tout le reste de ce cours consiste à tenir cette promesse.</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a:r>
              <a:rPr/>
              <a:t>Vous avez l’anatomie.</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indent="0" marL="0">
              <a:buNone/>
            </a:pPr>
            <a:r>
              <a:rPr/>
              <a:t>Lire la leçon complète, avec le code exécutable</a:t>
            </a:r>
          </a:p>
          <a:p>
            <a:pPr lvl="0" indent="0" marL="0">
              <a:buNone/>
            </a:pPr>
            <a:r>
              <a:rPr>
                <a:hlinkClick r:id="rId2"/>
              </a:rPr>
              <a:t>https://data-analysis.cassion.dev/fr/cours/indicator-design-logframe/indicators-02-what-an-indicator-is</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L’anatomie d’un indicateur</dc:title>
  <dc:creator>Pierre Robentz Cassion</dc:creator>
  <cp:keywords/>
  <dcterms:created xsi:type="dcterms:W3CDTF">2026-07-28T00:00:00Z</dcterms:created>
  <dcterms:modified xsi:type="dcterms:W3CDTF">2026-07-28T00:00:00Z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Leçon 2 sur 8</vt:lpwstr>
  </property>
  <property fmtid="{D5CDD505-2E9C-101B-9397-08002B2CF9AE}" pid="3" name="subtitle">
    <vt:lpwstr>Quatre familles, une unité de mesure, un sens, et les trois questions à trancher avant d’écrire du code. Plus la raison pour laquelle 4 218 dépistages, 4 206 enregistrements et le nombre d’enfants sont trois indicateurs différents.</vt:lpwstr>
  </property>
</Properties>
</file>