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notesMaster" Target="notesMasters/notesMaster1.xml" /><Relationship Id="rId22" Type="http://schemas.openxmlformats.org/officeDocument/2006/relationships/viewProps" Target="viewProps.xml" /><Relationship Id="rId21" Type="http://schemas.openxmlformats.org/officeDocument/2006/relationships/presProps" Target="presProps.xml" /><Relationship Id="rId1" Type="http://schemas.openxmlformats.org/officeDocument/2006/relationships/slideMaster" Target="slideMasters/slideMaster1.xml" /><Relationship Id="rId24" Type="http://schemas.openxmlformats.org/officeDocument/2006/relationships/tableStyles" Target="tableStyles.xml" /><Relationship Id="rId2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One page per indicator, thirteen fields, and a test that tells you when it is finished — hand it to a second analyst and see whether they get your number without asking a question.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indicator reference sheet is finished when a competent analyst who has never met you can compute your number from it, from the raw data, without asking you a question. That is the only test worth applying, and it is brutal. Almost every reference sheet in circulation fails it at the same three points: the denominator source is named but not specified, the exclusions are not listed, and nobody wrote down what to do when a reporting unit is silent.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Thirteen fields, most of them a line. A sheet takes twenty minutes and it is never written again.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Read the exclusions and the computation rows together, because they are where the two-analyst test is usually failed. “Over reporting facility-months only. Not the mean of facility-level rates.” Those two sentences settle a difference of several points and neither is implied by the definition. A ratio of sums and a mean of ratios are different numbers, and both are reasonable readings of “coverage”.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Decision informed</a:t>
            </a:r>
            <a:r>
              <a:rPr/>
              <a:t> is missing from most templates in use, and it is the field that does the most work. Filling it in has three effects, and all three are uncomfortable in a useful way.</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reference sheet in a Word file in somebody’s mailbox is a reference sheet that drifts. Store it as data next to the script that computes the indicator.</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gains. The assertions fail the build when a sheet is incomplete, which is the same move the platform’s own content schema makes. And the sheet ships with the result, so a table and its definitions travel together — the habit the foundations course introduced with a </a:t>
            </a:r>
            <a:r>
              <a:rPr>
                <a:latin typeface="Courier"/>
              </a:rPr>
              <a:t>definitions.csv</a:t>
            </a:r>
            <a:r>
              <a:rPr/>
              <a:t> beside every output.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exclusions field is the one most likely to be true in the document and false in the script. Close the gap by generating one from the other.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printout is the exclusions field, with counts. Paste it into the sheet and the two cannot disagree.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 indicator definition changes. When it does, the series breaks, and the break has to be visible.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Never silently improve a definition. A coverage figure that rises eight points because the definition changed, presented in the same chart as previous quarters, is the most convincing wrong finding an M&amp;E system can produce.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Once a quarter, take an indicator, hand the sheet and the raw extract to a colleague who did not write it, and compare. It takes an hour and it finds things no review of the document does. What it typically surfaces: Every one of those is a sheet that needed one more line. The purpose of the exercise is to find the line, not to find out who was right.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field that generates more disagreement than the other twelve combined is the denominator. The next lesson is entirely about choosing one, defending it, and saying honestly what it excludes.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ndicator-design-logframe/indicators-03-the-reference-shee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reference sheet, field by field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One page per indicator, thirteen fields, and a test that tells you when it is finished — hand it to a second analyst and see whether they get your number without asking a question.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test the sheet has to pass</a:t>
            </a:r>
          </a:p>
          <a:p>
            <a:pPr lvl="0"/>
            <a:r>
              <a:rPr/>
              <a:t>The fields</a:t>
            </a:r>
          </a:p>
          <a:p>
            <a:pPr lvl="0"/>
            <a:r>
              <a:rPr/>
              <a:t>Worked: penta3 coverage</a:t>
            </a:r>
          </a:p>
          <a:p>
            <a:pPr lvl="0"/>
            <a:r>
              <a:rPr/>
              <a:t>The field everyone omits</a:t>
            </a:r>
          </a:p>
          <a:p>
            <a:pPr lvl="0"/>
            <a:r>
              <a:rPr/>
              <a:t>Keep it beside the code</a:t>
            </a:r>
          </a:p>
          <a:p>
            <a:pPr lvl="0"/>
            <a:r>
              <a:rPr/>
              <a:t>Write the exclusions as code, not as prose</a:t>
            </a:r>
          </a:p>
          <a:p>
            <a:pPr lvl="0"/>
            <a:r>
              <a:rPr/>
              <a:t>Version it</a:t>
            </a:r>
          </a:p>
          <a:p>
            <a:pPr lvl="0"/>
            <a:r>
              <a:rPr/>
              <a:t>The two-analyst test, in practice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test the sheet has to pass</a:t>
            </a:r>
          </a:p>
        </p:txBody>
      </p:sp>
      <p:sp>
        <p:nvSpPr>
          <p:cNvPr id="3" name="Content Placeholder 2"/>
          <p:cNvSpPr>
            <a:spLocks noGrp="1"/>
          </p:cNvSpPr>
          <p:nvPr>
            <p:ph idx="1"/>
          </p:nvPr>
        </p:nvSpPr>
        <p:spPr/>
        <p:txBody>
          <a:bodyPr/>
          <a:lstStyle/>
          <a:p>
            <a:pPr lvl="0"/>
            <a:r>
              <a:rPr/>
              <a:t>An indicator reference sheet is finished when a competent analyst who has never met you can compute your number from it, from the raw data, without asking you a question.</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fields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Field</a:t>
                      </a:r>
                    </a:p>
                  </a:txBody>
                  <a:tcPr/>
                </a:tc>
                <a:tc>
                  <a:txBody>
                    <a:bodyPr/>
                    <a:lstStyle/>
                    <a:p>
                      <a:pPr lvl="0" indent="0" marL="0">
                        <a:buNone/>
                      </a:pPr>
                      <a:r>
                        <a:rPr/>
                        <a:t>What it holds</a:t>
                      </a:r>
                    </a:p>
                  </a:txBody>
                  <a:tcPr/>
                </a:tc>
              </a:tr>
              <a:tr h="0">
                <a:tc>
                  <a:txBody>
                    <a:bodyPr/>
                    <a:lstStyle/>
                    <a:p>
                      <a:pPr lvl="0" indent="0" marL="0">
                        <a:buNone/>
                      </a:pPr>
                      <a:r>
                        <a:rPr b="1"/>
                        <a:t>Name</a:t>
                      </a:r>
                    </a:p>
                  </a:txBody>
                </a:tc>
                <a:tc>
                  <a:txBody>
                    <a:bodyPr/>
                    <a:lstStyle/>
                    <a:p>
                      <a:pPr lvl="0" indent="0" marL="0">
                        <a:buNone/>
                      </a:pPr>
                      <a:r>
                        <a:rPr/>
                        <a:t>Including the unit of measure</a:t>
                      </a:r>
                    </a:p>
                  </a:txBody>
                </a:tc>
              </a:tr>
              <a:tr h="0">
                <a:tc>
                  <a:txBody>
                    <a:bodyPr/>
                    <a:lstStyle/>
                    <a:p>
                      <a:pPr lvl="0" indent="0" marL="0">
                        <a:buNone/>
                      </a:pPr>
                      <a:r>
                        <a:rPr b="1"/>
                        <a:t>Definition</a:t>
                      </a:r>
                    </a:p>
                  </a:txBody>
                </a:tc>
                <a:tc>
                  <a:txBody>
                    <a:bodyPr/>
                    <a:lstStyle/>
                    <a:p>
                      <a:pPr lvl="0" indent="0" marL="0">
                        <a:buNone/>
                      </a:pPr>
                      <a:r>
                        <a:rPr/>
                        <a:t>One sentence a non-analyst can read</a:t>
                      </a:r>
                    </a:p>
                  </a:txBody>
                </a:tc>
              </a:tr>
              <a:tr h="0">
                <a:tc>
                  <a:txBody>
                    <a:bodyPr/>
                    <a:lstStyle/>
                    <a:p>
                      <a:pPr lvl="0" indent="0" marL="0">
                        <a:buNone/>
                      </a:pPr>
                      <a:r>
                        <a:rPr b="1"/>
                        <a:t>Numerator</a:t>
                      </a:r>
                    </a:p>
                  </a:txBody>
                </a:tc>
                <a:tc>
                  <a:txBody>
                    <a:bodyPr/>
                    <a:lstStyle/>
                    <a:p>
                      <a:pPr lvl="0" indent="0" marL="0">
                        <a:buNone/>
                      </a:pPr>
                      <a:r>
                        <a:rPr/>
                        <a:t>The exact condition, in words</a:t>
                      </a:r>
                    </a:p>
                  </a:txBody>
                </a:tc>
              </a:tr>
              <a:tr h="0">
                <a:tc>
                  <a:txBody>
                    <a:bodyPr/>
                    <a:lstStyle/>
                    <a:p>
                      <a:pPr lvl="0" indent="0" marL="0">
                        <a:buNone/>
                      </a:pPr>
                      <a:r>
                        <a:rPr b="1"/>
                        <a:t>Denominator</a:t>
                      </a:r>
                    </a:p>
                  </a:txBody>
                </a:tc>
                <a:tc>
                  <a:txBody>
                    <a:bodyPr/>
                    <a:lstStyle/>
                    <a:p>
                      <a:pPr lvl="0" indent="0" marL="0">
                        <a:buNone/>
                      </a:pPr>
                      <a:r>
                        <a:rPr/>
                        <a:t>The exact population, and where it comes from</a:t>
                      </a:r>
                    </a:p>
                  </a:txBody>
                </a:tc>
              </a:tr>
              <a:tr h="0">
                <a:tc>
                  <a:txBody>
                    <a:bodyPr/>
                    <a:lstStyle/>
                    <a:p>
                      <a:pPr lvl="0" indent="0" marL="0">
                        <a:buNone/>
                      </a:pPr>
                      <a:r>
                        <a:rPr b="1"/>
                        <a:t>Exclusions</a:t>
                      </a:r>
                    </a:p>
                  </a:txBody>
                </a:tc>
                <a:tc>
                  <a:txBody>
                    <a:bodyPr/>
                    <a:lstStyle/>
                    <a:p>
                      <a:pPr lvl="0" indent="0" marL="0">
                        <a:buNone/>
                      </a:pPr>
                      <a:r>
                        <a:rPr/>
                        <a:t>What is deliberately left out, and why</a:t>
                      </a:r>
                    </a:p>
                  </a:txBody>
                </a:tc>
              </a:tr>
              <a:tr h="0">
                <a:tc>
                  <a:txBody>
                    <a:bodyPr/>
                    <a:lstStyle/>
                    <a:p>
                      <a:pPr lvl="0" indent="0" marL="0">
                        <a:buNone/>
                      </a:pPr>
                      <a:r>
                        <a:rPr b="1"/>
                        <a:t>Unit of measure</a:t>
                      </a:r>
                    </a:p>
                  </a:txBody>
                </a:tc>
                <a:tc>
                  <a:txBody>
                    <a:bodyPr/>
                    <a:lstStyle/>
                    <a:p>
                      <a:pPr lvl="0" indent="0" marL="0">
                        <a:buNone/>
                      </a:pPr>
                      <a:r>
                        <a:rPr/>
                        <a:t>Percent, count, per 1,000, litres per person per day</a:t>
                      </a:r>
                    </a:p>
                  </a:txBody>
                </a:tc>
              </a:tr>
              <a:tr h="0">
                <a:tc>
                  <a:txBody>
                    <a:bodyPr/>
                    <a:lstStyle/>
                    <a:p>
                      <a:pPr lvl="0" indent="0" marL="0">
                        <a:buNone/>
                      </a:pPr>
                      <a:r>
                        <a:rPr b="1"/>
                        <a:t>Direction</a:t>
                      </a:r>
                    </a:p>
                  </a:txBody>
                </a:tc>
                <a:tc>
                  <a:txBody>
                    <a:bodyPr/>
                    <a:lstStyle/>
                    <a:p>
                      <a:pPr lvl="0" indent="0" marL="0">
                        <a:buNone/>
                      </a:pPr>
                      <a:r>
                        <a:rPr/>
                        <a:t>Higher is better, lower is better, or neither</a:t>
                      </a:r>
                    </a:p>
                  </a:txBody>
                </a:tc>
              </a:tr>
              <a:tr h="0">
                <a:tc>
                  <a:txBody>
                    <a:bodyPr/>
                    <a:lstStyle/>
                    <a:p>
                      <a:pPr lvl="0" indent="0" marL="0">
                        <a:buNone/>
                      </a:pPr>
                      <a:r>
                        <a:rPr b="1"/>
                        <a:t>Disaggregation</a:t>
                      </a:r>
                    </a:p>
                  </a:txBody>
                </a:tc>
                <a:tc>
                  <a:txBody>
                    <a:bodyPr/>
                    <a:lstStyle/>
                    <a:p>
                      <a:pPr lvl="0" indent="0" marL="0">
                        <a:buNone/>
                      </a:pPr>
                      <a:r>
                        <a:rPr/>
                        <a:t>The cuts that will be reported, and the minimum cell size</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Worked: penta3 coverage — Example (cont.)</a:t>
            </a:r>
          </a:p>
        </p:txBody>
      </p:sp>
      <p:sp>
        <p:nvSpPr>
          <p:cNvPr id="3" name="Content Placeholder 2"/>
          <p:cNvSpPr>
            <a:spLocks noGrp="1"/>
          </p:cNvSpPr>
          <p:nvPr>
            <p:ph idx="1"/>
          </p:nvPr>
        </p:nvSpPr>
        <p:spPr/>
        <p:txBody>
          <a:bodyPr/>
          <a:lstStyle/>
          <a:p>
            <a:pPr lvl="0" indent="0">
              <a:buNone/>
            </a:pPr>
            <a:r>
              <a:rPr>
                <a:latin typeface="Courier"/>
              </a:rPr>
              <a:t>Name              penta3_coverage_percent_monthly
Definition        The share of the target infant population that received a third
                  dose of pentavalent vaccine in the month.
Numerator         Third doses of pentavalent vaccine administered, as reported by
                  facilities that submitted a monthly report for that month.
Denominator       Surviving infants in the catchment, from the MoH population
                  estimates 2024, projected from the 2015 census at 2.4% annual
                  growth, summed across facilities that reported.
Exclusions        Facility-months with report_submitted = false are excluded from
                  both numerator and denominator. Doses given to children outside
                  the catchment are not separable and remain in the numerator.
Unit              Percent
Direction         Higher is better
Disaggregation    Month, facility type, district. Minimum cell 30 in denominator.
Frequency         Monthly, reported 6 weeks after month end
Source            DHIS2 data element PENTA3_DOSES, org unit level 4, monthly</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Worked: penta3 coverage — Example (cont.)</a:t>
            </a:r>
          </a:p>
        </p:txBody>
      </p:sp>
      <p:sp>
        <p:nvSpPr>
          <p:cNvPr id="3" name="Content Placeholder 2"/>
          <p:cNvSpPr>
            <a:spLocks noGrp="1"/>
          </p:cNvSpPr>
          <p:nvPr>
            <p:ph idx="1"/>
          </p:nvPr>
        </p:nvSpPr>
        <p:spPr/>
        <p:txBody>
          <a:bodyPr/>
          <a:lstStyle/>
          <a:p>
            <a:pPr lvl="0" indent="0">
              <a:buNone/>
            </a:pPr>
            <a:r>
              <a:rPr>
                <a:latin typeface="Courier"/>
              </a:rPr>
              <a:t>Computation       100 * sum(doses) / sum(target_population), over reporting
                  facility-months only. Not the mean of facility-level rates.
Decision          Whether a district is prioritised for outreach in the next
                  quarterly microplan.
Limitations       Reporting completeness was 76.5% in 2024 and fell to 29% in
                  August; the figure is a lower bound in any month where
                  completeness is below 90%. Catchments overlap, so facility-level
                  values are unreliable; use district level or above.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Worked: penta3 coverage</a:t>
            </a:r>
          </a:p>
        </p:txBody>
      </p:sp>
      <p:sp>
        <p:nvSpPr>
          <p:cNvPr id="3" name="Content Placeholder 2"/>
          <p:cNvSpPr>
            <a:spLocks noGrp="1"/>
          </p:cNvSpPr>
          <p:nvPr>
            <p:ph idx="1"/>
          </p:nvPr>
        </p:nvSpPr>
        <p:spPr/>
        <p:txBody>
          <a:bodyPr/>
          <a:lstStyle/>
          <a:p>
            <a:pPr lvl="0"/>
            <a:r>
              <a:rPr/>
              <a:t>“Over reporting facility-months only. Not the mean of facility-level rates.” — Those two sentences settle a difference…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field everyone omits</a:t>
            </a:r>
          </a:p>
        </p:txBody>
      </p:sp>
      <p:sp>
        <p:nvSpPr>
          <p:cNvPr id="3" name="Content Placeholder 2"/>
          <p:cNvSpPr>
            <a:spLocks noGrp="1"/>
          </p:cNvSpPr>
          <p:nvPr>
            <p:ph idx="1"/>
          </p:nvPr>
        </p:nvSpPr>
        <p:spPr/>
        <p:txBody>
          <a:bodyPr/>
          <a:lstStyle/>
          <a:p>
            <a:pPr lvl="0"/>
            <a:r>
              <a:rPr b="1"/>
              <a:t>It exposes indicators that inform nothing.</a:t>
            </a:r>
            <a:r>
              <a:rPr/>
              <a:t> Some of those are still required — a donor asks for them — and that is a…</a:t>
            </a:r>
          </a:p>
          <a:p>
            <a:pPr lvl="0"/>
            <a:r>
              <a:rPr b="1"/>
              <a:t>It exposes indicators that inform two decisions.</a:t>
            </a:r>
            <a:r>
              <a:rPr/>
              <a:t> Coverage used both to prioritise outreach </a:t>
            </a:r>
            <a:r>
              <a:rPr i="1"/>
              <a:t>and</a:t>
            </a:r>
            <a:r>
              <a:rPr/>
              <a:t> to trigger a…</a:t>
            </a:r>
          </a:p>
          <a:p>
            <a:pPr lvl="0"/>
            <a:r>
              <a:rPr b="1"/>
              <a:t>It sets the precision you need.</a:t>
            </a:r>
            <a:r>
              <a:rPr/>
              <a:t> An indicator that prioritises a district needs to be right about the ranking. One…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Keep it beside the code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json</a:t>
            </a:r>
            <a:b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br/>
            <a:r>
              <a:rPr>
                <a:latin typeface="Courier"/>
              </a:rPr>
              <a:t>sheet </a:t>
            </a:r>
            <a:r>
              <a:rPr>
                <a:solidFill>
                  <a:srgbClr val="666666"/>
                </a:solidFill>
                <a:latin typeface="Courier"/>
              </a:rPr>
              <a:t>=</a:t>
            </a:r>
            <a:r>
              <a:rPr>
                <a:latin typeface="Courier"/>
              </a:rPr>
              <a:t> json.loads(Path(</a:t>
            </a:r>
            <a:r>
              <a:rPr>
                <a:solidFill>
                  <a:srgbClr val="4070A0"/>
                </a:solidFill>
                <a:latin typeface="Courier"/>
              </a:rPr>
              <a:t>"indicators/penta3_coverage.json"</a:t>
            </a:r>
            <a:r>
              <a:rPr>
                <a:latin typeface="Courier"/>
              </a:rPr>
              <a:t>).read_text())</a:t>
            </a:r>
            <a:br/>
            <a:br/>
            <a:r>
              <a:rPr b="1">
                <a:solidFill>
                  <a:srgbClr val="007020"/>
                </a:solidFill>
                <a:latin typeface="Courier"/>
              </a:rPr>
              <a:t>assert</a:t>
            </a:r>
            <a:r>
              <a:rPr>
                <a:latin typeface="Courier"/>
              </a:rPr>
              <a:t> sheet[</a:t>
            </a:r>
            <a:r>
              <a:rPr>
                <a:solidFill>
                  <a:srgbClr val="4070A0"/>
                </a:solidFill>
                <a:latin typeface="Courier"/>
              </a:rPr>
              <a:t>"denominator_source"</a:t>
            </a:r>
            <a:r>
              <a:rPr>
                <a:latin typeface="Courier"/>
              </a:rPr>
              <a:t>], </a:t>
            </a:r>
            <a:r>
              <a:rPr>
                <a:solidFill>
                  <a:srgbClr val="4070A0"/>
                </a:solidFill>
                <a:latin typeface="Courier"/>
              </a:rPr>
              <a:t>"denominator source is required"</a:t>
            </a:r>
            <a:br/>
            <a:r>
              <a:rPr b="1">
                <a:solidFill>
                  <a:srgbClr val="007020"/>
                </a:solidFill>
                <a:latin typeface="Courier"/>
              </a:rPr>
              <a:t>assert</a:t>
            </a:r>
            <a:r>
              <a:rPr>
                <a:latin typeface="Courier"/>
              </a:rPr>
              <a:t> sheet[</a:t>
            </a:r>
            <a:r>
              <a:rPr>
                <a:solidFill>
                  <a:srgbClr val="4070A0"/>
                </a:solidFill>
                <a:latin typeface="Courier"/>
              </a:rPr>
              <a:t>"decision_informed"</a:t>
            </a:r>
            <a:r>
              <a:rPr>
                <a:latin typeface="Courier"/>
              </a:rPr>
              <a:t>], </a:t>
            </a:r>
            <a:r>
              <a:rPr>
                <a:solidFill>
                  <a:srgbClr val="4070A0"/>
                </a:solidFill>
                <a:latin typeface="Courier"/>
              </a:rPr>
              <a:t>"an indicator with no decision needs saying so"</a:t>
            </a:r>
            <a:br/>
            <a:br/>
            <a:r>
              <a:rPr>
                <a:latin typeface="Courier"/>
              </a:rPr>
              <a:t>numerator </a:t>
            </a:r>
            <a:r>
              <a:rPr>
                <a:solidFill>
                  <a:srgbClr val="666666"/>
                </a:solidFill>
                <a:latin typeface="Courier"/>
              </a:rPr>
              <a:t>=</a:t>
            </a:r>
            <a:r>
              <a:rPr>
                <a:latin typeface="Courier"/>
              </a:rPr>
              <a:t> vax.loc[vax[</a:t>
            </a:r>
            <a:r>
              <a:rPr>
                <a:solidFill>
                  <a:srgbClr val="4070A0"/>
                </a:solidFill>
                <a:latin typeface="Courier"/>
              </a:rPr>
              <a:t>"reported"</a:t>
            </a:r>
            <a:r>
              <a:rPr>
                <a:latin typeface="Courier"/>
              </a:rPr>
              <a:t>] </a:t>
            </a:r>
            <a:r>
              <a:rPr>
                <a:solidFill>
                  <a:srgbClr val="666666"/>
                </a:solidFill>
                <a:latin typeface="Courier"/>
              </a:rPr>
              <a:t>&amp;</a:t>
            </a:r>
            <a:r>
              <a:rPr>
                <a:latin typeface="Courier"/>
              </a:rPr>
              <a:t> (vax[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                    </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br/>
            <a:r>
              <a:rPr>
                <a:latin typeface="Courier"/>
              </a:rPr>
              <a:t>denominator </a:t>
            </a:r>
            <a:r>
              <a:rPr>
                <a:solidFill>
                  <a:srgbClr val="666666"/>
                </a:solidFill>
                <a:latin typeface="Courier"/>
              </a:rPr>
              <a:t>=</a:t>
            </a:r>
            <a:r>
              <a:rPr>
                <a:latin typeface="Courier"/>
              </a:rPr>
              <a:t> vax.loc[vax[</a:t>
            </a:r>
            <a:r>
              <a:rPr>
                <a:solidFill>
                  <a:srgbClr val="4070A0"/>
                </a:solidFill>
                <a:latin typeface="Courier"/>
              </a:rPr>
              <a:t>"reported"</a:t>
            </a:r>
            <a:r>
              <a:rPr>
                <a:latin typeface="Courier"/>
              </a:rPr>
              <a:t>] </a:t>
            </a:r>
            <a:r>
              <a:rPr>
                <a:solidFill>
                  <a:srgbClr val="666666"/>
                </a:solidFill>
                <a:latin typeface="Courier"/>
              </a:rPr>
              <a:t>&amp;</a:t>
            </a:r>
            <a:r>
              <a:rPr>
                <a:latin typeface="Courier"/>
              </a:rPr>
              <a:t> (vax[</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                      </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sheet[</a:t>
            </a:r>
            <a:r>
              <a:rPr>
                <a:solidFill>
                  <a:srgbClr val="4070A0"/>
                </a:solidFill>
                <a:latin typeface="Courier"/>
              </a:rPr>
              <a:t>'name'</a:t>
            </a:r>
            <a:r>
              <a:rPr>
                <a:latin typeface="Courier"/>
              </a:rPr>
              <a:t>]</a:t>
            </a:r>
            <a:r>
              <a:rPr>
                <a:solidFill>
                  <a:srgbClr val="4070A0"/>
                </a:solidFill>
                <a:latin typeface="Courier"/>
              </a:rPr>
              <a:t>}</a:t>
            </a:r>
            <a:r>
              <a:rPr>
                <a:solidFill>
                  <a:srgbClr val="BB6688"/>
                </a:solidFill>
                <a:latin typeface="Courier"/>
              </a:rPr>
              <a:t>: </a:t>
            </a:r>
            <a:r>
              <a:rPr>
                <a:solidFill>
                  <a:srgbClr val="4070A0"/>
                </a:solidFill>
                <a:latin typeface="Courier"/>
              </a:rPr>
              <a:t>{</a:t>
            </a:r>
            <a:r>
              <a:rPr>
                <a:solidFill>
                  <a:srgbClr val="40A070"/>
                </a:solidFill>
                <a:latin typeface="Courier"/>
              </a:rPr>
              <a:t>100</a:t>
            </a:r>
            <a:r>
              <a:rPr>
                <a:latin typeface="Courier"/>
              </a:rPr>
              <a:t> </a:t>
            </a:r>
            <a:r>
              <a:rPr>
                <a:solidFill>
                  <a:srgbClr val="666666"/>
                </a:solidFill>
                <a:latin typeface="Courier"/>
              </a:rPr>
              <a:t>*</a:t>
            </a:r>
            <a:r>
              <a:rPr>
                <a:latin typeface="Courier"/>
              </a:rPr>
              <a:t> numerator </a:t>
            </a:r>
            <a:r>
              <a:rPr>
                <a:solidFill>
                  <a:srgbClr val="666666"/>
                </a:solidFill>
                <a:latin typeface="Courier"/>
              </a:rPr>
              <a:t>/</a:t>
            </a:r>
            <a:r>
              <a:rPr>
                <a:latin typeface="Courier"/>
              </a:rPr>
              <a:t> denominator</a:t>
            </a:r>
            <a:r>
              <a:rPr>
                <a:solidFill>
                  <a:srgbClr val="4070A0"/>
                </a:solidFill>
                <a:latin typeface="Courier"/>
              </a:rPr>
              <a:t>:.1f}</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Keep it beside the code — In R</a:t>
            </a:r>
          </a:p>
        </p:txBody>
      </p:sp>
      <p:sp>
        <p:nvSpPr>
          <p:cNvPr id="3" name="Content Placeholder 2"/>
          <p:cNvSpPr>
            <a:spLocks noGrp="1"/>
          </p:cNvSpPr>
          <p:nvPr>
            <p:ph idx="1"/>
          </p:nvPr>
        </p:nvSpPr>
        <p:spPr/>
        <p:txBody>
          <a:bodyPr/>
          <a:lstStyle/>
          <a:p>
            <a:pPr lvl="0" indent="0">
              <a:buNone/>
            </a:pPr>
            <a:r>
              <a:rPr>
                <a:latin typeface="Courier"/>
              </a:rPr>
              <a:t>sheet </a:t>
            </a:r>
            <a:r>
              <a:rPr>
                <a:solidFill>
                  <a:srgbClr val="007020"/>
                </a:solidFill>
                <a:latin typeface="Courier"/>
              </a:rPr>
              <a:t>&lt;-</a:t>
            </a:r>
            <a:r>
              <a:rPr>
                <a:latin typeface="Courier"/>
              </a:rPr>
              <a:t> jsonlite</a:t>
            </a:r>
            <a:r>
              <a:rPr>
                <a:solidFill>
                  <a:srgbClr val="4070A0"/>
                </a:solidFill>
                <a:latin typeface="Courier"/>
              </a:rPr>
              <a:t>::</a:t>
            </a:r>
            <a:r>
              <a:rPr>
                <a:solidFill>
                  <a:srgbClr val="06287E"/>
                </a:solidFill>
                <a:latin typeface="Courier"/>
              </a:rPr>
              <a:t>read_json</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"indicators"</a:t>
            </a:r>
            <a:r>
              <a:rPr>
                <a:latin typeface="Courier"/>
              </a:rPr>
              <a:t>, </a:t>
            </a:r>
            <a:r>
              <a:rPr>
                <a:solidFill>
                  <a:srgbClr val="4070A0"/>
                </a:solidFill>
                <a:latin typeface="Courier"/>
              </a:rPr>
              <a:t>"penta3_coverage.json"</a:t>
            </a:r>
            <a:r>
              <a:rPr>
                <a:latin typeface="Courier"/>
              </a:rPr>
              <a:t>),</a:t>
            </a:r>
            <a:br/>
            <a:r>
              <a:rPr>
                <a:latin typeface="Courier"/>
              </a:rPr>
              <a:t>                             </a:t>
            </a:r>
            <a:r>
              <a:rPr>
                <a:solidFill>
                  <a:srgbClr val="7D9029"/>
                </a:solidFill>
                <a:latin typeface="Courier"/>
              </a:rPr>
              <a:t>simplifyVector =</a:t>
            </a:r>
            <a:r>
              <a:rPr>
                <a:latin typeface="Courier"/>
              </a:rPr>
              <a:t> </a:t>
            </a:r>
            <a:r>
              <a:rPr>
                <a:solidFill>
                  <a:srgbClr val="880000"/>
                </a:solidFill>
                <a:latin typeface="Courier"/>
              </a:rPr>
              <a:t>TRUE</a:t>
            </a:r>
            <a:r>
              <a:rPr>
                <a:latin typeface="Courier"/>
              </a:rPr>
              <a:t>)</a:t>
            </a:r>
            <a:br/>
            <a:br/>
            <a:r>
              <a:rPr>
                <a:solidFill>
                  <a:srgbClr val="06287E"/>
                </a:solidFill>
                <a:latin typeface="Courier"/>
              </a:rPr>
              <a:t>stopifnot</a:t>
            </a:r>
            <a:r>
              <a:rPr>
                <a:latin typeface="Courier"/>
              </a:rPr>
              <a:t>(</a:t>
            </a:r>
            <a:r>
              <a:rPr>
                <a:solidFill>
                  <a:srgbClr val="06287E"/>
                </a:solidFill>
                <a:latin typeface="Courier"/>
              </a:rPr>
              <a:t>nzchar</a:t>
            </a:r>
            <a:r>
              <a:rPr>
                <a:latin typeface="Courier"/>
              </a:rPr>
              <a:t>(sheet</a:t>
            </a:r>
            <a:r>
              <a:rPr>
                <a:solidFill>
                  <a:srgbClr val="4070A0"/>
                </a:solidFill>
                <a:latin typeface="Courier"/>
              </a:rPr>
              <a:t>$</a:t>
            </a:r>
            <a:r>
              <a:rPr>
                <a:latin typeface="Courier"/>
              </a:rPr>
              <a:t>denominator_source), </a:t>
            </a:r>
            <a:r>
              <a:rPr>
                <a:solidFill>
                  <a:srgbClr val="06287E"/>
                </a:solidFill>
                <a:latin typeface="Courier"/>
              </a:rPr>
              <a:t>nzchar</a:t>
            </a:r>
            <a:r>
              <a:rPr>
                <a:latin typeface="Courier"/>
              </a:rPr>
              <a:t>(sheet</a:t>
            </a:r>
            <a:r>
              <a:rPr>
                <a:solidFill>
                  <a:srgbClr val="4070A0"/>
                </a:solidFill>
                <a:latin typeface="Courier"/>
              </a:rPr>
              <a:t>$</a:t>
            </a:r>
            <a:r>
              <a:rPr>
                <a:latin typeface="Courier"/>
              </a:rPr>
              <a:t>decision_informed))</a:t>
            </a:r>
            <a:br/>
            <a:b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antigen </a:t>
            </a:r>
            <a:r>
              <a:rPr>
                <a:solidFill>
                  <a:srgbClr val="4070A0"/>
                </a:solidFill>
                <a:latin typeface="Courier"/>
              </a:rPr>
              <a:t>==</a:t>
            </a:r>
            <a:r>
              <a:rPr>
                <a:latin typeface="Courier"/>
              </a:rPr>
              <a:t> </a:t>
            </a:r>
            <a:r>
              <a:rPr>
                <a:solidFill>
                  <a:srgbClr val="4070A0"/>
                </a:solidFill>
                <a:latin typeface="Courier"/>
              </a:rPr>
              <a:t>"penta3"</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value =</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a:t>
            </a:r>
            <a:r>
              <a:rPr>
                <a:solidFill>
                  <a:srgbClr val="06287E"/>
                </a:solidFill>
                <a:latin typeface="Courier"/>
              </a:rPr>
              <a:t>sum</a:t>
            </a:r>
            <a:r>
              <a:rPr>
                <a:latin typeface="Courier"/>
              </a:rPr>
              <a:t>(doses_administered) </a:t>
            </a:r>
            <a:r>
              <a:rPr>
                <a:solidFill>
                  <a:srgbClr val="4070A0"/>
                </a:solidFill>
                <a:latin typeface="Courier"/>
              </a:rPr>
              <a:t>/</a:t>
            </a:r>
            <a:r>
              <a:rPr>
                <a:latin typeface="Courier"/>
              </a:rPr>
              <a:t> </a:t>
            </a:r>
            <a:r>
              <a:rPr>
                <a:solidFill>
                  <a:srgbClr val="06287E"/>
                </a:solidFill>
                <a:latin typeface="Courier"/>
              </a:rPr>
              <a:t>sum</a:t>
            </a:r>
            <a:r>
              <a:rPr>
                <a:latin typeface="Courier"/>
              </a:rPr>
              <a:t>(target_population))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Write the exclusions as code, not as prose — In Python</a:t>
            </a:r>
          </a:p>
        </p:txBody>
      </p:sp>
      <p:sp>
        <p:nvSpPr>
          <p:cNvPr id="3" name="Content Placeholder 2"/>
          <p:cNvSpPr>
            <a:spLocks noGrp="1"/>
          </p:cNvSpPr>
          <p:nvPr>
            <p:ph idx="1"/>
          </p:nvPr>
        </p:nvSpPr>
        <p:spPr/>
        <p:txBody>
          <a:bodyPr/>
          <a:lstStyle/>
          <a:p>
            <a:pPr lvl="0" indent="0">
              <a:buNone/>
            </a:pPr>
            <a:r>
              <a:rPr>
                <a:latin typeface="Courier"/>
              </a:rPr>
              <a:t>EXCLUSIONS </a:t>
            </a:r>
            <a:r>
              <a:rPr>
                <a:solidFill>
                  <a:srgbClr val="666666"/>
                </a:solidFill>
                <a:latin typeface="Courier"/>
              </a:rPr>
              <a:t>=</a:t>
            </a:r>
            <a:r>
              <a:rPr>
                <a:latin typeface="Courier"/>
              </a:rPr>
              <a:t> [</a:t>
            </a:r>
            <a:br/>
            <a:r>
              <a:rPr>
                <a:latin typeface="Courier"/>
              </a:rPr>
              <a:t>    (</a:t>
            </a:r>
            <a:r>
              <a:rPr>
                <a:solidFill>
                  <a:srgbClr val="4070A0"/>
                </a:solidFill>
                <a:latin typeface="Courier"/>
              </a:rPr>
              <a:t>"non-reporting facility-months"</a:t>
            </a:r>
            <a:r>
              <a:rPr>
                <a:latin typeface="Courier"/>
              </a:rPr>
              <a:t>, </a:t>
            </a:r>
            <a:r>
              <a:rPr b="1">
                <a:solidFill>
                  <a:srgbClr val="007020"/>
                </a:solidFill>
                <a:latin typeface="Courier"/>
              </a:rPr>
              <a:t>lambda</a:t>
            </a:r>
            <a:r>
              <a:rPr>
                <a:latin typeface="Courier"/>
              </a:rPr>
              <a:t> d: </a:t>
            </a:r>
            <a:r>
              <a:rPr>
                <a:solidFill>
                  <a:srgbClr val="666666"/>
                </a:solidFill>
                <a:latin typeface="Courier"/>
              </a:rPr>
              <a:t>~</a:t>
            </a:r>
            <a:r>
              <a:rPr>
                <a:latin typeface="Courier"/>
              </a:rPr>
              <a:t>d[</a:t>
            </a:r>
            <a:r>
              <a:rPr>
                <a:solidFill>
                  <a:srgbClr val="4070A0"/>
                </a:solidFill>
                <a:latin typeface="Courier"/>
              </a:rPr>
              <a:t>"reported"</a:t>
            </a:r>
            <a:r>
              <a:rPr>
                <a:latin typeface="Courier"/>
              </a:rPr>
              <a:t>]),</a:t>
            </a:r>
            <a:br/>
            <a:r>
              <a:rPr>
                <a:latin typeface="Courier"/>
              </a:rPr>
              <a:t>    (</a:t>
            </a:r>
            <a:r>
              <a:rPr>
                <a:solidFill>
                  <a:srgbClr val="4070A0"/>
                </a:solidFill>
                <a:latin typeface="Courier"/>
              </a:rPr>
              <a:t>"other antigens"</a:t>
            </a:r>
            <a:r>
              <a:rPr>
                <a:latin typeface="Courier"/>
              </a:rPr>
              <a:t>, </a:t>
            </a:r>
            <a:r>
              <a:rPr b="1">
                <a:solidFill>
                  <a:srgbClr val="007020"/>
                </a:solidFill>
                <a:latin typeface="Courier"/>
              </a:rPr>
              <a:t>lambda</a:t>
            </a:r>
            <a:r>
              <a:rPr>
                <a:latin typeface="Courier"/>
              </a:rPr>
              <a:t> d: d[</a:t>
            </a:r>
            <a:r>
              <a:rPr>
                <a:solidFill>
                  <a:srgbClr val="4070A0"/>
                </a:solidFill>
                <a:latin typeface="Courier"/>
              </a:rPr>
              <a:t>"antigen"</a:t>
            </a:r>
            <a:r>
              <a:rPr>
                <a:latin typeface="Courier"/>
              </a:rPr>
              <a:t>] </a:t>
            </a:r>
            <a:r>
              <a:rPr>
                <a:solidFill>
                  <a:srgbClr val="666666"/>
                </a:solidFill>
                <a:latin typeface="Courier"/>
              </a:rPr>
              <a:t>!=</a:t>
            </a:r>
            <a:r>
              <a:rPr>
                <a:latin typeface="Courier"/>
              </a:rPr>
              <a:t> </a:t>
            </a:r>
            <a:r>
              <a:rPr>
                <a:solidFill>
                  <a:srgbClr val="4070A0"/>
                </a:solidFill>
                <a:latin typeface="Courier"/>
              </a:rPr>
              <a:t>"penta3"</a:t>
            </a:r>
            <a:r>
              <a:rPr>
                <a:latin typeface="Courier"/>
              </a:rPr>
              <a:t>),</a:t>
            </a:r>
            <a:br/>
            <a:r>
              <a:rPr>
                <a:latin typeface="Courier"/>
              </a:rPr>
              <a:t>]</a:t>
            </a:r>
            <a:br/>
            <a:br/>
            <a:r>
              <a:rPr>
                <a:latin typeface="Courier"/>
              </a:rPr>
              <a:t>remaining </a:t>
            </a:r>
            <a:r>
              <a:rPr>
                <a:solidFill>
                  <a:srgbClr val="666666"/>
                </a:solidFill>
                <a:latin typeface="Courier"/>
              </a:rPr>
              <a:t>=</a:t>
            </a:r>
            <a:r>
              <a:rPr>
                <a:latin typeface="Courier"/>
              </a:rPr>
              <a:t> vax.copy()</a:t>
            </a:r>
            <a:br/>
            <a:r>
              <a:rPr b="1">
                <a:solidFill>
                  <a:srgbClr val="007020"/>
                </a:solidFill>
                <a:latin typeface="Courier"/>
              </a:rPr>
              <a:t>for</a:t>
            </a:r>
            <a:r>
              <a:rPr>
                <a:latin typeface="Courier"/>
              </a:rPr>
              <a:t> label, rule </a:t>
            </a:r>
            <a:r>
              <a:rPr b="1">
                <a:solidFill>
                  <a:srgbClr val="007020"/>
                </a:solidFill>
                <a:latin typeface="Courier"/>
              </a:rPr>
              <a:t>in</a:t>
            </a:r>
            <a:r>
              <a:rPr>
                <a:latin typeface="Courier"/>
              </a:rPr>
              <a:t> EXCLUSIONS:</a:t>
            </a:r>
            <a:br/>
            <a:r>
              <a:rPr>
                <a:latin typeface="Courier"/>
              </a:rPr>
              <a:t>    dropped </a:t>
            </a:r>
            <a:r>
              <a:rPr>
                <a:solidFill>
                  <a:srgbClr val="666666"/>
                </a:solidFill>
                <a:latin typeface="Courier"/>
              </a:rPr>
              <a:t>=</a:t>
            </a:r>
            <a:r>
              <a:rPr>
                <a:latin typeface="Courier"/>
              </a:rPr>
              <a:t> rule(remaining).</a:t>
            </a:r>
            <a:r>
              <a:rPr>
                <a:solidFill>
                  <a:srgbClr val="008000"/>
                </a:solidFill>
                <a:latin typeface="Courier"/>
              </a:rPr>
              <a:t>sum</a:t>
            </a:r>
            <a:r>
              <a:rPr>
                <a:latin typeface="Courier"/>
              </a:rPr>
              <a:t>()</a:t>
            </a:r>
            <a:br/>
            <a:r>
              <a:rPr>
                <a:latin typeface="Courier"/>
              </a:rPr>
              <a:t>    remaining </a:t>
            </a:r>
            <a:r>
              <a:rPr>
                <a:solidFill>
                  <a:srgbClr val="666666"/>
                </a:solidFill>
                <a:latin typeface="Courier"/>
              </a:rPr>
              <a:t>=</a:t>
            </a:r>
            <a:r>
              <a:rPr>
                <a:latin typeface="Courier"/>
              </a:rPr>
              <a:t> remaining[</a:t>
            </a:r>
            <a:r>
              <a:rPr>
                <a:solidFill>
                  <a:srgbClr val="666666"/>
                </a:solidFill>
                <a:latin typeface="Courier"/>
              </a:rPr>
              <a:t>~</a:t>
            </a:r>
            <a:r>
              <a:rPr>
                <a:latin typeface="Courier"/>
              </a:rPr>
              <a:t>rule(remaining)]</a:t>
            </a:r>
            <a:br/>
            <a:r>
              <a:rPr>
                <a:latin typeface="Courier"/>
              </a:rPr>
              <a:t>    </a:t>
            </a:r>
            <a:r>
              <a:rPr>
                <a:solidFill>
                  <a:srgbClr val="008000"/>
                </a:solidFill>
                <a:latin typeface="Courier"/>
              </a:rPr>
              <a:t>print</a:t>
            </a:r>
            <a:r>
              <a:rPr>
                <a:latin typeface="Courier"/>
              </a:rPr>
              <a:t>(</a:t>
            </a:r>
            <a:r>
              <a:rPr>
                <a:solidFill>
                  <a:srgbClr val="BB6688"/>
                </a:solidFill>
                <a:latin typeface="Courier"/>
              </a:rPr>
              <a:t>f"excluded </a:t>
            </a:r>
            <a:r>
              <a:rPr>
                <a:solidFill>
                  <a:srgbClr val="4070A0"/>
                </a:solidFill>
                <a:latin typeface="Courier"/>
              </a:rPr>
              <a:t>{</a:t>
            </a:r>
            <a:r>
              <a:rPr>
                <a:latin typeface="Courier"/>
              </a:rPr>
              <a:t>dropped</a:t>
            </a:r>
            <a:r>
              <a:rPr>
                <a:solidFill>
                  <a:srgbClr val="4070A0"/>
                </a:solidFill>
                <a:latin typeface="Courier"/>
              </a:rPr>
              <a:t>:&gt;5}</a:t>
            </a:r>
            <a:r>
              <a:rPr>
                <a:solidFill>
                  <a:srgbClr val="BB6688"/>
                </a:solidFill>
                <a:latin typeface="Courier"/>
              </a:rPr>
              <a:t> rows: </a:t>
            </a:r>
            <a:r>
              <a:rPr>
                <a:solidFill>
                  <a:srgbClr val="4070A0"/>
                </a:solidFill>
                <a:latin typeface="Courier"/>
              </a:rPr>
              <a:t>{</a:t>
            </a:r>
            <a:r>
              <a:rPr>
                <a:latin typeface="Courier"/>
              </a:rPr>
              <a:t>label</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(remaining)</a:t>
            </a:r>
            <a:r>
              <a:rPr>
                <a:solidFill>
                  <a:srgbClr val="4070A0"/>
                </a:solidFill>
                <a:latin typeface="Courier"/>
              </a:rPr>
              <a:t>}</a:t>
            </a:r>
            <a:r>
              <a:rPr>
                <a:solidFill>
                  <a:srgbClr val="BB6688"/>
                </a:solidFill>
                <a:latin typeface="Courier"/>
              </a:rPr>
              <a:t> rows in the indicator"</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Write the exclusions as code, not as prose — In R</a:t>
            </a:r>
          </a:p>
        </p:txBody>
      </p:sp>
      <p:sp>
        <p:nvSpPr>
          <p:cNvPr id="3" name="Content Placeholder 2"/>
          <p:cNvSpPr>
            <a:spLocks noGrp="1"/>
          </p:cNvSpPr>
          <p:nvPr>
            <p:ph idx="1"/>
          </p:nvPr>
        </p:nvSpPr>
        <p:spPr/>
        <p:txBody>
          <a:bodyPr/>
          <a:lstStyle/>
          <a:p>
            <a:pPr lvl="0" indent="0">
              <a:buNone/>
            </a:pPr>
            <a:r>
              <a:rPr>
                <a:latin typeface="Courier"/>
              </a:rPr>
              <a:t>EXCLUSIONS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4070A0"/>
                </a:solidFill>
                <a:latin typeface="Courier"/>
              </a:rPr>
              <a:t>"non-reporting facility-months"</a:t>
            </a:r>
            <a:r>
              <a:rPr>
                <a:latin typeface="Courier"/>
              </a:rPr>
              <a:t> </a:t>
            </a:r>
            <a:r>
              <a:rPr>
                <a:solidFill>
                  <a:srgbClr val="007020"/>
                </a:solidFill>
                <a:latin typeface="Courier"/>
              </a:rPr>
              <a:t>=</a:t>
            </a:r>
            <a:r>
              <a:rPr>
                <a:latin typeface="Courier"/>
              </a:rPr>
              <a:t> </a:t>
            </a:r>
            <a:r>
              <a:rPr b="1">
                <a:solidFill>
                  <a:srgbClr val="007020"/>
                </a:solidFill>
                <a:latin typeface="Courier"/>
              </a:rPr>
              <a:t>function</a:t>
            </a:r>
            <a:r>
              <a:rPr>
                <a:latin typeface="Courier"/>
              </a:rPr>
              <a:t>(d) </a:t>
            </a:r>
            <a:r>
              <a:rPr>
                <a:solidFill>
                  <a:srgbClr val="4070A0"/>
                </a:solidFill>
                <a:latin typeface="Courier"/>
              </a:rPr>
              <a:t>!</a:t>
            </a:r>
            <a:r>
              <a:rPr>
                <a:latin typeface="Courier"/>
              </a:rPr>
              <a:t>d</a:t>
            </a:r>
            <a:r>
              <a:rPr>
                <a:solidFill>
                  <a:srgbClr val="4070A0"/>
                </a:solidFill>
                <a:latin typeface="Courier"/>
              </a:rPr>
              <a:t>$</a:t>
            </a:r>
            <a:r>
              <a:rPr>
                <a:latin typeface="Courier"/>
              </a:rPr>
              <a:t>report_submitted,</a:t>
            </a:r>
            <a:br/>
            <a:r>
              <a:rPr>
                <a:latin typeface="Courier"/>
              </a:rPr>
              <a:t>  </a:t>
            </a:r>
            <a:r>
              <a:rPr>
                <a:solidFill>
                  <a:srgbClr val="4070A0"/>
                </a:solidFill>
                <a:latin typeface="Courier"/>
              </a:rPr>
              <a:t>"other antigens"</a:t>
            </a:r>
            <a:r>
              <a:rPr>
                <a:latin typeface="Courier"/>
              </a:rPr>
              <a:t>                </a:t>
            </a:r>
            <a:r>
              <a:rPr>
                <a:solidFill>
                  <a:srgbClr val="007020"/>
                </a:solidFill>
                <a:latin typeface="Courier"/>
              </a:rPr>
              <a:t>=</a:t>
            </a:r>
            <a:r>
              <a:rPr>
                <a:latin typeface="Courier"/>
              </a:rPr>
              <a:t> </a:t>
            </a:r>
            <a:r>
              <a:rPr b="1">
                <a:solidFill>
                  <a:srgbClr val="007020"/>
                </a:solidFill>
                <a:latin typeface="Courier"/>
              </a:rPr>
              <a:t>function</a:t>
            </a:r>
            <a:r>
              <a:rPr>
                <a:latin typeface="Courier"/>
              </a:rPr>
              <a:t>(d) d</a:t>
            </a:r>
            <a:r>
              <a:rPr>
                <a:solidFill>
                  <a:srgbClr val="4070A0"/>
                </a:solidFill>
                <a:latin typeface="Courier"/>
              </a:rPr>
              <a:t>$</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br/>
            <a:r>
              <a:rPr>
                <a:latin typeface="Courier"/>
              </a:rPr>
              <a:t>)</a:t>
            </a:r>
            <a:br/>
            <a:br/>
            <a:r>
              <a:rPr>
                <a:latin typeface="Courier"/>
              </a:rPr>
              <a:t>remaining </a:t>
            </a:r>
            <a:r>
              <a:rPr>
                <a:solidFill>
                  <a:srgbClr val="007020"/>
                </a:solidFill>
                <a:latin typeface="Courier"/>
              </a:rPr>
              <a:t>&lt;-</a:t>
            </a:r>
            <a:r>
              <a:rPr>
                <a:latin typeface="Courier"/>
              </a:rPr>
              <a:t> vax</a:t>
            </a:r>
            <a:br/>
            <a:r>
              <a:rPr b="1">
                <a:solidFill>
                  <a:srgbClr val="007020"/>
                </a:solidFill>
                <a:latin typeface="Courier"/>
              </a:rPr>
              <a:t>for</a:t>
            </a:r>
            <a:r>
              <a:rPr>
                <a:latin typeface="Courier"/>
              </a:rPr>
              <a:t> (label </a:t>
            </a:r>
            <a:r>
              <a:rPr b="1">
                <a:solidFill>
                  <a:srgbClr val="007020"/>
                </a:solidFill>
                <a:latin typeface="Courier"/>
              </a:rPr>
              <a:t>in</a:t>
            </a:r>
            <a:r>
              <a:rPr>
                <a:latin typeface="Courier"/>
              </a:rPr>
              <a:t> </a:t>
            </a:r>
            <a:r>
              <a:rPr>
                <a:solidFill>
                  <a:srgbClr val="06287E"/>
                </a:solidFill>
                <a:latin typeface="Courier"/>
              </a:rPr>
              <a:t>names</a:t>
            </a:r>
            <a:r>
              <a:rPr>
                <a:latin typeface="Courier"/>
              </a:rPr>
              <a:t>(EXCLUSIONS)) {</a:t>
            </a:r>
            <a:br/>
            <a:r>
              <a:rPr>
                <a:latin typeface="Courier"/>
              </a:rPr>
              <a:t>  rule </a:t>
            </a:r>
            <a:r>
              <a:rPr>
                <a:solidFill>
                  <a:srgbClr val="007020"/>
                </a:solidFill>
                <a:latin typeface="Courier"/>
              </a:rPr>
              <a:t>&lt;-</a:t>
            </a:r>
            <a:r>
              <a:rPr>
                <a:latin typeface="Courier"/>
              </a:rPr>
              <a:t> EXCLUSIONS[[label]]</a:t>
            </a:r>
            <a:br/>
            <a:r>
              <a:rPr>
                <a:latin typeface="Courier"/>
              </a:rPr>
              <a:t>  </a:t>
            </a: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"excluded %5d rows: %s\n"</a:t>
            </a:r>
            <a:r>
              <a:rPr>
                <a:latin typeface="Courier"/>
              </a:rPr>
              <a:t>, </a:t>
            </a:r>
            <a:r>
              <a:rPr>
                <a:solidFill>
                  <a:srgbClr val="06287E"/>
                </a:solidFill>
                <a:latin typeface="Courier"/>
              </a:rPr>
              <a:t>sum</a:t>
            </a:r>
            <a:r>
              <a:rPr>
                <a:latin typeface="Courier"/>
              </a:rPr>
              <a:t>(</a:t>
            </a:r>
            <a:r>
              <a:rPr>
                <a:solidFill>
                  <a:srgbClr val="06287E"/>
                </a:solidFill>
                <a:latin typeface="Courier"/>
              </a:rPr>
              <a:t>rule</a:t>
            </a:r>
            <a:r>
              <a:rPr>
                <a:latin typeface="Courier"/>
              </a:rPr>
              <a:t>(remaining)), label))</a:t>
            </a:r>
            <a:br/>
            <a:r>
              <a:rPr>
                <a:latin typeface="Courier"/>
              </a:rPr>
              <a:t>  remaining </a:t>
            </a:r>
            <a:r>
              <a:rPr>
                <a:solidFill>
                  <a:srgbClr val="007020"/>
                </a:solidFill>
                <a:latin typeface="Courier"/>
              </a:rPr>
              <a:t>&lt;-</a:t>
            </a:r>
            <a:r>
              <a:rPr>
                <a:latin typeface="Courier"/>
              </a:rPr>
              <a:t> remaining[</a:t>
            </a:r>
            <a:r>
              <a:rPr>
                <a:solidFill>
                  <a:srgbClr val="4070A0"/>
                </a:solidFill>
                <a:latin typeface="Courier"/>
              </a:rPr>
              <a:t>!</a:t>
            </a:r>
            <a:r>
              <a:rPr>
                <a:solidFill>
                  <a:srgbClr val="06287E"/>
                </a:solidFill>
                <a:latin typeface="Courier"/>
              </a:rPr>
              <a:t>rule</a:t>
            </a:r>
            <a:r>
              <a:rPr>
                <a:latin typeface="Courier"/>
              </a:rPr>
              <a:t>(remaining), ]</a:t>
            </a:r>
            <a:b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Version it — Example</a:t>
            </a:r>
          </a:p>
        </p:txBody>
      </p:sp>
      <p:sp>
        <p:nvSpPr>
          <p:cNvPr id="3" name="Content Placeholder 2"/>
          <p:cNvSpPr>
            <a:spLocks noGrp="1"/>
          </p:cNvSpPr>
          <p:nvPr>
            <p:ph idx="1"/>
          </p:nvPr>
        </p:nvSpPr>
        <p:spPr/>
        <p:txBody>
          <a:bodyPr/>
          <a:lstStyle/>
          <a:p>
            <a:pPr lvl="0" indent="0">
              <a:buNone/>
            </a:pPr>
            <a:r>
              <a:rPr>
                <a:latin typeface="Courier"/>
              </a:rPr>
              <a:t>version   2.1
changed   2026-07-28
change    Denominator restricted to reporting facilities. Previously all
          facilities, with non-reporters counted at their target population,
          which understated coverage by about 23% in August 2024.
effect    Series revised from 2024-01. Values before v2.1 are not comparable.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Version it</a:t>
            </a:r>
          </a:p>
        </p:txBody>
      </p:sp>
      <p:sp>
        <p:nvSpPr>
          <p:cNvPr id="3" name="Content Placeholder 2"/>
          <p:cNvSpPr>
            <a:spLocks noGrp="1"/>
          </p:cNvSpPr>
          <p:nvPr>
            <p:ph idx="1"/>
          </p:nvPr>
        </p:nvSpPr>
        <p:spPr/>
        <p:txBody>
          <a:bodyPr/>
          <a:lstStyle/>
          <a:p>
            <a:pPr lvl="0"/>
            <a:r>
              <a:rPr/>
              <a:t>Never silently improve a definition — A coverage figure that rises eight points because the definition changed,…</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two-analyst test, in practice</a:t>
            </a:r>
          </a:p>
        </p:txBody>
      </p:sp>
      <p:sp>
        <p:nvSpPr>
          <p:cNvPr id="3" name="Content Placeholder 2"/>
          <p:cNvSpPr>
            <a:spLocks noGrp="1"/>
          </p:cNvSpPr>
          <p:nvPr>
            <p:ph idx="1"/>
          </p:nvPr>
        </p:nvSpPr>
        <p:spPr/>
        <p:txBody>
          <a:bodyPr/>
          <a:lstStyle/>
          <a:p>
            <a:pPr lvl="0"/>
            <a:r>
              <a:rPr/>
              <a:t>The colleague used the calendar month; you used the reporting month.</a:t>
            </a:r>
          </a:p>
          <a:p>
            <a:pPr lvl="0"/>
            <a:r>
              <a:rPr/>
              <a:t>The colleague computed a mean of facility rates; you computed a ratio of sums.</a:t>
            </a:r>
          </a:p>
          <a:p>
            <a:pPr lvl="0"/>
            <a:r>
              <a:rPr/>
              <a:t>The colleague included the district hospital; your extract excluded it because of an org-unit level filter nobody…</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field that generates more disagreement than the other twelve combined is the denominator.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https://data-analysis.cassion.dev/courses/indicator-design-logframe/indicators-03-the-reference-sheet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reference sheet, field by field</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One page per indicator, thirteen fields, and a test that tells you when it is finished — hand it to a second analyst and see whether they get your number without asking a question.</vt:lpwstr>
  </property>
</Properties>
</file>