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page par indicateur, treize champs, et un test qui dit quand elle est finie — remettez-la à un second analyste et voyez s’il obtient votre chiffre sans poser de question.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fiche de référence d’indicateur est finie quand un analyste compétent qui ne vous a jamais rencontré peut calculer votre chiffre à partir d’elle, sur les données brutes, sans vous poser de question. C’est le seul test qui vaille, et il est impitoyable. Presque toutes les fiches en circulation y échouent aux trois mêmes endroits — la source du dénominateur est nommée mais pas spécifiée, les exclusions ne sont pas listées, et personne n’a écrit quoi faire quand une unité de rapportage reste silencieuse.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Treize champs, la plupart d’une ligne. Une fiche prend vingt minutes et ne se réécrit jamais.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ensemble les lignes d’exclusions et de calcul, car c’est là que le test des deux analystes échoue le plus souvent. « Sur les seuls couples formation-mois ayant rapporté. Non la moyenne des taux par formation. » Ces deux phrases tranchent un écart de plusieurs points et aucune n’est impliquée par la définition. Un rapport de sommes et une moyenne de rapports sont deux nombres différents, et les deux sont des lectures raisonnables de « couverture ».</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Décision éclairée</a:t>
            </a:r>
            <a:r>
              <a:rPr/>
              <a:t> manque à la plupart des modèles en usage, et c’est le champ qui travaille le plus. Le remplir a trois effets, tous trois inconfortables de façon utile.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fiche de référence dans un fichier Word au fond d’une boîte mail est une fiche qui dérive. Stockez-la comme donnée à côté du script qui calcule l’indicateur.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gains. Les assertions font échouer l’exécution quand une fiche est incomplète, ce qui est le geste que fait le schéma de contenu de cette plateforme. Et la fiche voyage avec le résultat, si bien qu’un tableau et ses définitions circulent ensemble — l’habitude introduite par le cours de fondamentaux avec un </a:t>
            </a:r>
            <a:r>
              <a:rPr>
                <a:latin typeface="Courier"/>
              </a:rPr>
              <a:t>definitions.csv</a:t>
            </a:r>
            <a:r>
              <a:rPr/>
              <a:t> à côté de chaque sortie.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champ des exclusions est celui qui a le plus de chances d’être vrai dans le document et faux dans le script. Comblez l’écart en produisant l’un à partir de l’autre.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L’affichage produit est le champ des exclusions, avec ses comptes. Collez-le dans la fiche et les deux ne peuvent plus diverger.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définition d’indicateur change. Quand elle change, la série se casse, et la cassure doit être visible.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N’améliorez jamais une définition en silence. Un taux de couverture qui monte de huit points parce que la définition a changé, présenté dans le même graphique que les trimestres précédents, est le constat faux le plus convaincant qu’un système de suivi-évaluation puisse produire.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par trimestre, prenez un indicateur, remettez la fiche et l’extraction brute à un collègue qui ne l’a pas écrite, et comparez. Cela prend une heure et trouve des choses qu’aucune relecture du document ne trouve. Ce qu’il fait typiquement remonter. Chacun de ces cas est une fiche à laquelle il manquait une ligne. Le but de l’exercice est de trouver la ligne, pas de savoir qui avait raison.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champ qui engendre plus de désaccords que les douze autres réunis est le dénominateur. La leçon suivante lui est entièrement consacrée — le choisir, le défendre, et dire honnêtement ce qu’il exclut.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3-the-reference-shee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fiche de référence, champ par champ</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page par indicateur, treize champs, et un test qui dit quand elle est finie — remettez-la à un second analyste et voyez s’il obtient votre chiffre sans poser de question.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test que la fiche doit passer</a:t>
            </a:r>
          </a:p>
          <a:p>
            <a:pPr lvl="0"/>
            <a:r>
              <a:rPr/>
              <a:t>Les champs</a:t>
            </a:r>
          </a:p>
          <a:p>
            <a:pPr lvl="0"/>
            <a:r>
              <a:rPr/>
              <a:t>Exemple travaillé — couverture penta3</a:t>
            </a:r>
          </a:p>
          <a:p>
            <a:pPr lvl="0"/>
            <a:r>
              <a:rPr/>
              <a:t>Le champ que tout le monde omet</a:t>
            </a:r>
          </a:p>
          <a:p>
            <a:pPr lvl="0"/>
            <a:r>
              <a:rPr/>
              <a:t>Gardez-la à côté du code</a:t>
            </a:r>
          </a:p>
          <a:p>
            <a:pPr lvl="0"/>
            <a:r>
              <a:rPr/>
              <a:t>Écrivez les exclusions en code, pas en prose</a:t>
            </a:r>
          </a:p>
          <a:p>
            <a:pPr lvl="0"/>
            <a:r>
              <a:rPr/>
              <a:t>Versionnez-la</a:t>
            </a:r>
          </a:p>
          <a:p>
            <a:pPr lvl="0"/>
            <a:r>
              <a:rPr/>
              <a:t>Le test des deux analystes, en pratique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que la fiche doit passer</a:t>
            </a:r>
          </a:p>
        </p:txBody>
      </p:sp>
      <p:sp>
        <p:nvSpPr>
          <p:cNvPr id="3" name="Content Placeholder 2"/>
          <p:cNvSpPr>
            <a:spLocks noGrp="1"/>
          </p:cNvSpPr>
          <p:nvPr>
            <p:ph idx="1"/>
          </p:nvPr>
        </p:nvSpPr>
        <p:spPr/>
        <p:txBody>
          <a:bodyPr/>
          <a:lstStyle/>
          <a:p>
            <a:pPr lvl="0"/>
            <a:r>
              <a:rPr/>
              <a:t>Une fiche de référence d’indicateur est finie quand un analyste compétent qui ne vous a jamais rencontré peut calculer votre chiffre à partir d’elle, sur les données brutes, sans vous poser de question.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champs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Champ</a:t>
                      </a:r>
                    </a:p>
                  </a:txBody>
                  <a:tcPr/>
                </a:tc>
                <a:tc>
                  <a:txBody>
                    <a:bodyPr/>
                    <a:lstStyle/>
                    <a:p>
                      <a:pPr lvl="0" indent="0" marL="0">
                        <a:buNone/>
                      </a:pPr>
                      <a:r>
                        <a:rPr/>
                        <a:t>Ce qu’il contient</a:t>
                      </a:r>
                    </a:p>
                  </a:txBody>
                  <a:tcPr/>
                </a:tc>
              </a:tr>
              <a:tr h="0">
                <a:tc>
                  <a:txBody>
                    <a:bodyPr/>
                    <a:lstStyle/>
                    <a:p>
                      <a:pPr lvl="0" indent="0" marL="0">
                        <a:buNone/>
                      </a:pPr>
                      <a:r>
                        <a:rPr b="1"/>
                        <a:t>Nom</a:t>
                      </a:r>
                    </a:p>
                  </a:txBody>
                </a:tc>
                <a:tc>
                  <a:txBody>
                    <a:bodyPr/>
                    <a:lstStyle/>
                    <a:p>
                      <a:pPr lvl="0" indent="0" marL="0">
                        <a:buNone/>
                      </a:pPr>
                      <a:r>
                        <a:rPr/>
                        <a:t>Y compris l’unité de mesure</a:t>
                      </a:r>
                    </a:p>
                  </a:txBody>
                </a:tc>
              </a:tr>
              <a:tr h="0">
                <a:tc>
                  <a:txBody>
                    <a:bodyPr/>
                    <a:lstStyle/>
                    <a:p>
                      <a:pPr lvl="0" indent="0" marL="0">
                        <a:buNone/>
                      </a:pPr>
                      <a:r>
                        <a:rPr b="1"/>
                        <a:t>Définition</a:t>
                      </a:r>
                    </a:p>
                  </a:txBody>
                </a:tc>
                <a:tc>
                  <a:txBody>
                    <a:bodyPr/>
                    <a:lstStyle/>
                    <a:p>
                      <a:pPr lvl="0" indent="0" marL="0">
                        <a:buNone/>
                      </a:pPr>
                      <a:r>
                        <a:rPr/>
                        <a:t>Une phrase lisible par un non-analyste</a:t>
                      </a:r>
                    </a:p>
                  </a:txBody>
                </a:tc>
              </a:tr>
              <a:tr h="0">
                <a:tc>
                  <a:txBody>
                    <a:bodyPr/>
                    <a:lstStyle/>
                    <a:p>
                      <a:pPr lvl="0" indent="0" marL="0">
                        <a:buNone/>
                      </a:pPr>
                      <a:r>
                        <a:rPr b="1"/>
                        <a:t>Numérateur</a:t>
                      </a:r>
                    </a:p>
                  </a:txBody>
                </a:tc>
                <a:tc>
                  <a:txBody>
                    <a:bodyPr/>
                    <a:lstStyle/>
                    <a:p>
                      <a:pPr lvl="0" indent="0" marL="0">
                        <a:buNone/>
                      </a:pPr>
                      <a:r>
                        <a:rPr/>
                        <a:t>La condition exacte, en mots</a:t>
                      </a:r>
                    </a:p>
                  </a:txBody>
                </a:tc>
              </a:tr>
              <a:tr h="0">
                <a:tc>
                  <a:txBody>
                    <a:bodyPr/>
                    <a:lstStyle/>
                    <a:p>
                      <a:pPr lvl="0" indent="0" marL="0">
                        <a:buNone/>
                      </a:pPr>
                      <a:r>
                        <a:rPr b="1"/>
                        <a:t>Dénominateur</a:t>
                      </a:r>
                    </a:p>
                  </a:txBody>
                </a:tc>
                <a:tc>
                  <a:txBody>
                    <a:bodyPr/>
                    <a:lstStyle/>
                    <a:p>
                      <a:pPr lvl="0" indent="0" marL="0">
                        <a:buNone/>
                      </a:pPr>
                      <a:r>
                        <a:rPr/>
                        <a:t>La population exacte, et sa provenance</a:t>
                      </a:r>
                    </a:p>
                  </a:txBody>
                </a:tc>
              </a:tr>
              <a:tr h="0">
                <a:tc>
                  <a:txBody>
                    <a:bodyPr/>
                    <a:lstStyle/>
                    <a:p>
                      <a:pPr lvl="0" indent="0" marL="0">
                        <a:buNone/>
                      </a:pPr>
                      <a:r>
                        <a:rPr b="1"/>
                        <a:t>Exclusions</a:t>
                      </a:r>
                    </a:p>
                  </a:txBody>
                </a:tc>
                <a:tc>
                  <a:txBody>
                    <a:bodyPr/>
                    <a:lstStyle/>
                    <a:p>
                      <a:pPr lvl="0" indent="0" marL="0">
                        <a:buNone/>
                      </a:pPr>
                      <a:r>
                        <a:rPr/>
                        <a:t>Ce qui est délibérément écarté, et pourquoi</a:t>
                      </a:r>
                    </a:p>
                  </a:txBody>
                </a:tc>
              </a:tr>
              <a:tr h="0">
                <a:tc>
                  <a:txBody>
                    <a:bodyPr/>
                    <a:lstStyle/>
                    <a:p>
                      <a:pPr lvl="0" indent="0" marL="0">
                        <a:buNone/>
                      </a:pPr>
                      <a:r>
                        <a:rPr b="1"/>
                        <a:t>Unité de mesure</a:t>
                      </a:r>
                    </a:p>
                  </a:txBody>
                </a:tc>
                <a:tc>
                  <a:txBody>
                    <a:bodyPr/>
                    <a:lstStyle/>
                    <a:p>
                      <a:pPr lvl="0" indent="0" marL="0">
                        <a:buNone/>
                      </a:pPr>
                      <a:r>
                        <a:rPr/>
                        <a:t>Pourcentage, décompte, pour 1 000, litres par personne et par jour</a:t>
                      </a:r>
                    </a:p>
                  </a:txBody>
                </a:tc>
              </a:tr>
              <a:tr h="0">
                <a:tc>
                  <a:txBody>
                    <a:bodyPr/>
                    <a:lstStyle/>
                    <a:p>
                      <a:pPr lvl="0" indent="0" marL="0">
                        <a:buNone/>
                      </a:pPr>
                      <a:r>
                        <a:rPr b="1"/>
                        <a:t>Sens</a:t>
                      </a:r>
                    </a:p>
                  </a:txBody>
                </a:tc>
                <a:tc>
                  <a:txBody>
                    <a:bodyPr/>
                    <a:lstStyle/>
                    <a:p>
                      <a:pPr lvl="0" indent="0" marL="0">
                        <a:buNone/>
                      </a:pPr>
                      <a:r>
                        <a:rPr/>
                        <a:t>Plus haut est mieux, plus bas est mieux, ou ni l’un ni l’autre</a:t>
                      </a:r>
                    </a:p>
                  </a:txBody>
                </a:tc>
              </a:tr>
              <a:tr h="0">
                <a:tc>
                  <a:txBody>
                    <a:bodyPr/>
                    <a:lstStyle/>
                    <a:p>
                      <a:pPr lvl="0" indent="0" marL="0">
                        <a:buNone/>
                      </a:pPr>
                      <a:r>
                        <a:rPr b="1"/>
                        <a:t>Désagrégation</a:t>
                      </a:r>
                    </a:p>
                  </a:txBody>
                </a:tc>
                <a:tc>
                  <a:txBody>
                    <a:bodyPr/>
                    <a:lstStyle/>
                    <a:p>
                      <a:pPr lvl="0" indent="0" marL="0">
                        <a:buNone/>
                      </a:pPr>
                      <a:r>
                        <a:rPr/>
                        <a:t>Les découpages rapportés, et l’effectif minimal par cellule</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Exemple travaillé — couverture penta3 — Exemple (suite)</a:t>
            </a:r>
          </a:p>
        </p:txBody>
      </p:sp>
      <p:sp>
        <p:nvSpPr>
          <p:cNvPr id="3" name="Content Placeholder 2"/>
          <p:cNvSpPr>
            <a:spLocks noGrp="1"/>
          </p:cNvSpPr>
          <p:nvPr>
            <p:ph idx="1"/>
          </p:nvPr>
        </p:nvSpPr>
        <p:spPr/>
        <p:txBody>
          <a:bodyPr/>
          <a:lstStyle/>
          <a:p>
            <a:pPr lvl="0" indent="0">
              <a:buNone/>
            </a:pPr>
            <a:r>
              <a:rPr>
                <a:latin typeface="Courier"/>
              </a:rPr>
              <a:t>Name              penta3_coverage_percent_monthly
Definition        The share of the target infant population that received a third
                  dose of pentavalent vaccine in the month.
Numerator         Third doses of pentavalent vaccine administered, as reported by
                  facilities that submitted a monthly report for that month.
Denominator       Surviving infants in the catchment, from the MoH population
                  estimates 2024, projected from the 2015 census at 2.4% annual
                  growth, summed across facilities that reported.
Exclusions        Facility-months with report_submitted = false are excluded from
                  both numerator and denominator. Doses given to children outside
                  the catchment are not separable and remain in the numerator.
Unit              Percent
Direction         Higher is better
Disaggregation    Month, facility type, district. Minimum cell 30 in denominator.
Frequency         Monthly, reported 6 weeks after month end
Source            DHIS2 data element PENTA3_DOSES, org unit level 4, monthly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Exemple travaillé — couverture penta3 — Exemple (suite)</a:t>
            </a:r>
          </a:p>
        </p:txBody>
      </p:sp>
      <p:sp>
        <p:nvSpPr>
          <p:cNvPr id="3" name="Content Placeholder 2"/>
          <p:cNvSpPr>
            <a:spLocks noGrp="1"/>
          </p:cNvSpPr>
          <p:nvPr>
            <p:ph idx="1"/>
          </p:nvPr>
        </p:nvSpPr>
        <p:spPr/>
        <p:txBody>
          <a:bodyPr/>
          <a:lstStyle/>
          <a:p>
            <a:pPr lvl="0" indent="0">
              <a:buNone/>
            </a:pPr>
            <a:r>
              <a:rPr>
                <a:latin typeface="Courier"/>
              </a:rPr>
              <a:t>Computation       100 * sum(doses) / sum(target_population), over reporting
                  facility-months only. Not the mean of facility-level rates.
Decision          Whether a district is prioritised for outreach in the next
                  quarterly microplan.
Limitations       Reporting completeness was 76.5% in 2024 and fell to 29% in
                  August; the figure is a lower bound in any month where
                  completeness is below 90%. Catchments overlap, so facility-level
                  values are unreliable; use district level or above.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Exemple travaillé — couverture penta3</a:t>
            </a:r>
          </a:p>
        </p:txBody>
      </p:sp>
      <p:sp>
        <p:nvSpPr>
          <p:cNvPr id="3" name="Content Placeholder 2"/>
          <p:cNvSpPr>
            <a:spLocks noGrp="1"/>
          </p:cNvSpPr>
          <p:nvPr>
            <p:ph idx="1"/>
          </p:nvPr>
        </p:nvSpPr>
        <p:spPr/>
        <p:txBody>
          <a:bodyPr/>
          <a:lstStyle/>
          <a:p>
            <a:pPr lvl="0"/>
            <a:r>
              <a:rPr/>
              <a:t>« Sur les seuls couples formation-mois ayant rapporté. Non la moyenne des taux par formation. » — Ces deux phrases…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champ que tout le monde omet</a:t>
            </a:r>
          </a:p>
        </p:txBody>
      </p:sp>
      <p:sp>
        <p:nvSpPr>
          <p:cNvPr id="3" name="Content Placeholder 2"/>
          <p:cNvSpPr>
            <a:spLocks noGrp="1"/>
          </p:cNvSpPr>
          <p:nvPr>
            <p:ph idx="1"/>
          </p:nvPr>
        </p:nvSpPr>
        <p:spPr/>
        <p:txBody>
          <a:bodyPr/>
          <a:lstStyle/>
          <a:p>
            <a:pPr lvl="0"/>
            <a:r>
              <a:rPr b="1"/>
              <a:t>Il révèle les indicateurs qui n’éclairent rien.</a:t>
            </a:r>
            <a:r>
              <a:rPr/>
              <a:t> Certains restent exigés — un bailleur les demande — et c’est une…</a:t>
            </a:r>
          </a:p>
          <a:p>
            <a:pPr lvl="0"/>
            <a:r>
              <a:rPr b="1"/>
              <a:t>Il révèle les indicateurs qui éclairent deux décisions.</a:t>
            </a:r>
            <a:r>
              <a:rPr/>
              <a:t> Une couverture servant à la fois à prioriser des sorties de…</a:t>
            </a:r>
          </a:p>
          <a:p>
            <a:pPr lvl="0"/>
            <a:r>
              <a:rPr b="1"/>
              <a:t>Il fixe la précision nécessaire.</a:t>
            </a:r>
            <a:r>
              <a:rPr/>
              <a:t> Un indicateur qui priorise un district doit avoir raison sur le classement. Un…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Gardez-la à côté du code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a:latin typeface="Courier"/>
              </a:rPr>
              <a:t>sheet </a:t>
            </a:r>
            <a:r>
              <a:rPr>
                <a:solidFill>
                  <a:srgbClr val="666666"/>
                </a:solidFill>
                <a:latin typeface="Courier"/>
              </a:rPr>
              <a:t>=</a:t>
            </a:r>
            <a:r>
              <a:rPr>
                <a:latin typeface="Courier"/>
              </a:rPr>
              <a:t> json.loads(Path(</a:t>
            </a:r>
            <a:r>
              <a:rPr>
                <a:solidFill>
                  <a:srgbClr val="4070A0"/>
                </a:solidFill>
                <a:latin typeface="Courier"/>
              </a:rPr>
              <a:t>"indicators/penta3_coverage.json"</a:t>
            </a:r>
            <a:r>
              <a:rPr>
                <a:latin typeface="Courier"/>
              </a:rPr>
              <a:t>).read_text())</a:t>
            </a:r>
            <a:br/>
            <a:br/>
            <a:r>
              <a:rPr b="1">
                <a:solidFill>
                  <a:srgbClr val="007020"/>
                </a:solidFill>
                <a:latin typeface="Courier"/>
              </a:rPr>
              <a:t>assert</a:t>
            </a:r>
            <a:r>
              <a:rPr>
                <a:latin typeface="Courier"/>
              </a:rPr>
              <a:t> sheet[</a:t>
            </a:r>
            <a:r>
              <a:rPr>
                <a:solidFill>
                  <a:srgbClr val="4070A0"/>
                </a:solidFill>
                <a:latin typeface="Courier"/>
              </a:rPr>
              <a:t>"denominator_source"</a:t>
            </a:r>
            <a:r>
              <a:rPr>
                <a:latin typeface="Courier"/>
              </a:rPr>
              <a:t>], </a:t>
            </a:r>
            <a:r>
              <a:rPr>
                <a:solidFill>
                  <a:srgbClr val="4070A0"/>
                </a:solidFill>
                <a:latin typeface="Courier"/>
              </a:rPr>
              <a:t>"denominator source is required"</a:t>
            </a:r>
            <a:br/>
            <a:r>
              <a:rPr b="1">
                <a:solidFill>
                  <a:srgbClr val="007020"/>
                </a:solidFill>
                <a:latin typeface="Courier"/>
              </a:rPr>
              <a:t>assert</a:t>
            </a:r>
            <a:r>
              <a:rPr>
                <a:latin typeface="Courier"/>
              </a:rPr>
              <a:t> sheet[</a:t>
            </a:r>
            <a:r>
              <a:rPr>
                <a:solidFill>
                  <a:srgbClr val="4070A0"/>
                </a:solidFill>
                <a:latin typeface="Courier"/>
              </a:rPr>
              <a:t>"decision_informed"</a:t>
            </a:r>
            <a:r>
              <a:rPr>
                <a:latin typeface="Courier"/>
              </a:rPr>
              <a:t>], </a:t>
            </a:r>
            <a:r>
              <a:rPr>
                <a:solidFill>
                  <a:srgbClr val="4070A0"/>
                </a:solidFill>
                <a:latin typeface="Courier"/>
              </a:rPr>
              <a:t>"an indicator with no decision needs saying so"</a:t>
            </a:r>
            <a:br/>
            <a:br/>
            <a:r>
              <a:rPr>
                <a:latin typeface="Courier"/>
              </a:rPr>
              <a:t>numerator </a:t>
            </a:r>
            <a:r>
              <a:rPr>
                <a:solidFill>
                  <a:srgbClr val="666666"/>
                </a:solidFill>
                <a:latin typeface="Courier"/>
              </a:rPr>
              <a:t>=</a:t>
            </a:r>
            <a:r>
              <a:rPr>
                <a:latin typeface="Courier"/>
              </a:rPr>
              <a:t> vax.loc[vax[</a:t>
            </a:r>
            <a:r>
              <a:rPr>
                <a:solidFill>
                  <a:srgbClr val="4070A0"/>
                </a:solidFill>
                <a:latin typeface="Courier"/>
              </a:rPr>
              <a:t>"reported"</a:t>
            </a:r>
            <a:r>
              <a:rPr>
                <a:latin typeface="Courier"/>
              </a:rPr>
              <a:t>] </a:t>
            </a:r>
            <a:r>
              <a:rPr>
                <a:solidFill>
                  <a:srgbClr val="666666"/>
                </a:solidFill>
                <a:latin typeface="Courier"/>
              </a:rPr>
              <a:t>&amp;</a:t>
            </a:r>
            <a:r>
              <a:rPr>
                <a:latin typeface="Courier"/>
              </a:rPr>
              <a:t> (vax[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denominator </a:t>
            </a:r>
            <a:r>
              <a:rPr>
                <a:solidFill>
                  <a:srgbClr val="666666"/>
                </a:solidFill>
                <a:latin typeface="Courier"/>
              </a:rPr>
              <a:t>=</a:t>
            </a:r>
            <a:r>
              <a:rPr>
                <a:latin typeface="Courier"/>
              </a:rPr>
              <a:t> vax.loc[vax[</a:t>
            </a:r>
            <a:r>
              <a:rPr>
                <a:solidFill>
                  <a:srgbClr val="4070A0"/>
                </a:solidFill>
                <a:latin typeface="Courier"/>
              </a:rPr>
              <a:t>"reported"</a:t>
            </a:r>
            <a:r>
              <a:rPr>
                <a:latin typeface="Courier"/>
              </a:rPr>
              <a:t>] </a:t>
            </a:r>
            <a:r>
              <a:rPr>
                <a:solidFill>
                  <a:srgbClr val="666666"/>
                </a:solidFill>
                <a:latin typeface="Courier"/>
              </a:rPr>
              <a:t>&amp;</a:t>
            </a:r>
            <a:r>
              <a:rPr>
                <a:latin typeface="Courier"/>
              </a:rPr>
              <a:t> (vax[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sheet[</a:t>
            </a:r>
            <a:r>
              <a:rPr>
                <a:solidFill>
                  <a:srgbClr val="4070A0"/>
                </a:solidFill>
                <a:latin typeface="Courier"/>
              </a:rPr>
              <a:t>'name'</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solidFill>
                  <a:srgbClr val="40A070"/>
                </a:solidFill>
                <a:latin typeface="Courier"/>
              </a:rPr>
              <a:t>100</a:t>
            </a:r>
            <a:r>
              <a:rPr>
                <a:latin typeface="Courier"/>
              </a:rPr>
              <a:t> </a:t>
            </a:r>
            <a:r>
              <a:rPr>
                <a:solidFill>
                  <a:srgbClr val="666666"/>
                </a:solidFill>
                <a:latin typeface="Courier"/>
              </a:rPr>
              <a:t>*</a:t>
            </a:r>
            <a:r>
              <a:rPr>
                <a:latin typeface="Courier"/>
              </a:rPr>
              <a:t> numerator </a:t>
            </a:r>
            <a:r>
              <a:rPr>
                <a:solidFill>
                  <a:srgbClr val="666666"/>
                </a:solidFill>
                <a:latin typeface="Courier"/>
              </a:rPr>
              <a:t>/</a:t>
            </a:r>
            <a:r>
              <a:rPr>
                <a:latin typeface="Courier"/>
              </a:rPr>
              <a:t> denominator</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Gardez-la à côté du code — En R</a:t>
            </a:r>
          </a:p>
        </p:txBody>
      </p:sp>
      <p:sp>
        <p:nvSpPr>
          <p:cNvPr id="3" name="Content Placeholder 2"/>
          <p:cNvSpPr>
            <a:spLocks noGrp="1"/>
          </p:cNvSpPr>
          <p:nvPr>
            <p:ph idx="1"/>
          </p:nvPr>
        </p:nvSpPr>
        <p:spPr/>
        <p:txBody>
          <a:bodyPr/>
          <a:lstStyle/>
          <a:p>
            <a:pPr lvl="0" indent="0">
              <a:buNone/>
            </a:pPr>
            <a:r>
              <a:rPr>
                <a:latin typeface="Courier"/>
              </a:rPr>
              <a:t>sheet </a:t>
            </a:r>
            <a:r>
              <a:rPr>
                <a:solidFill>
                  <a:srgbClr val="007020"/>
                </a:solidFill>
                <a:latin typeface="Courier"/>
              </a:rPr>
              <a:t>&lt;-</a:t>
            </a:r>
            <a:r>
              <a:rPr>
                <a:latin typeface="Courier"/>
              </a:rPr>
              <a:t> jsonlite</a:t>
            </a:r>
            <a:r>
              <a:rPr>
                <a:solidFill>
                  <a:srgbClr val="4070A0"/>
                </a:solidFill>
                <a:latin typeface="Courier"/>
              </a:rPr>
              <a:t>::</a:t>
            </a:r>
            <a:r>
              <a:rPr>
                <a:solidFill>
                  <a:srgbClr val="06287E"/>
                </a:solidFill>
                <a:latin typeface="Courier"/>
              </a:rPr>
              <a:t>read_json</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"indicators"</a:t>
            </a:r>
            <a:r>
              <a:rPr>
                <a:latin typeface="Courier"/>
              </a:rPr>
              <a:t>, </a:t>
            </a:r>
            <a:r>
              <a:rPr>
                <a:solidFill>
                  <a:srgbClr val="4070A0"/>
                </a:solidFill>
                <a:latin typeface="Courier"/>
              </a:rPr>
              <a:t>"penta3_coverage.json"</a:t>
            </a:r>
            <a:r>
              <a:rPr>
                <a:latin typeface="Courier"/>
              </a:rPr>
              <a:t>),</a:t>
            </a:r>
            <a:br/>
            <a:r>
              <a:rPr>
                <a:latin typeface="Courier"/>
              </a:rPr>
              <a:t>                             </a:t>
            </a:r>
            <a:r>
              <a:rPr>
                <a:solidFill>
                  <a:srgbClr val="7D9029"/>
                </a:solidFill>
                <a:latin typeface="Courier"/>
              </a:rPr>
              <a:t>simplifyVector =</a:t>
            </a:r>
            <a:r>
              <a:rPr>
                <a:latin typeface="Courier"/>
              </a:rPr>
              <a:t> </a:t>
            </a:r>
            <a:r>
              <a:rPr>
                <a:solidFill>
                  <a:srgbClr val="880000"/>
                </a:solidFill>
                <a:latin typeface="Courier"/>
              </a:rPr>
              <a:t>TRUE</a:t>
            </a:r>
            <a:r>
              <a:rPr>
                <a:latin typeface="Courier"/>
              </a:rPr>
              <a:t>)</a:t>
            </a:r>
            <a:br/>
            <a:br/>
            <a:r>
              <a:rPr>
                <a:solidFill>
                  <a:srgbClr val="06287E"/>
                </a:solidFill>
                <a:latin typeface="Courier"/>
              </a:rPr>
              <a:t>stopifnot</a:t>
            </a:r>
            <a:r>
              <a:rPr>
                <a:latin typeface="Courier"/>
              </a:rPr>
              <a:t>(</a:t>
            </a:r>
            <a:r>
              <a:rPr>
                <a:solidFill>
                  <a:srgbClr val="06287E"/>
                </a:solidFill>
                <a:latin typeface="Courier"/>
              </a:rPr>
              <a:t>nzchar</a:t>
            </a:r>
            <a:r>
              <a:rPr>
                <a:latin typeface="Courier"/>
              </a:rPr>
              <a:t>(sheet</a:t>
            </a:r>
            <a:r>
              <a:rPr>
                <a:solidFill>
                  <a:srgbClr val="4070A0"/>
                </a:solidFill>
                <a:latin typeface="Courier"/>
              </a:rPr>
              <a:t>$</a:t>
            </a:r>
            <a:r>
              <a:rPr>
                <a:latin typeface="Courier"/>
              </a:rPr>
              <a:t>denominator_source), </a:t>
            </a:r>
            <a:r>
              <a:rPr>
                <a:solidFill>
                  <a:srgbClr val="06287E"/>
                </a:solidFill>
                <a:latin typeface="Courier"/>
              </a:rPr>
              <a:t>nzchar</a:t>
            </a:r>
            <a:r>
              <a:rPr>
                <a:latin typeface="Courier"/>
              </a:rPr>
              <a:t>(sheet</a:t>
            </a:r>
            <a:r>
              <a:rPr>
                <a:solidFill>
                  <a:srgbClr val="4070A0"/>
                </a:solidFill>
                <a:latin typeface="Courier"/>
              </a:rPr>
              <a:t>$</a:t>
            </a:r>
            <a:r>
              <a:rPr>
                <a:latin typeface="Courier"/>
              </a:rPr>
              <a:t>decision_informed))</a:t>
            </a:r>
            <a:br/>
            <a:b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value =</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(target_population))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les exclusions en code, pas en prose — En Python</a:t>
            </a:r>
          </a:p>
        </p:txBody>
      </p:sp>
      <p:sp>
        <p:nvSpPr>
          <p:cNvPr id="3" name="Content Placeholder 2"/>
          <p:cNvSpPr>
            <a:spLocks noGrp="1"/>
          </p:cNvSpPr>
          <p:nvPr>
            <p:ph idx="1"/>
          </p:nvPr>
        </p:nvSpPr>
        <p:spPr/>
        <p:txBody>
          <a:bodyPr/>
          <a:lstStyle/>
          <a:p>
            <a:pPr lvl="0" indent="0">
              <a:buNone/>
            </a:pPr>
            <a:r>
              <a:rPr>
                <a:latin typeface="Courier"/>
              </a:rPr>
              <a:t>EXCLUSIONS </a:t>
            </a:r>
            <a:r>
              <a:rPr>
                <a:solidFill>
                  <a:srgbClr val="666666"/>
                </a:solidFill>
                <a:latin typeface="Courier"/>
              </a:rPr>
              <a:t>=</a:t>
            </a:r>
            <a:r>
              <a:rPr>
                <a:latin typeface="Courier"/>
              </a:rPr>
              <a:t> [</a:t>
            </a:r>
            <a:br/>
            <a:r>
              <a:rPr>
                <a:latin typeface="Courier"/>
              </a:rPr>
              <a:t>    (</a:t>
            </a:r>
            <a:r>
              <a:rPr>
                <a:solidFill>
                  <a:srgbClr val="4070A0"/>
                </a:solidFill>
                <a:latin typeface="Courier"/>
              </a:rPr>
              <a:t>"non-reporting facility-months"</a:t>
            </a:r>
            <a:r>
              <a:rPr>
                <a:latin typeface="Courier"/>
              </a:rPr>
              <a:t>, </a:t>
            </a:r>
            <a:r>
              <a:rPr b="1">
                <a:solidFill>
                  <a:srgbClr val="007020"/>
                </a:solidFill>
                <a:latin typeface="Courier"/>
              </a:rPr>
              <a:t>lambda</a:t>
            </a:r>
            <a:r>
              <a:rPr>
                <a:latin typeface="Courier"/>
              </a:rPr>
              <a:t> d: </a:t>
            </a:r>
            <a:r>
              <a:rPr>
                <a:solidFill>
                  <a:srgbClr val="666666"/>
                </a:solidFill>
                <a:latin typeface="Courier"/>
              </a:rPr>
              <a:t>~</a:t>
            </a:r>
            <a:r>
              <a:rPr>
                <a:latin typeface="Courier"/>
              </a:rPr>
              <a:t>d[</a:t>
            </a:r>
            <a:r>
              <a:rPr>
                <a:solidFill>
                  <a:srgbClr val="4070A0"/>
                </a:solidFill>
                <a:latin typeface="Courier"/>
              </a:rPr>
              <a:t>"reported"</a:t>
            </a:r>
            <a:r>
              <a:rPr>
                <a:latin typeface="Courier"/>
              </a:rPr>
              <a:t>]),</a:t>
            </a:r>
            <a:br/>
            <a:r>
              <a:rPr>
                <a:latin typeface="Courier"/>
              </a:rPr>
              <a:t>    (</a:t>
            </a:r>
            <a:r>
              <a:rPr>
                <a:solidFill>
                  <a:srgbClr val="4070A0"/>
                </a:solidFill>
                <a:latin typeface="Courier"/>
              </a:rPr>
              <a:t>"other antigens"</a:t>
            </a:r>
            <a:r>
              <a:rPr>
                <a:latin typeface="Courier"/>
              </a:rPr>
              <a:t>, </a:t>
            </a:r>
            <a:r>
              <a:rPr b="1">
                <a:solidFill>
                  <a:srgbClr val="007020"/>
                </a:solidFill>
                <a:latin typeface="Courier"/>
              </a:rPr>
              <a:t>lambda</a:t>
            </a:r>
            <a:r>
              <a:rPr>
                <a:latin typeface="Courier"/>
              </a:rPr>
              <a:t> d: d[</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a:t>
            </a:r>
            <a:br/>
            <a:br/>
            <a:r>
              <a:rPr>
                <a:latin typeface="Courier"/>
              </a:rPr>
              <a:t>remaining </a:t>
            </a:r>
            <a:r>
              <a:rPr>
                <a:solidFill>
                  <a:srgbClr val="666666"/>
                </a:solidFill>
                <a:latin typeface="Courier"/>
              </a:rPr>
              <a:t>=</a:t>
            </a:r>
            <a:r>
              <a:rPr>
                <a:latin typeface="Courier"/>
              </a:rPr>
              <a:t> vax.copy()</a:t>
            </a:r>
            <a:br/>
            <a:r>
              <a:rPr b="1">
                <a:solidFill>
                  <a:srgbClr val="007020"/>
                </a:solidFill>
                <a:latin typeface="Courier"/>
              </a:rPr>
              <a:t>for</a:t>
            </a:r>
            <a:r>
              <a:rPr>
                <a:latin typeface="Courier"/>
              </a:rPr>
              <a:t> label, rule </a:t>
            </a:r>
            <a:r>
              <a:rPr b="1">
                <a:solidFill>
                  <a:srgbClr val="007020"/>
                </a:solidFill>
                <a:latin typeface="Courier"/>
              </a:rPr>
              <a:t>in</a:t>
            </a:r>
            <a:r>
              <a:rPr>
                <a:latin typeface="Courier"/>
              </a:rPr>
              <a:t> EXCLUSIONS:</a:t>
            </a:r>
            <a:br/>
            <a:r>
              <a:rPr>
                <a:latin typeface="Courier"/>
              </a:rPr>
              <a:t>    dropped </a:t>
            </a:r>
            <a:r>
              <a:rPr>
                <a:solidFill>
                  <a:srgbClr val="666666"/>
                </a:solidFill>
                <a:latin typeface="Courier"/>
              </a:rPr>
              <a:t>=</a:t>
            </a:r>
            <a:r>
              <a:rPr>
                <a:latin typeface="Courier"/>
              </a:rPr>
              <a:t> rule(remaining).</a:t>
            </a:r>
            <a:r>
              <a:rPr>
                <a:solidFill>
                  <a:srgbClr val="008000"/>
                </a:solidFill>
                <a:latin typeface="Courier"/>
              </a:rPr>
              <a:t>sum</a:t>
            </a:r>
            <a:r>
              <a:rPr>
                <a:latin typeface="Courier"/>
              </a:rPr>
              <a:t>()</a:t>
            </a:r>
            <a:br/>
            <a:r>
              <a:rPr>
                <a:latin typeface="Courier"/>
              </a:rPr>
              <a:t>    remaining </a:t>
            </a:r>
            <a:r>
              <a:rPr>
                <a:solidFill>
                  <a:srgbClr val="666666"/>
                </a:solidFill>
                <a:latin typeface="Courier"/>
              </a:rPr>
              <a:t>=</a:t>
            </a:r>
            <a:r>
              <a:rPr>
                <a:latin typeface="Courier"/>
              </a:rPr>
              <a:t> remaining[</a:t>
            </a:r>
            <a:r>
              <a:rPr>
                <a:solidFill>
                  <a:srgbClr val="666666"/>
                </a:solidFill>
                <a:latin typeface="Courier"/>
              </a:rPr>
              <a:t>~</a:t>
            </a:r>
            <a:r>
              <a:rPr>
                <a:latin typeface="Courier"/>
              </a:rPr>
              <a:t>rule(remaining)]</a:t>
            </a:r>
            <a:br/>
            <a:r>
              <a:rPr>
                <a:latin typeface="Courier"/>
              </a:rPr>
              <a:t>    </a:t>
            </a:r>
            <a:r>
              <a:rPr>
                <a:solidFill>
                  <a:srgbClr val="008000"/>
                </a:solidFill>
                <a:latin typeface="Courier"/>
              </a:rPr>
              <a:t>print</a:t>
            </a:r>
            <a:r>
              <a:rPr>
                <a:latin typeface="Courier"/>
              </a:rPr>
              <a:t>(</a:t>
            </a:r>
            <a:r>
              <a:rPr>
                <a:solidFill>
                  <a:srgbClr val="BB6688"/>
                </a:solidFill>
                <a:latin typeface="Courier"/>
              </a:rPr>
              <a:t>f"excluded </a:t>
            </a:r>
            <a:r>
              <a:rPr>
                <a:solidFill>
                  <a:srgbClr val="4070A0"/>
                </a:solidFill>
                <a:latin typeface="Courier"/>
              </a:rPr>
              <a:t>{</a:t>
            </a:r>
            <a:r>
              <a:rPr>
                <a:latin typeface="Courier"/>
              </a:rPr>
              <a:t>dropped</a:t>
            </a:r>
            <a:r>
              <a:rPr>
                <a:solidFill>
                  <a:srgbClr val="4070A0"/>
                </a:solidFill>
                <a:latin typeface="Courier"/>
              </a:rPr>
              <a:t>:&gt;5}</a:t>
            </a:r>
            <a:r>
              <a:rPr>
                <a:solidFill>
                  <a:srgbClr val="BB6688"/>
                </a:solidFill>
                <a:latin typeface="Courier"/>
              </a:rPr>
              <a:t> rows: </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(remaining)</a:t>
            </a:r>
            <a:r>
              <a:rPr>
                <a:solidFill>
                  <a:srgbClr val="4070A0"/>
                </a:solidFill>
                <a:latin typeface="Courier"/>
              </a:rPr>
              <a:t>}</a:t>
            </a:r>
            <a:r>
              <a:rPr>
                <a:solidFill>
                  <a:srgbClr val="BB6688"/>
                </a:solidFill>
                <a:latin typeface="Courier"/>
              </a:rPr>
              <a:t> rows in the indicator"</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les exclusions en code, pas en prose — En R</a:t>
            </a:r>
          </a:p>
        </p:txBody>
      </p:sp>
      <p:sp>
        <p:nvSpPr>
          <p:cNvPr id="3" name="Content Placeholder 2"/>
          <p:cNvSpPr>
            <a:spLocks noGrp="1"/>
          </p:cNvSpPr>
          <p:nvPr>
            <p:ph idx="1"/>
          </p:nvPr>
        </p:nvSpPr>
        <p:spPr/>
        <p:txBody>
          <a:bodyPr/>
          <a:lstStyle/>
          <a:p>
            <a:pPr lvl="0" indent="0">
              <a:buNone/>
            </a:pPr>
            <a:r>
              <a:rPr>
                <a:latin typeface="Courier"/>
              </a:rPr>
              <a:t>EXCLUSIONS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4070A0"/>
                </a:solidFill>
                <a:latin typeface="Courier"/>
              </a:rPr>
              <a:t>"non-reporting facility-months"</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a:t>
            </a:r>
            <a:r>
              <a:rPr>
                <a:solidFill>
                  <a:srgbClr val="4070A0"/>
                </a:solidFill>
                <a:latin typeface="Courier"/>
              </a:rPr>
              <a:t>!</a:t>
            </a:r>
            <a:r>
              <a:rPr>
                <a:latin typeface="Courier"/>
              </a:rPr>
              <a:t>d</a:t>
            </a:r>
            <a:r>
              <a:rPr>
                <a:solidFill>
                  <a:srgbClr val="4070A0"/>
                </a:solidFill>
                <a:latin typeface="Courier"/>
              </a:rPr>
              <a:t>$</a:t>
            </a:r>
            <a:r>
              <a:rPr>
                <a:latin typeface="Courier"/>
              </a:rPr>
              <a:t>report_submitted,</a:t>
            </a:r>
            <a:br/>
            <a:r>
              <a:rPr>
                <a:latin typeface="Courier"/>
              </a:rPr>
              <a:t>  </a:t>
            </a:r>
            <a:r>
              <a:rPr>
                <a:solidFill>
                  <a:srgbClr val="4070A0"/>
                </a:solidFill>
                <a:latin typeface="Courier"/>
              </a:rPr>
              <a:t>"other antigens"</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d</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br/>
            <a:r>
              <a:rPr>
                <a:latin typeface="Courier"/>
              </a:rPr>
              <a:t>)</a:t>
            </a:r>
            <a:br/>
            <a:br/>
            <a:r>
              <a:rPr>
                <a:latin typeface="Courier"/>
              </a:rPr>
              <a:t>remaining </a:t>
            </a:r>
            <a:r>
              <a:rPr>
                <a:solidFill>
                  <a:srgbClr val="007020"/>
                </a:solidFill>
                <a:latin typeface="Courier"/>
              </a:rPr>
              <a:t>&lt;-</a:t>
            </a:r>
            <a:r>
              <a:rPr>
                <a:latin typeface="Courier"/>
              </a:rPr>
              <a:t> vax</a:t>
            </a:r>
            <a:br/>
            <a:r>
              <a:rPr b="1">
                <a:solidFill>
                  <a:srgbClr val="007020"/>
                </a:solidFill>
                <a:latin typeface="Courier"/>
              </a:rPr>
              <a:t>for</a:t>
            </a:r>
            <a:r>
              <a:rPr>
                <a:latin typeface="Courier"/>
              </a:rPr>
              <a:t> (label </a:t>
            </a:r>
            <a:r>
              <a:rPr b="1">
                <a:solidFill>
                  <a:srgbClr val="007020"/>
                </a:solidFill>
                <a:latin typeface="Courier"/>
              </a:rPr>
              <a:t>in</a:t>
            </a:r>
            <a:r>
              <a:rPr>
                <a:latin typeface="Courier"/>
              </a:rPr>
              <a:t> </a:t>
            </a:r>
            <a:r>
              <a:rPr>
                <a:solidFill>
                  <a:srgbClr val="06287E"/>
                </a:solidFill>
                <a:latin typeface="Courier"/>
              </a:rPr>
              <a:t>names</a:t>
            </a:r>
            <a:r>
              <a:rPr>
                <a:latin typeface="Courier"/>
              </a:rPr>
              <a:t>(EXCLUSIONS)) {</a:t>
            </a:r>
            <a:br/>
            <a:r>
              <a:rPr>
                <a:latin typeface="Courier"/>
              </a:rPr>
              <a:t>  rule </a:t>
            </a:r>
            <a:r>
              <a:rPr>
                <a:solidFill>
                  <a:srgbClr val="007020"/>
                </a:solidFill>
                <a:latin typeface="Courier"/>
              </a:rPr>
              <a:t>&lt;-</a:t>
            </a:r>
            <a:r>
              <a:rPr>
                <a:latin typeface="Courier"/>
              </a:rPr>
              <a:t> EXCLUSIONS[[label]]</a:t>
            </a:r>
            <a:br/>
            <a:r>
              <a:rPr>
                <a:latin typeface="Courier"/>
              </a:rPr>
              <a:t>  </a:t>
            </a: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"excluded %5d rows: %s\n"</a:t>
            </a:r>
            <a:r>
              <a:rPr>
                <a:latin typeface="Courier"/>
              </a:rPr>
              <a:t>, </a:t>
            </a:r>
            <a:r>
              <a:rPr>
                <a:solidFill>
                  <a:srgbClr val="06287E"/>
                </a:solidFill>
                <a:latin typeface="Courier"/>
              </a:rPr>
              <a:t>sum</a:t>
            </a:r>
            <a:r>
              <a:rPr>
                <a:latin typeface="Courier"/>
              </a:rPr>
              <a:t>(</a:t>
            </a:r>
            <a:r>
              <a:rPr>
                <a:solidFill>
                  <a:srgbClr val="06287E"/>
                </a:solidFill>
                <a:latin typeface="Courier"/>
              </a:rPr>
              <a:t>rule</a:t>
            </a:r>
            <a:r>
              <a:rPr>
                <a:latin typeface="Courier"/>
              </a:rPr>
              <a:t>(remaining)), label))</a:t>
            </a:r>
            <a:br/>
            <a:r>
              <a:rPr>
                <a:latin typeface="Courier"/>
              </a:rPr>
              <a:t>  remaining </a:t>
            </a:r>
            <a:r>
              <a:rPr>
                <a:solidFill>
                  <a:srgbClr val="007020"/>
                </a:solidFill>
                <a:latin typeface="Courier"/>
              </a:rPr>
              <a:t>&lt;-</a:t>
            </a:r>
            <a:r>
              <a:rPr>
                <a:latin typeface="Courier"/>
              </a:rPr>
              <a:t> remaining[</a:t>
            </a:r>
            <a:r>
              <a:rPr>
                <a:solidFill>
                  <a:srgbClr val="4070A0"/>
                </a:solidFill>
                <a:latin typeface="Courier"/>
              </a:rPr>
              <a:t>!</a:t>
            </a:r>
            <a:r>
              <a:rPr>
                <a:solidFill>
                  <a:srgbClr val="06287E"/>
                </a:solidFill>
                <a:latin typeface="Courier"/>
              </a:rPr>
              <a:t>rule</a:t>
            </a:r>
            <a:r>
              <a:rPr>
                <a:latin typeface="Courier"/>
              </a:rPr>
              <a:t>(remaining), ]</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Versionnez-la — Exemple</a:t>
            </a:r>
          </a:p>
        </p:txBody>
      </p:sp>
      <p:sp>
        <p:nvSpPr>
          <p:cNvPr id="3" name="Content Placeholder 2"/>
          <p:cNvSpPr>
            <a:spLocks noGrp="1"/>
          </p:cNvSpPr>
          <p:nvPr>
            <p:ph idx="1"/>
          </p:nvPr>
        </p:nvSpPr>
        <p:spPr/>
        <p:txBody>
          <a:bodyPr/>
          <a:lstStyle/>
          <a:p>
            <a:pPr lvl="0" indent="0">
              <a:buNone/>
            </a:pPr>
            <a:r>
              <a:rPr>
                <a:latin typeface="Courier"/>
              </a:rPr>
              <a:t>version   2.1
changed   2026-07-28
change    Denominator restricted to reporting facilities. Previously all
          facilities, with non-reporters counted at their target population,
          which understated coverage by about 23% in August 2024.
effect    Series revised from 2024-01. Values before v2.1 are not comparable.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Versionnez-la</a:t>
            </a:r>
          </a:p>
        </p:txBody>
      </p:sp>
      <p:sp>
        <p:nvSpPr>
          <p:cNvPr id="3" name="Content Placeholder 2"/>
          <p:cNvSpPr>
            <a:spLocks noGrp="1"/>
          </p:cNvSpPr>
          <p:nvPr>
            <p:ph idx="1"/>
          </p:nvPr>
        </p:nvSpPr>
        <p:spPr/>
        <p:txBody>
          <a:bodyPr/>
          <a:lstStyle/>
          <a:p>
            <a:pPr lvl="0"/>
            <a:r>
              <a:rPr/>
              <a:t>N’améliorez jamais une définition en silence — Un taux de couverture qui monte de huit points parce que la définition 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des deux analystes, en pratique</a:t>
            </a:r>
          </a:p>
        </p:txBody>
      </p:sp>
      <p:sp>
        <p:nvSpPr>
          <p:cNvPr id="3" name="Content Placeholder 2"/>
          <p:cNvSpPr>
            <a:spLocks noGrp="1"/>
          </p:cNvSpPr>
          <p:nvPr>
            <p:ph idx="1"/>
          </p:nvPr>
        </p:nvSpPr>
        <p:spPr/>
        <p:txBody>
          <a:bodyPr/>
          <a:lstStyle/>
          <a:p>
            <a:pPr lvl="0"/>
            <a:r>
              <a:rPr/>
              <a:t>Le collègue a pris le mois calendaire ; vous aviez pris le mois de rapportage.</a:t>
            </a:r>
          </a:p>
          <a:p>
            <a:pPr lvl="0"/>
            <a:r>
              <a:rPr/>
              <a:t>Le collègue a calculé une moyenne de taux par formation ; vous un rapport de sommes.</a:t>
            </a:r>
          </a:p>
          <a:p>
            <a:pPr lvl="0"/>
            <a:r>
              <a:rPr/>
              <a:t>Le collègue a inclus l’hôpital de district ; votre extraction l’excluait à cause d’un filtre de niveau d’unité…</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champ qui engendre plus de désaccords que les douze autres réunis est le dénominateur.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https://data-analysis.cassion.dev/fr/cours/indicator-design-logframe/indicators-03-the-reference-sheet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fiche de référence, champ par champ</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Une page par indicateur, treize champs, et un test qui dit quand elle est finie — remettez-la à un second analyste et voyez s’il obtient votre chiffre sans poser de question.</vt:lpwstr>
  </property>
</Properties>
</file>