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notesMaster" Target="notesMasters/notesMaster1.xml" /><Relationship Id="rId22" Type="http://schemas.openxmlformats.org/officeDocument/2006/relationships/viewProps" Target="viewProps.xml" /><Relationship Id="rId21" Type="http://schemas.openxmlformats.org/officeDocument/2006/relationships/presProps" Target="presProps.xml" /><Relationship Id="rId1" Type="http://schemas.openxmlformats.org/officeDocument/2006/relationships/slideMaster" Target="slideMasters/slideMaster1.xml" /><Relationship Id="rId24" Type="http://schemas.openxmlformats.org/officeDocument/2006/relationships/tableStyles" Target="tableStyles.xml" /><Relationship Id="rId2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denominators for one numerator, the rule that decides between them, and the disaggregation that turns twenty-four cells into forty-eight — three of which are too small to report.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numerator is usually agreed within a minute. Somebody counted the children with a MUAC below 125 mm and got 362, and nobody disputes it. What follows is an hour about what to divide it by, and the reason the hour happens is that all the candidates are defensible.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numbers, 0.15 points apart, and all three are in use in real reports. The gap is small here, which is exactly why the lesson is worth learning on this file rather than on one where the answer is obvious. The first denominator is wrong, and it is wrong in a way that does not show up as a large difference. Dividing by everyone who came treats the 72 unmeasured children as though they had been measured and found well nourished. That is a claim about children nobody looked at.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Apply it and the answer here falls out. A child with no measurement and no oedema assessment could not have entered the numerator whatever their nutritional status, so they do not belong in the denominator. The second row is the defensible one, and the third is defensible if you count an oedema assessment as sufficient. The same rule settles most of the arguments you will have: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Whichever you pick, the exclusion is a claim and it goes in writing. That last sentence is the one that makes the number defensible. You have named a direction of possible bias and said you cannot resolve it, which is a stronger position than any figure presented without it.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LogFrame that says “disaggregated by sex, age and district” has committed to producing cells, and cells have counts.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Adding one binary cut doubles the cells and halves their size. Going from two dimensions to three takes the smallest cell from 49 children to 16, and puts three cells below any reasonable reporting threshold. A prevalence computed on 16 children moves by six percentage points when one child changes category. Publishing it in a table alongside a commune-level figure computed on 400 invites a reader to compare them as though they were the same kind of number.</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properties matter. The count </a:t>
            </a:r>
            <a:r>
              <a:rPr>
                <a:latin typeface="Courier"/>
              </a:rPr>
              <a:t>n</a:t>
            </a:r>
            <a:r>
              <a:rPr/>
              <a:t> stays visible even where the rate is suppressed, so a reader can see the cell exists and why it is empty. And the threshold was set before the numbers were seen, which is the same discipline the DQA course applied to tolerance bands. In protection and GBV data this stops being a statistical nicety and becomes a disclosure control, which the </a:t>
            </a:r>
            <a:r>
              <a:rPr i="1"/>
              <a:t>Protection and GBV Data</a:t>
            </a:r>
            <a:r>
              <a:rPr/>
              <a:t> course covers properly. The habit is the same and it is worth having before you need it.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question, and it is a budget question as much as an analytical one. Every disaggregation you promise has to be collected, cleaned, computed and checked, and most LogFrames promise more than anyone uses. Ask of each cut: would the programme do something different if this cut showed a gap? A cut that would change nothing is a reporting cost with a data quality risk attached, because every additional required field is another field that arrives empty.</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can now define one indicator precisely. The next unit is about the family of indicators that count people, where the definitional problem is different: the same person appearing in twelve monthly reports, and what happens when somebody adds those reports up.</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indicator-design-logframe/indicators-04-denominators-and-disaggregati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denominator argument, and the cuts you promise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Three denominators for one numerator, the rule that decides between them, and the disaggregation that turns twenty-four cells into forty-eight — three of which are too small to report.</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4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Every argument about a number is an argument about the denominator</a:t>
            </a:r>
          </a:p>
          <a:p>
            <a:pPr lvl="0"/>
            <a:r>
              <a:rPr/>
              <a:t>Three denominators, one register</a:t>
            </a:r>
          </a:p>
          <a:p>
            <a:pPr lvl="0"/>
            <a:r>
              <a:rPr/>
              <a:t>The rule</a:t>
            </a:r>
          </a:p>
          <a:p>
            <a:pPr lvl="0"/>
            <a:r>
              <a:rPr/>
              <a:t>Say what it excludes, in the sheet</a:t>
            </a:r>
          </a:p>
          <a:p>
            <a:pPr lvl="0"/>
            <a:r>
              <a:rPr/>
              <a:t>Disaggregation is a promise about sample size</a:t>
            </a:r>
          </a:p>
          <a:p>
            <a:pPr lvl="0"/>
            <a:r>
              <a:rPr/>
              <a:t>Set a minimum cell size, in the sheet, in advance</a:t>
            </a:r>
          </a:p>
          <a:p>
            <a:pPr lvl="0"/>
            <a:r>
              <a:rPr/>
              <a:t>Which cuts actually change a decision</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Every argument about a number is an argument about the denominator</a:t>
            </a:r>
          </a:p>
        </p:txBody>
      </p:sp>
      <p:sp>
        <p:nvSpPr>
          <p:cNvPr id="3" name="Content Placeholder 2"/>
          <p:cNvSpPr>
            <a:spLocks noGrp="1"/>
          </p:cNvSpPr>
          <p:nvPr>
            <p:ph idx="1"/>
          </p:nvPr>
        </p:nvSpPr>
        <p:spPr/>
        <p:txBody>
          <a:bodyPr/>
          <a:lstStyle/>
          <a:p>
            <a:pPr lvl="0"/>
            <a:r>
              <a:rPr/>
              <a:t>The numerator is usually agreed within a minute.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denominators, one register — In Python</a:t>
            </a:r>
          </a:p>
        </p:txBody>
      </p:sp>
      <p:sp>
        <p:nvSpPr>
          <p:cNvPr id="3" name="Content Placeholder 2"/>
          <p:cNvSpPr>
            <a:spLocks noGrp="1"/>
          </p:cNvSpPr>
          <p:nvPr>
            <p:ph idx="1"/>
          </p:nvPr>
        </p:nvSpPr>
        <p:spPr/>
        <p:txBody>
          <a:bodyPr/>
          <a:lstStyle/>
          <a:p>
            <a:pPr lvl="0" indent="0">
              <a:buNone/>
            </a:pPr>
            <a:r>
              <a:rPr>
                <a:latin typeface="Courier"/>
              </a:rPr>
              <a:t>measured </a:t>
            </a:r>
            <a:r>
              <a:rPr>
                <a:solidFill>
                  <a:srgbClr val="666666"/>
                </a:solidFill>
                <a:latin typeface="Courier"/>
              </a:rPr>
              <a:t>=</a:t>
            </a:r>
            <a:r>
              <a:rPr>
                <a:latin typeface="Courier"/>
              </a:rPr>
              <a:t> muac[</a:t>
            </a:r>
            <a:r>
              <a:rPr>
                <a:solidFill>
                  <a:srgbClr val="4070A0"/>
                </a:solidFill>
                <a:latin typeface="Courier"/>
              </a:rPr>
              <a:t>"muac_mm"</a:t>
            </a:r>
            <a:r>
              <a:rPr>
                <a:latin typeface="Courier"/>
              </a:rPr>
              <a:t>].notna()</a:t>
            </a:r>
            <a:br/>
            <a:r>
              <a:rPr>
                <a:latin typeface="Courier"/>
              </a:rPr>
              <a:t>assessed </a:t>
            </a:r>
            <a:r>
              <a:rPr>
                <a:solidFill>
                  <a:srgbClr val="666666"/>
                </a:solidFill>
                <a:latin typeface="Courier"/>
              </a:rPr>
              <a:t>=</a:t>
            </a:r>
            <a:r>
              <a:rPr>
                <a:latin typeface="Courier"/>
              </a:rPr>
              <a:t> measured </a:t>
            </a:r>
            <a:r>
              <a:rPr>
                <a:solidFill>
                  <a:srgbClr val="666666"/>
                </a:solidFill>
                <a:latin typeface="Courier"/>
              </a:rPr>
              <a:t>|</a:t>
            </a:r>
            <a:r>
              <a:rPr>
                <a:latin typeface="Courier"/>
              </a:rPr>
              <a:t> muac[</a:t>
            </a:r>
            <a:r>
              <a:rPr>
                <a:solidFill>
                  <a:srgbClr val="4070A0"/>
                </a:solidFill>
                <a:latin typeface="Courier"/>
              </a:rPr>
              <a:t>"oedema"</a:t>
            </a:r>
            <a:r>
              <a:rPr>
                <a:latin typeface="Courier"/>
              </a:rPr>
              <a:t>].notna()</a:t>
            </a:r>
            <a:br/>
            <a:r>
              <a:rPr>
                <a:latin typeface="Courier"/>
              </a:rPr>
              <a:t>cases </a:t>
            </a:r>
            <a:r>
              <a:rPr>
                <a:solidFill>
                  <a:srgbClr val="666666"/>
                </a:solidFill>
                <a:latin typeface="Courier"/>
              </a:rPr>
              <a:t>=</a:t>
            </a:r>
            <a:r>
              <a:rPr>
                <a:latin typeface="Courier"/>
              </a:rPr>
              <a:t> (muac[</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 </a:t>
            </a:r>
            <a:r>
              <a:rPr>
                <a:solidFill>
                  <a:srgbClr val="666666"/>
                </a:solidFill>
                <a:latin typeface="Courier"/>
              </a:rPr>
              <a:t>|</a:t>
            </a:r>
            <a:r>
              <a:rPr>
                <a:latin typeface="Courier"/>
              </a:rPr>
              <a:t> (muac[</a:t>
            </a:r>
            <a:r>
              <a:rPr>
                <a:solidFill>
                  <a:srgbClr val="4070A0"/>
                </a:solidFill>
                <a:latin typeface="Courier"/>
              </a:rPr>
              <a:t>"oedema"</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br/>
            <a:r>
              <a:rPr b="1">
                <a:solidFill>
                  <a:srgbClr val="007020"/>
                </a:solidFill>
                <a:latin typeface="Courier"/>
              </a:rPr>
              <a:t>for</a:t>
            </a:r>
            <a:r>
              <a:rPr>
                <a:latin typeface="Courier"/>
              </a:rPr>
              <a:t> label, mask </a:t>
            </a:r>
            <a:r>
              <a:rPr b="1">
                <a:solidFill>
                  <a:srgbClr val="007020"/>
                </a:solidFill>
                <a:latin typeface="Courier"/>
              </a:rPr>
              <a:t>in</a:t>
            </a:r>
            <a:r>
              <a:rPr>
                <a:latin typeface="Courier"/>
              </a:rPr>
              <a:t> [(</a:t>
            </a:r>
            <a:r>
              <a:rPr>
                <a:solidFill>
                  <a:srgbClr val="4070A0"/>
                </a:solidFill>
                <a:latin typeface="Courier"/>
              </a:rPr>
              <a:t>"all screened"</a:t>
            </a:r>
            <a:r>
              <a:rPr>
                <a:latin typeface="Courier"/>
              </a:rPr>
              <a:t>, pd.Series(</a:t>
            </a:r>
            <a:r>
              <a:rPr>
                <a:solidFill>
                  <a:srgbClr val="19177C"/>
                </a:solidFill>
                <a:latin typeface="Courier"/>
              </a:rPr>
              <a:t>True</a:t>
            </a:r>
            <a:r>
              <a:rPr>
                <a:latin typeface="Courier"/>
              </a:rPr>
              <a:t>, index</a:t>
            </a:r>
            <a:r>
              <a:rPr>
                <a:solidFill>
                  <a:srgbClr val="666666"/>
                </a:solidFill>
                <a:latin typeface="Courier"/>
              </a:rPr>
              <a:t>=</a:t>
            </a:r>
            <a:r>
              <a:rPr>
                <a:latin typeface="Courier"/>
              </a:rPr>
              <a:t>muac.index)),</a:t>
            </a:r>
            <a:br/>
            <a:r>
              <a:rPr>
                <a:latin typeface="Courier"/>
              </a:rPr>
              <a:t>                    (</a:t>
            </a:r>
            <a:r>
              <a:rPr>
                <a:solidFill>
                  <a:srgbClr val="4070A0"/>
                </a:solidFill>
                <a:latin typeface="Courier"/>
              </a:rPr>
              <a:t>"with a measurement"</a:t>
            </a:r>
            <a:r>
              <a:rPr>
                <a:latin typeface="Courier"/>
              </a:rPr>
              <a:t>, measured),</a:t>
            </a:r>
            <a:br/>
            <a:r>
              <a:rPr>
                <a:latin typeface="Courier"/>
              </a:rPr>
              <a:t>                    (</a:t>
            </a:r>
            <a:r>
              <a:rPr>
                <a:solidFill>
                  <a:srgbClr val="4070A0"/>
                </a:solidFill>
                <a:latin typeface="Courier"/>
              </a:rPr>
              <a:t>"assessed either way"</a:t>
            </a:r>
            <a:r>
              <a:rPr>
                <a:latin typeface="Courier"/>
              </a:rPr>
              <a:t>, assessed)]:</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label</a:t>
            </a:r>
            <a:r>
              <a:rPr>
                <a:solidFill>
                  <a:srgbClr val="4070A0"/>
                </a:solidFill>
                <a:latin typeface="Courier"/>
              </a:rPr>
              <a:t>:22}</a:t>
            </a:r>
            <a:r>
              <a:rPr>
                <a:solidFill>
                  <a:srgbClr val="BB6688"/>
                </a:solidFill>
                <a:latin typeface="Courier"/>
              </a:rPr>
              <a:t> n=</a:t>
            </a:r>
            <a:r>
              <a:rPr>
                <a:solidFill>
                  <a:srgbClr val="4070A0"/>
                </a:solidFill>
                <a:latin typeface="Courier"/>
              </a:rPr>
              <a:t>{</a:t>
            </a:r>
            <a:r>
              <a:rPr>
                <a:latin typeface="Courier"/>
              </a:rPr>
              <a:t>mask</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:5}</a:t>
            </a:r>
            <a:r>
              <a:rPr>
                <a:solidFill>
                  <a:srgbClr val="BB6688"/>
                </a:solidFill>
                <a:latin typeface="Courier"/>
              </a:rPr>
              <a:t>  GAM=</a:t>
            </a:r>
            <a:r>
              <a:rPr>
                <a:solidFill>
                  <a:srgbClr val="4070A0"/>
                </a:solidFill>
                <a:latin typeface="Courier"/>
              </a:rPr>
              <a:t>{</a:t>
            </a:r>
            <a:r>
              <a:rPr>
                <a:latin typeface="Courier"/>
              </a:rPr>
              <a:t>cases</a:t>
            </a:r>
            <a:r>
              <a:rPr>
                <a:solidFill>
                  <a:srgbClr val="4070A0"/>
                </a:solidFill>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mask</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:.2%}</a:t>
            </a:r>
            <a:r>
              <a:rPr>
                <a:solidFill>
                  <a:srgbClr val="BB6688"/>
                </a:solidFill>
                <a:latin typeface="Courier"/>
              </a:rPr>
              <a: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denominators, one register — In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all_screened =</a:t>
            </a:r>
            <a:r>
              <a:rPr>
                <a:latin typeface="Courier"/>
              </a:rPr>
              <a:t> </a:t>
            </a:r>
            <a:r>
              <a:rPr>
                <a:solidFill>
                  <a:srgbClr val="06287E"/>
                </a:solidFill>
                <a:latin typeface="Courier"/>
              </a:rPr>
              <a:t>n</a:t>
            </a:r>
            <a:r>
              <a:rPr>
                <a:latin typeface="Courier"/>
              </a:rPr>
              <a:t>(),</a:t>
            </a:r>
            <a:br/>
            <a:r>
              <a:rPr>
                <a:latin typeface="Courier"/>
              </a:rPr>
              <a:t>    </a:t>
            </a:r>
            <a:r>
              <a:rPr>
                <a:solidFill>
                  <a:srgbClr val="7D9029"/>
                </a:solidFill>
                <a:latin typeface="Courier"/>
              </a:rPr>
              <a:t>measured     =</a:t>
            </a:r>
            <a:r>
              <a:rPr>
                <a:latin typeface="Courier"/>
              </a:rPr>
              <a:t> </a:t>
            </a:r>
            <a:r>
              <a:rPr>
                <a:solidFill>
                  <a:srgbClr val="06287E"/>
                </a:solidFill>
                <a:latin typeface="Courier"/>
              </a:rPr>
              <a:t>sum</a:t>
            </a:r>
            <a:r>
              <a:rPr>
                <a:latin typeface="Courier"/>
              </a:rPr>
              <a:t>(</a:t>
            </a:r>
            <a:r>
              <a:rPr>
                <a:solidFill>
                  <a:srgbClr val="4070A0"/>
                </a:solidFill>
                <a:latin typeface="Courier"/>
              </a:rPr>
              <a:t>!</a:t>
            </a:r>
            <a:r>
              <a:rPr>
                <a:solidFill>
                  <a:srgbClr val="06287E"/>
                </a:solidFill>
                <a:latin typeface="Courier"/>
              </a:rPr>
              <a:t>is.na</a:t>
            </a:r>
            <a:r>
              <a:rPr>
                <a:latin typeface="Courier"/>
              </a:rPr>
              <a:t>(muac_mm)),</a:t>
            </a:r>
            <a:br/>
            <a:r>
              <a:rPr>
                <a:latin typeface="Courier"/>
              </a:rPr>
              <a:t>    </a:t>
            </a:r>
            <a:r>
              <a:rPr>
                <a:solidFill>
                  <a:srgbClr val="7D9029"/>
                </a:solidFill>
                <a:latin typeface="Courier"/>
              </a:rPr>
              <a:t>assessed     =</a:t>
            </a:r>
            <a:r>
              <a:rPr>
                <a:latin typeface="Courier"/>
              </a:rPr>
              <a:t> </a:t>
            </a:r>
            <a:r>
              <a:rPr>
                <a:solidFill>
                  <a:srgbClr val="06287E"/>
                </a:solidFill>
                <a:latin typeface="Courier"/>
              </a:rPr>
              <a:t>sum</a:t>
            </a:r>
            <a:r>
              <a:rPr>
                <a:latin typeface="Courier"/>
              </a:rPr>
              <a:t>(</a:t>
            </a:r>
            <a:r>
              <a:rPr>
                <a:solidFill>
                  <a:srgbClr val="4070A0"/>
                </a:solidFill>
                <a:latin typeface="Courier"/>
              </a:rPr>
              <a:t>!</a:t>
            </a:r>
            <a:r>
              <a:rPr>
                <a:solidFill>
                  <a:srgbClr val="06287E"/>
                </a:solidFill>
                <a:latin typeface="Courier"/>
              </a:rPr>
              <a:t>is.na</a:t>
            </a:r>
            <a:r>
              <a:rPr>
                <a:latin typeface="Courier"/>
              </a:rPr>
              <a:t>(muac_mm) </a:t>
            </a:r>
            <a:r>
              <a:rPr>
                <a:solidFill>
                  <a:srgbClr val="4070A0"/>
                </a:solidFill>
                <a:latin typeface="Courier"/>
              </a:rPr>
              <a:t>|</a:t>
            </a:r>
            <a:r>
              <a:rPr>
                <a:latin typeface="Courier"/>
              </a:rPr>
              <a:t> </a:t>
            </a:r>
            <a:r>
              <a:rPr>
                <a:solidFill>
                  <a:srgbClr val="4070A0"/>
                </a:solidFill>
                <a:latin typeface="Courier"/>
              </a:rPr>
              <a:t>!</a:t>
            </a:r>
            <a:r>
              <a:rPr>
                <a:solidFill>
                  <a:srgbClr val="06287E"/>
                </a:solidFill>
                <a:latin typeface="Courier"/>
              </a:rPr>
              <a:t>is.na</a:t>
            </a:r>
            <a:r>
              <a:rPr>
                <a:latin typeface="Courier"/>
              </a:rPr>
              <a:t>(oedema)),</a:t>
            </a:r>
            <a:br/>
            <a:r>
              <a:rPr>
                <a:latin typeface="Courier"/>
              </a:rPr>
              <a:t>    </a:t>
            </a:r>
            <a:r>
              <a:rPr>
                <a:solidFill>
                  <a:srgbClr val="7D9029"/>
                </a:solidFill>
                <a:latin typeface="Courier"/>
              </a:rPr>
              <a:t>cases        =</a:t>
            </a:r>
            <a:r>
              <a:rPr>
                <a:latin typeface="Courier"/>
              </a:rPr>
              <a:t> </a:t>
            </a:r>
            <a:r>
              <a:rPr>
                <a:solidFill>
                  <a:srgbClr val="06287E"/>
                </a:solidFill>
                <a:latin typeface="Courier"/>
              </a:rPr>
              <a:t>sum</a:t>
            </a:r>
            <a:r>
              <a:rPr>
                <a:latin typeface="Courier"/>
              </a:rPr>
              <a:t>(muac_mm </a:t>
            </a:r>
            <a:r>
              <a:rPr>
                <a:solidFill>
                  <a:srgbClr val="4070A0"/>
                </a:solidFill>
                <a:latin typeface="Courier"/>
              </a:rPr>
              <a:t>&lt;</a:t>
            </a:r>
            <a:r>
              <a:rPr>
                <a:latin typeface="Courier"/>
              </a:rPr>
              <a:t> </a:t>
            </a:r>
            <a:r>
              <a:rPr>
                <a:solidFill>
                  <a:srgbClr val="40A070"/>
                </a:solidFill>
                <a:latin typeface="Courier"/>
              </a:rPr>
              <a:t>125</a:t>
            </a:r>
            <a:r>
              <a:rPr>
                <a:latin typeface="Courier"/>
              </a:rPr>
              <a:t> </a:t>
            </a:r>
            <a:r>
              <a:rPr>
                <a:solidFill>
                  <a:srgbClr val="4070A0"/>
                </a:solidFill>
                <a:latin typeface="Courier"/>
              </a:rPr>
              <a:t>|</a:t>
            </a:r>
            <a:r>
              <a:rPr>
                <a:latin typeface="Courier"/>
              </a:rPr>
              <a:t> oedema,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06287E"/>
                </a:solidFill>
                <a:latin typeface="Courier"/>
              </a:rPr>
              <a:t>across</a:t>
            </a:r>
            <a:r>
              <a:rPr>
                <a:latin typeface="Courier"/>
              </a:rPr>
              <a:t>(</a:t>
            </a:r>
            <a:r>
              <a:rPr>
                <a:solidFill>
                  <a:srgbClr val="06287E"/>
                </a:solidFill>
                <a:latin typeface="Courier"/>
              </a:rPr>
              <a:t>c</a:t>
            </a:r>
            <a:r>
              <a:rPr>
                <a:latin typeface="Courier"/>
              </a:rPr>
              <a:t>(all_screened, measured, assessed), </a:t>
            </a:r>
            <a:r>
              <a:rPr>
                <a:solidFill>
                  <a:srgbClr val="4070A0"/>
                </a:solidFill>
                <a:latin typeface="Courier"/>
              </a:rPr>
              <a:t>~</a:t>
            </a:r>
            <a:r>
              <a:rPr>
                <a:latin typeface="Courier"/>
              </a:rPr>
              <a:t> cases </a:t>
            </a:r>
            <a:r>
              <a:rPr>
                <a:solidFill>
                  <a:srgbClr val="4070A0"/>
                </a:solidFill>
                <a:latin typeface="Courier"/>
              </a:rPr>
              <a:t>/</a:t>
            </a:r>
            <a:r>
              <a:rPr>
                <a:latin typeface="Courier"/>
              </a:rPr>
              <a:t> .x, </a:t>
            </a:r>
            <a:r>
              <a:rPr>
                <a:solidFill>
                  <a:srgbClr val="7D9029"/>
                </a:solidFill>
                <a:latin typeface="Courier"/>
              </a:rPr>
              <a:t>.names =</a:t>
            </a:r>
            <a:r>
              <a:rPr>
                <a:latin typeface="Courier"/>
              </a:rPr>
              <a:t> </a:t>
            </a:r>
            <a:r>
              <a:rPr>
                <a:solidFill>
                  <a:srgbClr val="4070A0"/>
                </a:solidFill>
                <a:latin typeface="Courier"/>
              </a:rPr>
              <a:t>"gam_{.col}"</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denominators, one register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Denominator</a:t>
                      </a:r>
                    </a:p>
                  </a:txBody>
                  <a:tcPr/>
                </a:tc>
                <a:tc>
                  <a:txBody>
                    <a:bodyPr/>
                    <a:lstStyle/>
                    <a:p>
                      <a:pPr lvl="0" indent="0" marL="0">
                        <a:buNone/>
                      </a:pPr>
                      <a:r>
                        <a:rPr/>
                        <a:t>n</a:t>
                      </a:r>
                    </a:p>
                  </a:txBody>
                  <a:tcPr/>
                </a:tc>
                <a:tc>
                  <a:txBody>
                    <a:bodyPr/>
                    <a:lstStyle/>
                    <a:p>
                      <a:pPr lvl="0" indent="0" marL="0">
                        <a:buNone/>
                      </a:pPr>
                      <a:r>
                        <a:rPr/>
                        <a:t>GAM</a:t>
                      </a:r>
                    </a:p>
                  </a:txBody>
                  <a:tcPr/>
                </a:tc>
              </a:tr>
              <a:tr h="0">
                <a:tc>
                  <a:txBody>
                    <a:bodyPr/>
                    <a:lstStyle/>
                    <a:p>
                      <a:pPr lvl="0" indent="0" marL="0">
                        <a:buNone/>
                      </a:pPr>
                      <a:r>
                        <a:rPr/>
                        <a:t>Everyone who came</a:t>
                      </a:r>
                    </a:p>
                  </a:txBody>
                </a:tc>
                <a:tc>
                  <a:txBody>
                    <a:bodyPr/>
                    <a:lstStyle/>
                    <a:p>
                      <a:pPr lvl="0" indent="0" marL="0">
                        <a:buNone/>
                      </a:pPr>
                      <a:r>
                        <a:rPr/>
                        <a:t>4,218</a:t>
                      </a:r>
                    </a:p>
                  </a:txBody>
                </a:tc>
                <a:tc>
                  <a:txBody>
                    <a:bodyPr/>
                    <a:lstStyle/>
                    <a:p>
                      <a:pPr lvl="0" indent="0" marL="0">
                        <a:buNone/>
                      </a:pPr>
                      <a:r>
                        <a:rPr/>
                        <a:t>8.58%</a:t>
                      </a:r>
                    </a:p>
                  </a:txBody>
                </a:tc>
              </a:tr>
              <a:tr h="0">
                <a:tc>
                  <a:txBody>
                    <a:bodyPr/>
                    <a:lstStyle/>
                    <a:p>
                      <a:pPr lvl="0" indent="0" marL="0">
                        <a:buNone/>
                      </a:pPr>
                      <a:r>
                        <a:rPr/>
                        <a:t>Children with a MUAC measurement</a:t>
                      </a:r>
                    </a:p>
                  </a:txBody>
                </a:tc>
                <a:tc>
                  <a:txBody>
                    <a:bodyPr/>
                    <a:lstStyle/>
                    <a:p>
                      <a:pPr lvl="0" indent="0" marL="0">
                        <a:buNone/>
                      </a:pPr>
                      <a:r>
                        <a:rPr/>
                        <a:t>4,146</a:t>
                      </a:r>
                    </a:p>
                  </a:txBody>
                </a:tc>
                <a:tc>
                  <a:txBody>
                    <a:bodyPr/>
                    <a:lstStyle/>
                    <a:p>
                      <a:pPr lvl="0" indent="0" marL="0">
                        <a:buNone/>
                      </a:pPr>
                      <a:r>
                        <a:rPr/>
                        <a:t>8.73%</a:t>
                      </a:r>
                    </a:p>
                  </a:txBody>
                </a:tc>
              </a:tr>
              <a:tr h="0">
                <a:tc>
                  <a:txBody>
                    <a:bodyPr/>
                    <a:lstStyle/>
                    <a:p>
                      <a:pPr lvl="0" indent="0" marL="0">
                        <a:buNone/>
                      </a:pPr>
                      <a:r>
                        <a:rPr/>
                        <a:t>Children assessed by measurement or oedema</a:t>
                      </a:r>
                    </a:p>
                  </a:txBody>
                </a:tc>
                <a:tc>
                  <a:txBody>
                    <a:bodyPr/>
                    <a:lstStyle/>
                    <a:p>
                      <a:pPr lvl="0" indent="0" marL="0">
                        <a:buNone/>
                      </a:pPr>
                      <a:r>
                        <a:rPr/>
                        <a:t>4,216</a:t>
                      </a:r>
                    </a:p>
                  </a:txBody>
                </a:tc>
                <a:tc>
                  <a:txBody>
                    <a:bodyPr/>
                    <a:lstStyle/>
                    <a:p>
                      <a:pPr lvl="0" indent="0" marL="0">
                        <a:buNone/>
                      </a:pPr>
                      <a:r>
                        <a:rPr/>
                        <a:t>8.59%</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rule</a:t>
            </a:r>
          </a:p>
        </p:txBody>
      </p:sp>
      <p:sp>
        <p:nvSpPr>
          <p:cNvPr id="3" name="Content Placeholder 2"/>
          <p:cNvSpPr>
            <a:spLocks noGrp="1"/>
          </p:cNvSpPr>
          <p:nvPr>
            <p:ph idx="1"/>
          </p:nvPr>
        </p:nvSpPr>
        <p:spPr/>
        <p:txBody>
          <a:bodyPr/>
          <a:lstStyle/>
          <a:p>
            <a:pPr lvl="0" indent="0" marL="1270000">
              <a:buNone/>
            </a:pPr>
            <a:r>
              <a:rPr sz="2000" b="1"/>
              <a:t>The denominator is the population that was genuinely at risk of being in the numerator, over the same period, in the same place.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rule</a:t>
            </a:r>
          </a:p>
        </p:txBody>
      </p:sp>
      <p:sp>
        <p:nvSpPr>
          <p:cNvPr id="3" name="Content Placeholder 2"/>
          <p:cNvSpPr>
            <a:spLocks noGrp="1"/>
          </p:cNvSpPr>
          <p:nvPr>
            <p:ph idx="1"/>
          </p:nvPr>
        </p:nvSpPr>
        <p:spPr/>
        <p:txBody>
          <a:bodyPr/>
          <a:lstStyle/>
          <a:p>
            <a:pPr lvl="0"/>
            <a:r>
              <a:rPr b="1"/>
              <a:t>Coverage.</a:t>
            </a:r>
            <a:r>
              <a:rPr/>
              <a:t> Not everyone in the district — the target age group in the catchment, over the period.</a:t>
            </a:r>
          </a:p>
          <a:p>
            <a:pPr lvl="0"/>
            <a:r>
              <a:rPr b="1"/>
              <a:t>Cure rate.</a:t>
            </a:r>
            <a:r>
              <a:rPr/>
              <a:t> Not everyone admitted — those who reached an outcome. Children still in treatment at the cut-off are…</a:t>
            </a:r>
          </a:p>
          <a:p>
            <a:pPr lvl="0"/>
            <a:r>
              <a:rPr b="1"/>
              <a:t>Referral completion.</a:t>
            </a:r>
            <a:r>
              <a:rPr/>
              <a:t> Not all cases — cases that consented to be referred, which the protection dataset makes…</a:t>
            </a:r>
          </a:p>
          <a:p>
            <a:pPr lvl="0"/>
            <a:r>
              <a:rPr b="1"/>
              <a:t>Attendance.</a:t>
            </a:r>
            <a:r>
              <a:rPr/>
              <a:t> Not enrolled children times all school days — enrolled children times the days their school was open.</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Say what it excludes, in the sheet — Example</a:t>
            </a:r>
          </a:p>
        </p:txBody>
      </p:sp>
      <p:sp>
        <p:nvSpPr>
          <p:cNvPr id="3" name="Content Placeholder 2"/>
          <p:cNvSpPr>
            <a:spLocks noGrp="1"/>
          </p:cNvSpPr>
          <p:nvPr>
            <p:ph idx="1"/>
          </p:nvPr>
        </p:nvSpPr>
        <p:spPr/>
        <p:txBody>
          <a:bodyPr/>
          <a:lstStyle/>
          <a:p>
            <a:pPr lvl="0" indent="0">
              <a:buNone/>
            </a:pPr>
            <a:r>
              <a:rPr>
                <a:latin typeface="Courier"/>
              </a:rPr>
              <a:t>Denominator   Children with a MUAC measurement recorded (n = 4,146 of 4,218).
Excludes      72 children (1.7%) screened but not measured, coded -99. Their
              nutritional status is unknown; if they were systematically the
              most distressed children, GAM is understated. Not testable from
              this register.</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Disaggregation is a promise about sample size — In Python</a:t>
            </a:r>
          </a:p>
        </p:txBody>
      </p:sp>
      <p:sp>
        <p:nvSpPr>
          <p:cNvPr id="3" name="Content Placeholder 2"/>
          <p:cNvSpPr>
            <a:spLocks noGrp="1"/>
          </p:cNvSpPr>
          <p:nvPr>
            <p:ph idx="1"/>
          </p:nvPr>
        </p:nvSpPr>
        <p:spPr/>
        <p:txBody>
          <a:bodyPr/>
          <a:lstStyle/>
          <a:p>
            <a:pPr lvl="0" indent="0">
              <a:buNone/>
            </a:pPr>
            <a:r>
              <a:rPr>
                <a:latin typeface="Courier"/>
              </a:rPr>
              <a:t>banded </a:t>
            </a:r>
            <a:r>
              <a:rPr>
                <a:solidFill>
                  <a:srgbClr val="666666"/>
                </a:solidFill>
                <a:latin typeface="Courier"/>
              </a:rPr>
              <a:t>=</a:t>
            </a:r>
            <a:r>
              <a:rPr>
                <a:latin typeface="Courier"/>
              </a:rPr>
              <a:t> muac[muac[</a:t>
            </a:r>
            <a:r>
              <a:rPr>
                <a:solidFill>
                  <a:srgbClr val="4070A0"/>
                </a:solidFill>
                <a:latin typeface="Courier"/>
              </a:rPr>
              <a:t>"age_months"</a:t>
            </a:r>
            <a:r>
              <a:rPr>
                <a:latin typeface="Courier"/>
              </a:rPr>
              <a:t>].notna()].assign(</a:t>
            </a:r>
            <a:br/>
            <a:r>
              <a:rPr>
                <a:latin typeface="Courier"/>
              </a:rPr>
              <a:t>    band</a:t>
            </a:r>
            <a:r>
              <a:rPr>
                <a:solidFill>
                  <a:srgbClr val="666666"/>
                </a:solidFill>
                <a:latin typeface="Courier"/>
              </a:rPr>
              <a:t>=</a:t>
            </a:r>
            <a:r>
              <a:rPr b="1">
                <a:solidFill>
                  <a:srgbClr val="007020"/>
                </a:solidFill>
                <a:latin typeface="Courier"/>
              </a:rPr>
              <a:t>lambda</a:t>
            </a:r>
            <a:r>
              <a:rPr>
                <a:latin typeface="Courier"/>
              </a:rPr>
              <a:t> d: (d[</a:t>
            </a:r>
            <a:r>
              <a:rPr>
                <a:solidFill>
                  <a:srgbClr val="4070A0"/>
                </a:solidFill>
                <a:latin typeface="Courier"/>
              </a:rPr>
              <a:t>"age_months"</a:t>
            </a:r>
            <a:r>
              <a:rPr>
                <a:latin typeface="Courier"/>
              </a:rPr>
              <a:t>] </a:t>
            </a:r>
            <a:r>
              <a:rPr>
                <a:solidFill>
                  <a:srgbClr val="666666"/>
                </a:solidFill>
                <a:latin typeface="Courier"/>
              </a:rPr>
              <a:t>&gt;=</a:t>
            </a:r>
            <a:r>
              <a:rPr>
                <a:latin typeface="Courier"/>
              </a:rPr>
              <a:t> </a:t>
            </a:r>
            <a:r>
              <a:rPr>
                <a:solidFill>
                  <a:srgbClr val="40A070"/>
                </a:solidFill>
                <a:latin typeface="Courier"/>
              </a:rPr>
              <a:t>24</a:t>
            </a:r>
            <a:r>
              <a:rPr>
                <a:latin typeface="Courier"/>
              </a:rPr>
              <a:t>).</a:t>
            </a:r>
            <a:r>
              <a:rPr>
                <a:solidFill>
                  <a:srgbClr val="008000"/>
                </a:solidFill>
                <a:latin typeface="Courier"/>
              </a:rPr>
              <a:t>map</a:t>
            </a:r>
            <a:r>
              <a:rPr>
                <a:latin typeface="Courier"/>
              </a:rPr>
              <a:t>({</a:t>
            </a:r>
            <a:r>
              <a:rPr>
                <a:solidFill>
                  <a:srgbClr val="19177C"/>
                </a:solidFill>
                <a:latin typeface="Courier"/>
              </a:rPr>
              <a:t>True</a:t>
            </a:r>
            <a:r>
              <a:rPr>
                <a:latin typeface="Courier"/>
              </a:rPr>
              <a:t>: </a:t>
            </a:r>
            <a:r>
              <a:rPr>
                <a:solidFill>
                  <a:srgbClr val="4070A0"/>
                </a:solidFill>
                <a:latin typeface="Courier"/>
              </a:rPr>
              <a:t>"24-59"</a:t>
            </a:r>
            <a:r>
              <a:rPr>
                <a:latin typeface="Courier"/>
              </a:rPr>
              <a:t>, </a:t>
            </a:r>
            <a:r>
              <a:rPr>
                <a:solidFill>
                  <a:srgbClr val="19177C"/>
                </a:solidFill>
                <a:latin typeface="Courier"/>
              </a:rPr>
              <a:t>False</a:t>
            </a:r>
            <a:r>
              <a:rPr>
                <a:latin typeface="Courier"/>
              </a:rPr>
              <a:t>: </a:t>
            </a:r>
            <a:r>
              <a:rPr>
                <a:solidFill>
                  <a:srgbClr val="4070A0"/>
                </a:solidFill>
                <a:latin typeface="Courier"/>
              </a:rPr>
              <a:t>"6-23"</a:t>
            </a:r>
            <a:r>
              <a:rPr>
                <a:latin typeface="Courier"/>
              </a:rPr>
              <a:t>})</a:t>
            </a:r>
            <a:br/>
            <a:r>
              <a:rPr>
                <a:latin typeface="Courier"/>
              </a:rPr>
              <a:t>)</a:t>
            </a:r>
            <a:br/>
            <a:br/>
            <a:r>
              <a:rPr>
                <a:latin typeface="Courier"/>
              </a:rPr>
              <a:t>by_two </a:t>
            </a:r>
            <a:r>
              <a:rPr>
                <a:solidFill>
                  <a:srgbClr val="666666"/>
                </a:solidFill>
                <a:latin typeface="Courier"/>
              </a:rPr>
              <a:t>=</a:t>
            </a:r>
            <a:r>
              <a:rPr>
                <a:latin typeface="Courier"/>
              </a:rPr>
              <a:t> banded.groupby([</a:t>
            </a:r>
            <a:r>
              <a:rPr>
                <a:solidFill>
                  <a:srgbClr val="4070A0"/>
                </a:solidFill>
                <a:latin typeface="Courier"/>
              </a:rPr>
              <a:t>"commune"</a:t>
            </a:r>
            <a:r>
              <a:rPr>
                <a:latin typeface="Courier"/>
              </a:rPr>
              <a:t>, </a:t>
            </a:r>
            <a:r>
              <a:rPr>
                <a:solidFill>
                  <a:srgbClr val="4070A0"/>
                </a:solidFill>
                <a:latin typeface="Courier"/>
              </a:rPr>
              <a:t>"band"</a:t>
            </a:r>
            <a:r>
              <a:rPr>
                <a:latin typeface="Courier"/>
              </a:rPr>
              <a:t>]).size()</a:t>
            </a:r>
            <a:br/>
            <a:r>
              <a:rPr>
                <a:latin typeface="Courier"/>
              </a:rPr>
              <a:t>by_three </a:t>
            </a:r>
            <a:r>
              <a:rPr>
                <a:solidFill>
                  <a:srgbClr val="666666"/>
                </a:solidFill>
                <a:latin typeface="Courier"/>
              </a:rPr>
              <a:t>=</a:t>
            </a:r>
            <a:r>
              <a:rPr>
                <a:latin typeface="Courier"/>
              </a:rPr>
              <a:t> banded.groupby([</a:t>
            </a:r>
            <a:r>
              <a:rPr>
                <a:solidFill>
                  <a:srgbClr val="4070A0"/>
                </a:solidFill>
                <a:latin typeface="Courier"/>
              </a:rPr>
              <a:t>"commune"</a:t>
            </a:r>
            <a:r>
              <a:rPr>
                <a:latin typeface="Courier"/>
              </a:rPr>
              <a:t>, </a:t>
            </a:r>
            <a:r>
              <a:rPr>
                <a:solidFill>
                  <a:srgbClr val="4070A0"/>
                </a:solidFill>
                <a:latin typeface="Courier"/>
              </a:rPr>
              <a:t>"band"</a:t>
            </a:r>
            <a:r>
              <a:rPr>
                <a:latin typeface="Courier"/>
              </a:rPr>
              <a:t>, </a:t>
            </a:r>
            <a:r>
              <a:rPr>
                <a:solidFill>
                  <a:srgbClr val="4070A0"/>
                </a:solidFill>
                <a:latin typeface="Courier"/>
              </a:rPr>
              <a:t>"sex"</a:t>
            </a:r>
            <a:r>
              <a:rPr>
                <a:latin typeface="Courier"/>
              </a:rPr>
              <a:t>]).size()</a:t>
            </a:r>
            <a:br/>
            <a:br/>
            <a:r>
              <a:rPr>
                <a:solidFill>
                  <a:srgbClr val="008000"/>
                </a:solidFill>
                <a:latin typeface="Courier"/>
              </a:rPr>
              <a:t>print</a:t>
            </a:r>
            <a:r>
              <a:rPr>
                <a:latin typeface="Courier"/>
              </a:rPr>
              <a:t>(</a:t>
            </a:r>
            <a:r>
              <a:rPr>
                <a:solidFill>
                  <a:srgbClr val="BB6688"/>
                </a:solidFill>
                <a:latin typeface="Courier"/>
              </a:rPr>
              <a:t>f"commune x band:       </a:t>
            </a:r>
            <a:r>
              <a:rPr>
                <a:solidFill>
                  <a:srgbClr val="4070A0"/>
                </a:solidFill>
                <a:latin typeface="Courier"/>
              </a:rPr>
              <a:t>{</a:t>
            </a:r>
            <a:r>
              <a:rPr>
                <a:solidFill>
                  <a:srgbClr val="008000"/>
                </a:solidFill>
                <a:latin typeface="Courier"/>
              </a:rPr>
              <a:t>len</a:t>
            </a:r>
            <a:r>
              <a:rPr>
                <a:latin typeface="Courier"/>
              </a:rPr>
              <a:t>(by_two)</a:t>
            </a:r>
            <a:r>
              <a:rPr>
                <a:solidFill>
                  <a:srgbClr val="4070A0"/>
                </a:solidFill>
                <a:latin typeface="Courier"/>
              </a:rPr>
              <a:t>}</a:t>
            </a:r>
            <a:r>
              <a:rPr>
                <a:solidFill>
                  <a:srgbClr val="BB6688"/>
                </a:solidFill>
                <a:latin typeface="Courier"/>
              </a:rPr>
              <a:t> cells, smallest </a:t>
            </a:r>
            <a:r>
              <a:rPr>
                <a:solidFill>
                  <a:srgbClr val="4070A0"/>
                </a:solidFill>
                <a:latin typeface="Courier"/>
              </a:rPr>
              <a:t>{</a:t>
            </a:r>
            <a:r>
              <a:rPr>
                <a:latin typeface="Courier"/>
              </a:rPr>
              <a:t>by_two</a:t>
            </a:r>
            <a:r>
              <a:rPr>
                <a:solidFill>
                  <a:srgbClr val="4070A0"/>
                </a:solidFill>
                <a:latin typeface="Courier"/>
              </a:rPr>
              <a:t>.</a:t>
            </a:r>
            <a:r>
              <a:rPr>
                <a:solidFill>
                  <a:srgbClr val="008000"/>
                </a:solidFill>
                <a:latin typeface="Courier"/>
              </a:rPr>
              <a:t>min</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f"commune x band x sex: </a:t>
            </a:r>
            <a:r>
              <a:rPr>
                <a:solidFill>
                  <a:srgbClr val="4070A0"/>
                </a:solidFill>
                <a:latin typeface="Courier"/>
              </a:rPr>
              <a:t>{</a:t>
            </a:r>
            <a:r>
              <a:rPr>
                <a:solidFill>
                  <a:srgbClr val="008000"/>
                </a:solidFill>
                <a:latin typeface="Courier"/>
              </a:rPr>
              <a:t>len</a:t>
            </a:r>
            <a:r>
              <a:rPr>
                <a:latin typeface="Courier"/>
              </a:rPr>
              <a:t>(by_three)</a:t>
            </a:r>
            <a:r>
              <a:rPr>
                <a:solidFill>
                  <a:srgbClr val="4070A0"/>
                </a:solidFill>
                <a:latin typeface="Courier"/>
              </a:rPr>
              <a:t>}</a:t>
            </a:r>
            <a:r>
              <a:rPr>
                <a:solidFill>
                  <a:srgbClr val="BB6688"/>
                </a:solidFill>
                <a:latin typeface="Courier"/>
              </a:rPr>
              <a:t> cells, smallest </a:t>
            </a:r>
            <a:r>
              <a:rPr>
                <a:solidFill>
                  <a:srgbClr val="4070A0"/>
                </a:solidFill>
                <a:latin typeface="Courier"/>
              </a:rPr>
              <a:t>{</a:t>
            </a:r>
            <a:r>
              <a:rPr>
                <a:latin typeface="Courier"/>
              </a:rPr>
              <a:t>by_three</a:t>
            </a:r>
            <a:r>
              <a:rPr>
                <a:solidFill>
                  <a:srgbClr val="4070A0"/>
                </a:solidFill>
                <a:latin typeface="Courier"/>
              </a:rPr>
              <a:t>.</a:t>
            </a:r>
            <a:r>
              <a:rPr>
                <a:solidFill>
                  <a:srgbClr val="008000"/>
                </a:solidFill>
                <a:latin typeface="Courier"/>
              </a:rPr>
              <a:t>min</a:t>
            </a:r>
            <a:r>
              <a:rPr>
                <a:latin typeface="Courier"/>
              </a:rPr>
              <a:t>()</a:t>
            </a:r>
            <a:r>
              <a:rPr>
                <a:solidFill>
                  <a:srgbClr val="4070A0"/>
                </a:solidFill>
                <a:latin typeface="Courier"/>
              </a:rPr>
              <a:t>}</a:t>
            </a:r>
            <a:r>
              <a:rPr>
                <a:solidFill>
                  <a:srgbClr val="BB6688"/>
                </a:solidFill>
                <a:latin typeface="Courier"/>
              </a:rPr>
              <a:t>, "</a:t>
            </a:r>
            <a:br/>
            <a:r>
              <a:rPr>
                <a:latin typeface="Courier"/>
              </a:rPr>
              <a:t>      </a:t>
            </a:r>
            <a:r>
              <a:rPr>
                <a:solidFill>
                  <a:srgbClr val="BB6688"/>
                </a:solidFill>
                <a:latin typeface="Courier"/>
              </a:rPr>
              <a:t>f"</a:t>
            </a:r>
            <a:r>
              <a:rPr>
                <a:solidFill>
                  <a:srgbClr val="4070A0"/>
                </a:solidFill>
                <a:latin typeface="Courier"/>
              </a:rPr>
              <a:t>{</a:t>
            </a:r>
            <a:r>
              <a:rPr>
                <a:latin typeface="Courier"/>
              </a:rPr>
              <a:t>(by_three </a:t>
            </a:r>
            <a:r>
              <a:rPr>
                <a:solidFill>
                  <a:srgbClr val="666666"/>
                </a:solidFill>
                <a:latin typeface="Courier"/>
              </a:rPr>
              <a:t>&lt;</a:t>
            </a:r>
            <a:r>
              <a:rPr>
                <a:latin typeface="Courier"/>
              </a:rPr>
              <a:t> </a:t>
            </a:r>
            <a:r>
              <a:rPr>
                <a:solidFill>
                  <a:srgbClr val="40A070"/>
                </a:solidFill>
                <a:latin typeface="Courier"/>
              </a:rPr>
              <a:t>30</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below 30"</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Disaggregation is a promise about sample size — In R</a:t>
            </a:r>
          </a:p>
        </p:txBody>
      </p:sp>
      <p:sp>
        <p:nvSpPr>
          <p:cNvPr id="3" name="Content Placeholder 2"/>
          <p:cNvSpPr>
            <a:spLocks noGrp="1"/>
          </p:cNvSpPr>
          <p:nvPr>
            <p:ph idx="1"/>
          </p:nvPr>
        </p:nvSpPr>
        <p:spPr/>
        <p:txBody>
          <a:bodyPr/>
          <a:lstStyle/>
          <a:p>
            <a:pPr lvl="0" indent="0">
              <a:buNone/>
            </a:pPr>
            <a:r>
              <a:rPr>
                <a:latin typeface="Courier"/>
              </a:rPr>
              <a:t>banded </a:t>
            </a:r>
            <a:r>
              <a:rPr>
                <a:solidFill>
                  <a:srgbClr val="007020"/>
                </a:solidFill>
                <a:latin typeface="Courier"/>
              </a:rPr>
              <a:t>&lt;-</a:t>
            </a:r>
            <a:r>
              <a:rPr>
                <a:latin typeface="Courier"/>
              </a:rPr>
              <a:t> muac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(age_months))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band =</a:t>
            </a:r>
            <a:r>
              <a:rPr>
                <a:latin typeface="Courier"/>
              </a:rPr>
              <a:t> </a:t>
            </a:r>
            <a:r>
              <a:rPr>
                <a:solidFill>
                  <a:srgbClr val="06287E"/>
                </a:solidFill>
                <a:latin typeface="Courier"/>
              </a:rPr>
              <a:t>if_else</a:t>
            </a:r>
            <a:r>
              <a:rPr>
                <a:latin typeface="Courier"/>
              </a:rPr>
              <a:t>(age_months </a:t>
            </a:r>
            <a:r>
              <a:rPr>
                <a:solidFill>
                  <a:srgbClr val="4070A0"/>
                </a:solidFill>
                <a:latin typeface="Courier"/>
              </a:rPr>
              <a:t>&gt;=</a:t>
            </a:r>
            <a:r>
              <a:rPr>
                <a:latin typeface="Courier"/>
              </a:rPr>
              <a:t> </a:t>
            </a:r>
            <a:r>
              <a:rPr>
                <a:solidFill>
                  <a:srgbClr val="40A070"/>
                </a:solidFill>
                <a:latin typeface="Courier"/>
              </a:rPr>
              <a:t>24</a:t>
            </a:r>
            <a:r>
              <a:rPr>
                <a:latin typeface="Courier"/>
              </a:rPr>
              <a:t>, </a:t>
            </a:r>
            <a:r>
              <a:rPr>
                <a:solidFill>
                  <a:srgbClr val="4070A0"/>
                </a:solidFill>
                <a:latin typeface="Courier"/>
              </a:rPr>
              <a:t>"24-59"</a:t>
            </a:r>
            <a:r>
              <a:rPr>
                <a:latin typeface="Courier"/>
              </a:rPr>
              <a:t>, </a:t>
            </a:r>
            <a:r>
              <a:rPr>
                <a:solidFill>
                  <a:srgbClr val="4070A0"/>
                </a:solidFill>
                <a:latin typeface="Courier"/>
              </a:rPr>
              <a:t>"6-23"</a:t>
            </a:r>
            <a:r>
              <a:rPr>
                <a:latin typeface="Courier"/>
              </a:rPr>
              <a:t>))</a:t>
            </a:r>
            <a:br/>
            <a:br/>
            <a:r>
              <a:rPr>
                <a:latin typeface="Courier"/>
              </a:rPr>
              <a:t>banded </a:t>
            </a:r>
            <a:r>
              <a:rPr>
                <a:solidFill>
                  <a:srgbClr val="4070A0"/>
                </a:solidFill>
                <a:latin typeface="Courier"/>
              </a:rPr>
              <a:t>|&gt;</a:t>
            </a:r>
            <a:r>
              <a:rPr>
                <a:latin typeface="Courier"/>
              </a:rPr>
              <a:t> </a:t>
            </a:r>
            <a:r>
              <a:rPr>
                <a:solidFill>
                  <a:srgbClr val="06287E"/>
                </a:solidFill>
                <a:latin typeface="Courier"/>
              </a:rPr>
              <a:t>count</a:t>
            </a:r>
            <a:r>
              <a:rPr>
                <a:latin typeface="Courier"/>
              </a:rPr>
              <a:t>(commune, band)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cells =</a:t>
            </a:r>
            <a:r>
              <a:rPr>
                <a:latin typeface="Courier"/>
              </a:rPr>
              <a:t> </a:t>
            </a:r>
            <a:r>
              <a:rPr>
                <a:solidFill>
                  <a:srgbClr val="06287E"/>
                </a:solidFill>
                <a:latin typeface="Courier"/>
              </a:rPr>
              <a:t>n</a:t>
            </a:r>
            <a:r>
              <a:rPr>
                <a:latin typeface="Courier"/>
              </a:rPr>
              <a:t>(), </a:t>
            </a:r>
            <a:r>
              <a:rPr>
                <a:solidFill>
                  <a:srgbClr val="7D9029"/>
                </a:solidFill>
                <a:latin typeface="Courier"/>
              </a:rPr>
              <a:t>smallest =</a:t>
            </a:r>
            <a:r>
              <a:rPr>
                <a:latin typeface="Courier"/>
              </a:rPr>
              <a:t> </a:t>
            </a:r>
            <a:r>
              <a:rPr>
                <a:solidFill>
                  <a:srgbClr val="06287E"/>
                </a:solidFill>
                <a:latin typeface="Courier"/>
              </a:rPr>
              <a:t>min</a:t>
            </a:r>
            <a:r>
              <a:rPr>
                <a:latin typeface="Courier"/>
              </a:rPr>
              <a:t>(n))</a:t>
            </a:r>
            <a:br/>
            <a:r>
              <a:rPr>
                <a:latin typeface="Courier"/>
              </a:rPr>
              <a:t>banded </a:t>
            </a:r>
            <a:r>
              <a:rPr>
                <a:solidFill>
                  <a:srgbClr val="4070A0"/>
                </a:solidFill>
                <a:latin typeface="Courier"/>
              </a:rPr>
              <a:t>|&gt;</a:t>
            </a:r>
            <a:r>
              <a:rPr>
                <a:latin typeface="Courier"/>
              </a:rPr>
              <a:t> </a:t>
            </a:r>
            <a:r>
              <a:rPr>
                <a:solidFill>
                  <a:srgbClr val="06287E"/>
                </a:solidFill>
                <a:latin typeface="Courier"/>
              </a:rPr>
              <a:t>count</a:t>
            </a:r>
            <a:r>
              <a:rPr>
                <a:latin typeface="Courier"/>
              </a:rPr>
              <a:t>(commune, band, sex)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cells =</a:t>
            </a:r>
            <a:r>
              <a:rPr>
                <a:latin typeface="Courier"/>
              </a:rPr>
              <a:t> </a:t>
            </a:r>
            <a:r>
              <a:rPr>
                <a:solidFill>
                  <a:srgbClr val="06287E"/>
                </a:solidFill>
                <a:latin typeface="Courier"/>
              </a:rPr>
              <a:t>n</a:t>
            </a:r>
            <a:r>
              <a:rPr>
                <a:latin typeface="Courier"/>
              </a:rPr>
              <a:t>(), </a:t>
            </a:r>
            <a:r>
              <a:rPr>
                <a:solidFill>
                  <a:srgbClr val="7D9029"/>
                </a:solidFill>
                <a:latin typeface="Courier"/>
              </a:rPr>
              <a:t>smallest =</a:t>
            </a:r>
            <a:r>
              <a:rPr>
                <a:latin typeface="Courier"/>
              </a:rPr>
              <a:t> </a:t>
            </a:r>
            <a:r>
              <a:rPr>
                <a:solidFill>
                  <a:srgbClr val="06287E"/>
                </a:solidFill>
                <a:latin typeface="Courier"/>
              </a:rPr>
              <a:t>min</a:t>
            </a:r>
            <a:r>
              <a:rPr>
                <a:latin typeface="Courier"/>
              </a:rPr>
              <a:t>(n),</a:t>
            </a:r>
            <a:br/>
            <a:r>
              <a:rPr>
                <a:latin typeface="Courier"/>
              </a:rPr>
              <a:t>                                                 </a:t>
            </a:r>
            <a:r>
              <a:rPr>
                <a:solidFill>
                  <a:srgbClr val="7D9029"/>
                </a:solidFill>
                <a:latin typeface="Courier"/>
              </a:rPr>
              <a:t>under_30 =</a:t>
            </a:r>
            <a:r>
              <a:rPr>
                <a:latin typeface="Courier"/>
              </a:rPr>
              <a:t> </a:t>
            </a:r>
            <a:r>
              <a:rPr>
                <a:solidFill>
                  <a:srgbClr val="06287E"/>
                </a:solidFill>
                <a:latin typeface="Courier"/>
              </a:rPr>
              <a:t>sum</a:t>
            </a:r>
            <a:r>
              <a:rPr>
                <a:latin typeface="Courier"/>
              </a:rPr>
              <a:t>(n </a:t>
            </a:r>
            <a:r>
              <a:rPr>
                <a:solidFill>
                  <a:srgbClr val="4070A0"/>
                </a:solidFill>
                <a:latin typeface="Courier"/>
              </a:rPr>
              <a:t>&lt;</a:t>
            </a:r>
            <a:r>
              <a:rPr>
                <a:latin typeface="Courier"/>
              </a:rPr>
              <a:t> </a:t>
            </a:r>
            <a:r>
              <a:rPr>
                <a:solidFill>
                  <a:srgbClr val="40A070"/>
                </a:solidFill>
                <a:latin typeface="Courier"/>
              </a:rPr>
              <a:t>30</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Disaggregation is a promise about sample size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Disaggregation</a:t>
                      </a:r>
                    </a:p>
                  </a:txBody>
                  <a:tcPr/>
                </a:tc>
                <a:tc>
                  <a:txBody>
                    <a:bodyPr/>
                    <a:lstStyle/>
                    <a:p>
                      <a:pPr lvl="0" indent="0" marL="0">
                        <a:buNone/>
                      </a:pPr>
                      <a:r>
                        <a:rPr/>
                        <a:t>Cells</a:t>
                      </a:r>
                    </a:p>
                  </a:txBody>
                  <a:tcPr/>
                </a:tc>
                <a:tc>
                  <a:txBody>
                    <a:bodyPr/>
                    <a:lstStyle/>
                    <a:p>
                      <a:pPr lvl="0" indent="0" marL="0">
                        <a:buNone/>
                      </a:pPr>
                      <a:r>
                        <a:rPr/>
                        <a:t>Smallest cell</a:t>
                      </a:r>
                    </a:p>
                  </a:txBody>
                  <a:tcPr/>
                </a:tc>
                <a:tc>
                  <a:txBody>
                    <a:bodyPr/>
                    <a:lstStyle/>
                    <a:p>
                      <a:pPr lvl="0" indent="0" marL="0">
                        <a:buNone/>
                      </a:pPr>
                      <a:r>
                        <a:rPr/>
                        <a:t>Cells under 30</a:t>
                      </a:r>
                    </a:p>
                  </a:txBody>
                  <a:tcPr/>
                </a:tc>
              </a:tr>
              <a:tr h="0">
                <a:tc>
                  <a:txBody>
                    <a:bodyPr/>
                    <a:lstStyle/>
                    <a:p>
                      <a:pPr lvl="0" indent="0" marL="0">
                        <a:buNone/>
                      </a:pPr>
                      <a:r>
                        <a:rPr/>
                        <a:t>Commune × age band</a:t>
                      </a:r>
                    </a:p>
                  </a:txBody>
                </a:tc>
                <a:tc>
                  <a:txBody>
                    <a:bodyPr/>
                    <a:lstStyle/>
                    <a:p>
                      <a:pPr lvl="0" indent="0" marL="0">
                        <a:buNone/>
                      </a:pPr>
                      <a:r>
                        <a:rPr/>
                        <a:t>24</a:t>
                      </a:r>
                    </a:p>
                  </a:txBody>
                </a:tc>
                <a:tc>
                  <a:txBody>
                    <a:bodyPr/>
                    <a:lstStyle/>
                    <a:p>
                      <a:pPr lvl="0" indent="0" marL="0">
                        <a:buNone/>
                      </a:pPr>
                      <a:r>
                        <a:rPr/>
                        <a:t>49</a:t>
                      </a:r>
                    </a:p>
                  </a:txBody>
                </a:tc>
                <a:tc>
                  <a:txBody>
                    <a:bodyPr/>
                    <a:lstStyle/>
                    <a:p>
                      <a:pPr lvl="0" indent="0" marL="0">
                        <a:buNone/>
                      </a:pPr>
                      <a:r>
                        <a:rPr/>
                        <a:t>0</a:t>
                      </a:r>
                    </a:p>
                  </a:txBody>
                </a:tc>
              </a:tr>
              <a:tr h="0">
                <a:tc>
                  <a:txBody>
                    <a:bodyPr/>
                    <a:lstStyle/>
                    <a:p>
                      <a:pPr lvl="0" indent="0" marL="0">
                        <a:buNone/>
                      </a:pPr>
                      <a:r>
                        <a:rPr/>
                        <a:t>Commune × age band × sex</a:t>
                      </a:r>
                    </a:p>
                  </a:txBody>
                </a:tc>
                <a:tc>
                  <a:txBody>
                    <a:bodyPr/>
                    <a:lstStyle/>
                    <a:p>
                      <a:pPr lvl="0" indent="0" marL="0">
                        <a:buNone/>
                      </a:pPr>
                      <a:r>
                        <a:rPr/>
                        <a:t>48</a:t>
                      </a:r>
                    </a:p>
                  </a:txBody>
                </a:tc>
                <a:tc>
                  <a:txBody>
                    <a:bodyPr/>
                    <a:lstStyle/>
                    <a:p>
                      <a:pPr lvl="0" indent="0" marL="0">
                        <a:buNone/>
                      </a:pPr>
                      <a:r>
                        <a:rPr/>
                        <a:t>16</a:t>
                      </a:r>
                    </a:p>
                  </a:txBody>
                </a:tc>
                <a:tc>
                  <a:txBody>
                    <a:bodyPr/>
                    <a:lstStyle/>
                    <a:p>
                      <a:pPr lvl="0" indent="0" marL="0">
                        <a:buNone/>
                      </a:pPr>
                      <a:r>
                        <a:rPr/>
                        <a:t>3</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Disaggregation is a promise about sample size</a:t>
            </a:r>
          </a:p>
        </p:txBody>
      </p:sp>
      <p:sp>
        <p:nvSpPr>
          <p:cNvPr id="3" name="Content Placeholder 2"/>
          <p:cNvSpPr>
            <a:spLocks noGrp="1"/>
          </p:cNvSpPr>
          <p:nvPr>
            <p:ph idx="1"/>
          </p:nvPr>
        </p:nvSpPr>
        <p:spPr/>
        <p:txBody>
          <a:bodyPr/>
          <a:lstStyle/>
          <a:p>
            <a:pPr lvl="0"/>
            <a:r>
              <a:rPr/>
              <a:t>Adding one binary cut doubles the cells and halves their size — Going from two dimensions to three takes the smallest…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Set a minimum cell size, in the sheet, in advance — In Python</a:t>
            </a:r>
          </a:p>
        </p:txBody>
      </p:sp>
      <p:sp>
        <p:nvSpPr>
          <p:cNvPr id="3" name="Content Placeholder 2"/>
          <p:cNvSpPr>
            <a:spLocks noGrp="1"/>
          </p:cNvSpPr>
          <p:nvPr>
            <p:ph idx="1"/>
          </p:nvPr>
        </p:nvSpPr>
        <p:spPr/>
        <p:txBody>
          <a:bodyPr/>
          <a:lstStyle/>
          <a:p>
            <a:pPr lvl="0" indent="0">
              <a:buNone/>
            </a:pPr>
            <a:r>
              <a:rPr>
                <a:latin typeface="Courier"/>
              </a:rPr>
              <a:t>MIN_CELL </a:t>
            </a:r>
            <a:r>
              <a:rPr>
                <a:solidFill>
                  <a:srgbClr val="666666"/>
                </a:solidFill>
                <a:latin typeface="Courier"/>
              </a:rPr>
              <a:t>=</a:t>
            </a:r>
            <a:r>
              <a:rPr>
                <a:latin typeface="Courier"/>
              </a:rPr>
              <a:t> </a:t>
            </a:r>
            <a:r>
              <a:rPr>
                <a:solidFill>
                  <a:srgbClr val="40A070"/>
                </a:solidFill>
                <a:latin typeface="Courier"/>
              </a:rPr>
              <a:t>30</a:t>
            </a:r>
            <a:br/>
            <a:br/>
            <a:r>
              <a:rPr>
                <a:latin typeface="Courier"/>
              </a:rPr>
              <a:t>table </a:t>
            </a:r>
            <a:r>
              <a:rPr>
                <a:solidFill>
                  <a:srgbClr val="666666"/>
                </a:solidFill>
                <a:latin typeface="Courier"/>
              </a:rPr>
              <a:t>=</a:t>
            </a:r>
            <a:r>
              <a:rPr>
                <a:latin typeface="Courier"/>
              </a:rPr>
              <a:t> (</a:t>
            </a:r>
            <a:br/>
            <a:r>
              <a:rPr>
                <a:latin typeface="Courier"/>
              </a:rPr>
              <a:t>    banded.assign(case</a:t>
            </a:r>
            <a:r>
              <a:rPr>
                <a:solidFill>
                  <a:srgbClr val="666666"/>
                </a:solidFill>
                <a:latin typeface="Courier"/>
              </a:rPr>
              <a:t>=</a:t>
            </a:r>
            <a:r>
              <a:rPr>
                <a:latin typeface="Courier"/>
              </a:rPr>
              <a:t>cases)</a:t>
            </a:r>
            <a:br/>
            <a:r>
              <a:rPr>
                <a:latin typeface="Courier"/>
              </a:rPr>
              <a:t>    .groupby([</a:t>
            </a:r>
            <a:r>
              <a:rPr>
                <a:solidFill>
                  <a:srgbClr val="4070A0"/>
                </a:solidFill>
                <a:latin typeface="Courier"/>
              </a:rPr>
              <a:t>"commune"</a:t>
            </a:r>
            <a:r>
              <a:rPr>
                <a:latin typeface="Courier"/>
              </a:rPr>
              <a:t>, </a:t>
            </a:r>
            <a:r>
              <a:rPr>
                <a:solidFill>
                  <a:srgbClr val="4070A0"/>
                </a:solidFill>
                <a:latin typeface="Courier"/>
              </a:rPr>
              <a:t>"band"</a:t>
            </a:r>
            <a:r>
              <a:rPr>
                <a:latin typeface="Courier"/>
              </a:rPr>
              <a:t>, </a:t>
            </a:r>
            <a:r>
              <a:rPr>
                <a:solidFill>
                  <a:srgbClr val="4070A0"/>
                </a:solidFill>
                <a:latin typeface="Courier"/>
              </a:rPr>
              <a:t>"sex"</a:t>
            </a:r>
            <a:r>
              <a:rPr>
                <a:latin typeface="Courier"/>
              </a:rPr>
              <a:t>])</a:t>
            </a:r>
            <a:br/>
            <a:r>
              <a:rPr>
                <a:latin typeface="Courier"/>
              </a:rPr>
              <a:t>    .agg(n</a:t>
            </a:r>
            <a:r>
              <a:rPr>
                <a:solidFill>
                  <a:srgbClr val="666666"/>
                </a:solidFill>
                <a:latin typeface="Courier"/>
              </a:rPr>
              <a:t>=</a:t>
            </a:r>
            <a:r>
              <a:rPr>
                <a:latin typeface="Courier"/>
              </a:rPr>
              <a:t>(</a:t>
            </a:r>
            <a:r>
              <a:rPr>
                <a:solidFill>
                  <a:srgbClr val="4070A0"/>
                </a:solidFill>
                <a:latin typeface="Courier"/>
              </a:rPr>
              <a:t>"case"</a:t>
            </a:r>
            <a:r>
              <a:rPr>
                <a:latin typeface="Courier"/>
              </a:rPr>
              <a:t>, </a:t>
            </a:r>
            <a:r>
              <a:rPr>
                <a:solidFill>
                  <a:srgbClr val="4070A0"/>
                </a:solidFill>
                <a:latin typeface="Courier"/>
              </a:rPr>
              <a:t>"size"</a:t>
            </a:r>
            <a:r>
              <a:rPr>
                <a:latin typeface="Courier"/>
              </a:rPr>
              <a:t>), cases</a:t>
            </a:r>
            <a:r>
              <a:rPr>
                <a:solidFill>
                  <a:srgbClr val="666666"/>
                </a:solidFill>
                <a:latin typeface="Courier"/>
              </a:rPr>
              <a:t>=</a:t>
            </a:r>
            <a:r>
              <a:rPr>
                <a:latin typeface="Courier"/>
              </a:rPr>
              <a:t>(</a:t>
            </a:r>
            <a:r>
              <a:rPr>
                <a:solidFill>
                  <a:srgbClr val="4070A0"/>
                </a:solidFill>
                <a:latin typeface="Courier"/>
              </a:rPr>
              <a:t>"case"</a:t>
            </a:r>
            <a:r>
              <a:rPr>
                <a:latin typeface="Courier"/>
              </a:rPr>
              <a:t>, </a:t>
            </a:r>
            <a:r>
              <a:rPr>
                <a:solidFill>
                  <a:srgbClr val="4070A0"/>
                </a:solidFill>
                <a:latin typeface="Courier"/>
              </a:rPr>
              <a:t>"sum"</a:t>
            </a:r>
            <a:r>
              <a:rPr>
                <a:latin typeface="Courier"/>
              </a:rPr>
              <a:t>))</a:t>
            </a:r>
            <a:br/>
            <a:r>
              <a:rPr>
                <a:latin typeface="Courier"/>
              </a:rPr>
              <a:t>)</a:t>
            </a:r>
            <a:br/>
            <a:r>
              <a:rPr>
                <a:latin typeface="Courier"/>
              </a:rPr>
              <a:t>table[</a:t>
            </a:r>
            <a:r>
              <a:rPr>
                <a:solidFill>
                  <a:srgbClr val="4070A0"/>
                </a:solidFill>
                <a:latin typeface="Courier"/>
              </a:rPr>
              <a:t>"rate"</a:t>
            </a:r>
            <a:r>
              <a:rPr>
                <a:latin typeface="Courier"/>
              </a:rPr>
              <a:t>] </a:t>
            </a:r>
            <a:r>
              <a:rPr>
                <a:solidFill>
                  <a:srgbClr val="666666"/>
                </a:solidFill>
                <a:latin typeface="Courier"/>
              </a:rPr>
              <a:t>=</a:t>
            </a:r>
            <a:r>
              <a:rPr>
                <a:latin typeface="Courier"/>
              </a:rPr>
              <a:t> (table[</a:t>
            </a:r>
            <a:r>
              <a:rPr>
                <a:solidFill>
                  <a:srgbClr val="4070A0"/>
                </a:solidFill>
                <a:latin typeface="Courier"/>
              </a:rPr>
              <a:t>"cases"</a:t>
            </a:r>
            <a:r>
              <a:rPr>
                <a:latin typeface="Courier"/>
              </a:rPr>
              <a:t>] </a:t>
            </a:r>
            <a:r>
              <a:rPr>
                <a:solidFill>
                  <a:srgbClr val="666666"/>
                </a:solidFill>
                <a:latin typeface="Courier"/>
              </a:rPr>
              <a:t>/</a:t>
            </a:r>
            <a:r>
              <a:rPr>
                <a:latin typeface="Courier"/>
              </a:rPr>
              <a:t> table[</a:t>
            </a:r>
            <a:r>
              <a:rPr>
                <a:solidFill>
                  <a:srgbClr val="4070A0"/>
                </a:solidFill>
                <a:latin typeface="Courier"/>
              </a:rPr>
              <a:t>"n"</a:t>
            </a:r>
            <a:r>
              <a:rPr>
                <a:latin typeface="Courier"/>
              </a:rPr>
              <a:t>]).where(table[</a:t>
            </a:r>
            <a:r>
              <a:rPr>
                <a:solidFill>
                  <a:srgbClr val="4070A0"/>
                </a:solidFill>
                <a:latin typeface="Courier"/>
              </a:rPr>
              <a:t>"n"</a:t>
            </a:r>
            <a:r>
              <a:rPr>
                <a:latin typeface="Courier"/>
              </a:rPr>
              <a:t>] </a:t>
            </a:r>
            <a:r>
              <a:rPr>
                <a:solidFill>
                  <a:srgbClr val="666666"/>
                </a:solidFill>
                <a:latin typeface="Courier"/>
              </a:rPr>
              <a:t>&gt;=</a:t>
            </a:r>
            <a:r>
              <a:rPr>
                <a:latin typeface="Courier"/>
              </a:rPr>
              <a:t> MIN_CELL)</a:t>
            </a:r>
            <a:br/>
            <a:r>
              <a:rPr>
                <a:latin typeface="Courier"/>
              </a:rPr>
              <a:t>table[</a:t>
            </a:r>
            <a:r>
              <a:rPr>
                <a:solidFill>
                  <a:srgbClr val="4070A0"/>
                </a:solidFill>
                <a:latin typeface="Courier"/>
              </a:rPr>
              <a:t>"note"</a:t>
            </a:r>
            <a:r>
              <a:rPr>
                <a:latin typeface="Courier"/>
              </a:rPr>
              <a:t>] </a:t>
            </a:r>
            <a:r>
              <a:rPr>
                <a:solidFill>
                  <a:srgbClr val="666666"/>
                </a:solidFill>
                <a:latin typeface="Courier"/>
              </a:rPr>
              <a:t>=</a:t>
            </a:r>
            <a:r>
              <a:rPr>
                <a:latin typeface="Courier"/>
              </a:rPr>
              <a:t> table[</a:t>
            </a:r>
            <a:r>
              <a:rPr>
                <a:solidFill>
                  <a:srgbClr val="4070A0"/>
                </a:solidFill>
                <a:latin typeface="Courier"/>
              </a:rPr>
              <a:t>"n"</a:t>
            </a:r>
            <a:r>
              <a:rPr>
                <a:latin typeface="Courier"/>
              </a:rPr>
              <a:t>].lt(MIN_CELL).</a:t>
            </a:r>
            <a:r>
              <a:rPr>
                <a:solidFill>
                  <a:srgbClr val="008000"/>
                </a:solidFill>
                <a:latin typeface="Courier"/>
              </a:rPr>
              <a:t>map</a:t>
            </a:r>
            <a:r>
              <a:rPr>
                <a:latin typeface="Courier"/>
              </a:rPr>
              <a:t>({</a:t>
            </a:r>
            <a:r>
              <a:rPr>
                <a:solidFill>
                  <a:srgbClr val="19177C"/>
                </a:solidFill>
                <a:latin typeface="Courier"/>
              </a:rPr>
              <a:t>True</a:t>
            </a:r>
            <a:r>
              <a:rPr>
                <a:latin typeface="Courier"/>
              </a:rPr>
              <a:t>: </a:t>
            </a:r>
            <a:r>
              <a:rPr>
                <a:solidFill>
                  <a:srgbClr val="4070A0"/>
                </a:solidFill>
                <a:latin typeface="Courier"/>
              </a:rPr>
              <a:t>"suppressed: n &lt; 30"</a:t>
            </a:r>
            <a:r>
              <a:rPr>
                <a:latin typeface="Courier"/>
              </a:rPr>
              <a:t>, </a:t>
            </a:r>
            <a:r>
              <a:rPr>
                <a:solidFill>
                  <a:srgbClr val="19177C"/>
                </a:solidFill>
                <a:latin typeface="Courier"/>
              </a:rPr>
              <a:t>False</a:t>
            </a:r>
            <a:r>
              <a:rPr>
                <a:latin typeface="Courier"/>
              </a:rPr>
              <a:t>: </a:t>
            </a:r>
            <a:r>
              <a:rPr>
                <a:solidFill>
                  <a:srgbClr val="4070A0"/>
                </a:solidFill>
                <a:latin typeface="Courier"/>
              </a:rPr>
              <a:t>""</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Set a minimum cell size, in the sheet, in advance — In R</a:t>
            </a:r>
          </a:p>
        </p:txBody>
      </p:sp>
      <p:sp>
        <p:nvSpPr>
          <p:cNvPr id="3" name="Content Placeholder 2"/>
          <p:cNvSpPr>
            <a:spLocks noGrp="1"/>
          </p:cNvSpPr>
          <p:nvPr>
            <p:ph idx="1"/>
          </p:nvPr>
        </p:nvSpPr>
        <p:spPr/>
        <p:txBody>
          <a:bodyPr/>
          <a:lstStyle/>
          <a:p>
            <a:pPr lvl="0" indent="0">
              <a:buNone/>
            </a:pPr>
            <a:r>
              <a:rPr>
                <a:latin typeface="Courier"/>
              </a:rPr>
              <a:t>MIN_CELL </a:t>
            </a:r>
            <a:r>
              <a:rPr>
                <a:solidFill>
                  <a:srgbClr val="007020"/>
                </a:solidFill>
                <a:latin typeface="Courier"/>
              </a:rPr>
              <a:t>&lt;-</a:t>
            </a:r>
            <a:r>
              <a:rPr>
                <a:latin typeface="Courier"/>
              </a:rPr>
              <a:t> </a:t>
            </a:r>
            <a:r>
              <a:rPr>
                <a:solidFill>
                  <a:srgbClr val="40A070"/>
                </a:solidFill>
                <a:latin typeface="Courier"/>
              </a:rPr>
              <a:t>30</a:t>
            </a:r>
            <a:br/>
            <a:br/>
            <a:r>
              <a:rPr>
                <a:latin typeface="Courier"/>
              </a:rPr>
              <a:t>table </a:t>
            </a:r>
            <a:r>
              <a:rPr>
                <a:solidFill>
                  <a:srgbClr val="007020"/>
                </a:solidFill>
                <a:latin typeface="Courier"/>
              </a:rPr>
              <a:t>&lt;-</a:t>
            </a:r>
            <a:r>
              <a:rPr>
                <a:latin typeface="Courier"/>
              </a:rPr>
              <a:t> banded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cases =</a:t>
            </a:r>
            <a:r>
              <a:rPr>
                <a:latin typeface="Courier"/>
              </a:rPr>
              <a:t> </a:t>
            </a:r>
            <a:r>
              <a:rPr>
                <a:solidFill>
                  <a:srgbClr val="06287E"/>
                </a:solidFill>
                <a:latin typeface="Courier"/>
              </a:rPr>
              <a:t>sum</a:t>
            </a:r>
            <a:r>
              <a:rPr>
                <a:latin typeface="Courier"/>
              </a:rPr>
              <a:t>(case), </a:t>
            </a:r>
            <a:r>
              <a:rPr>
                <a:solidFill>
                  <a:srgbClr val="7D9029"/>
                </a:solidFill>
                <a:latin typeface="Courier"/>
              </a:rPr>
              <a:t>.by =</a:t>
            </a:r>
            <a:r>
              <a:rPr>
                <a:latin typeface="Courier"/>
              </a:rPr>
              <a:t> </a:t>
            </a:r>
            <a:r>
              <a:rPr>
                <a:solidFill>
                  <a:srgbClr val="06287E"/>
                </a:solidFill>
                <a:latin typeface="Courier"/>
              </a:rPr>
              <a:t>c</a:t>
            </a:r>
            <a:r>
              <a:rPr>
                <a:latin typeface="Courier"/>
              </a:rPr>
              <a:t>(commune, band, sex))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rate =</a:t>
            </a:r>
            <a:r>
              <a:rPr>
                <a:latin typeface="Courier"/>
              </a:rPr>
              <a:t> </a:t>
            </a:r>
            <a:r>
              <a:rPr>
                <a:solidFill>
                  <a:srgbClr val="06287E"/>
                </a:solidFill>
                <a:latin typeface="Courier"/>
              </a:rPr>
              <a:t>if_else</a:t>
            </a:r>
            <a:r>
              <a:rPr>
                <a:latin typeface="Courier"/>
              </a:rPr>
              <a:t>(n </a:t>
            </a:r>
            <a:r>
              <a:rPr>
                <a:solidFill>
                  <a:srgbClr val="4070A0"/>
                </a:solidFill>
                <a:latin typeface="Courier"/>
              </a:rPr>
              <a:t>&gt;=</a:t>
            </a:r>
            <a:r>
              <a:rPr>
                <a:latin typeface="Courier"/>
              </a:rPr>
              <a:t> MIN_CELL, cases </a:t>
            </a:r>
            <a:r>
              <a:rPr>
                <a:solidFill>
                  <a:srgbClr val="4070A0"/>
                </a:solidFill>
                <a:latin typeface="Courier"/>
              </a:rPr>
              <a:t>/</a:t>
            </a:r>
            <a:r>
              <a:rPr>
                <a:latin typeface="Courier"/>
              </a:rPr>
              <a:t> n, </a:t>
            </a:r>
            <a:r>
              <a:rPr>
                <a:solidFill>
                  <a:srgbClr val="880000"/>
                </a:solidFill>
                <a:latin typeface="Courier"/>
              </a:rPr>
              <a:t>NA_real_</a:t>
            </a:r>
            <a:r>
              <a:rPr>
                <a:latin typeface="Courier"/>
              </a:rPr>
              <a:t>),</a:t>
            </a:r>
            <a:br/>
            <a:r>
              <a:rPr>
                <a:latin typeface="Courier"/>
              </a:rPr>
              <a:t>         </a:t>
            </a:r>
            <a:r>
              <a:rPr>
                <a:solidFill>
                  <a:srgbClr val="7D9029"/>
                </a:solidFill>
                <a:latin typeface="Courier"/>
              </a:rPr>
              <a:t>note =</a:t>
            </a:r>
            <a:r>
              <a:rPr>
                <a:latin typeface="Courier"/>
              </a:rPr>
              <a:t> </a:t>
            </a:r>
            <a:r>
              <a:rPr>
                <a:solidFill>
                  <a:srgbClr val="06287E"/>
                </a:solidFill>
                <a:latin typeface="Courier"/>
              </a:rPr>
              <a:t>if_else</a:t>
            </a:r>
            <a:r>
              <a:rPr>
                <a:latin typeface="Courier"/>
              </a:rPr>
              <a:t>(n </a:t>
            </a:r>
            <a:r>
              <a:rPr>
                <a:solidFill>
                  <a:srgbClr val="4070A0"/>
                </a:solidFill>
                <a:latin typeface="Courier"/>
              </a:rPr>
              <a:t>&lt;</a:t>
            </a:r>
            <a:r>
              <a:rPr>
                <a:latin typeface="Courier"/>
              </a:rPr>
              <a:t> MIN_CELL, </a:t>
            </a:r>
            <a:r>
              <a:rPr>
                <a:solidFill>
                  <a:srgbClr val="4070A0"/>
                </a:solidFill>
                <a:latin typeface="Courier"/>
              </a:rPr>
              <a:t>"suppressed: n &lt; 30"</a:t>
            </a:r>
            <a:r>
              <a:rPr>
                <a:latin typeface="Courier"/>
              </a:rPr>
              <a:t>, </a:t>
            </a:r>
            <a:r>
              <a:rPr>
                <a:solidFill>
                  <a:srgbClr val="4070A0"/>
                </a:solidFill>
                <a:latin typeface="Courier"/>
              </a:rPr>
              <a: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Which cuts actually change a decision</a:t>
            </a:r>
          </a:p>
        </p:txBody>
      </p:sp>
      <p:sp>
        <p:nvSpPr>
          <p:cNvPr id="3" name="Content Placeholder 2"/>
          <p:cNvSpPr>
            <a:spLocks noGrp="1"/>
          </p:cNvSpPr>
          <p:nvPr>
            <p:ph idx="1"/>
          </p:nvPr>
        </p:nvSpPr>
        <p:spPr/>
        <p:txBody>
          <a:bodyPr/>
          <a:lstStyle/>
          <a:p>
            <a:pPr lvl="0"/>
            <a:r>
              <a:rPr b="1"/>
              <a:t>Sex</a:t>
            </a:r>
            <a:r>
              <a:rPr/>
              <a:t> — yes, almost always. It changes targeting, staffing and messaging.</a:t>
            </a:r>
          </a:p>
          <a:p>
            <a:pPr lvl="0"/>
            <a:r>
              <a:rPr b="1"/>
              <a:t>Age band</a:t>
            </a:r>
            <a:r>
              <a:rPr/>
              <a:t> — yes for nutrition, where admission criteria differ by age.</a:t>
            </a:r>
          </a:p>
          <a:p>
            <a:pPr lvl="0"/>
            <a:r>
              <a:rPr b="1"/>
              <a:t>District</a:t>
            </a:r>
            <a:r>
              <a:rPr/>
              <a:t> — yes, it moves resources.</a:t>
            </a:r>
          </a:p>
          <a:p>
            <a:pPr lvl="0"/>
            <a:r>
              <a:rPr b="1"/>
              <a:t>Facility type</a:t>
            </a:r>
            <a:r>
              <a:rPr/>
              <a:t> — sometimes; it changes supervision, which is real.</a:t>
            </a:r>
          </a:p>
          <a:p>
            <a:pPr lvl="0"/>
            <a:r>
              <a:rPr b="1"/>
              <a:t>Month</a:t>
            </a:r>
            <a:r>
              <a:rPr/>
              <a:t> — usually a trend, not a disaggregation, and cheaper as a chart.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can now define one indicator precisely.</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https://data-analysis.cassion.dev/courses/indicator-design-logframe/indicators-04-denominators-and-disaggregation</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denominator argument, and the cuts you promise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4 of 8</vt:lpwstr>
  </property>
  <property fmtid="{D5CDD505-2E9C-101B-9397-08002B2CF9AE}" pid="3" name="subtitle">
    <vt:lpwstr>Three denominators for one numerator, the rule that decides between them, and the disaggregation that turns twenty-four cells into forty-eight — three of which are too small to report.</vt:lpwstr>
  </property>
</Properties>
</file>