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notesMaster" Target="notesMasters/notesMaster1.xml" /><Relationship Id="rId22" Type="http://schemas.openxmlformats.org/officeDocument/2006/relationships/viewProps" Target="viewProps.xml" /><Relationship Id="rId21" Type="http://schemas.openxmlformats.org/officeDocument/2006/relationships/presProps" Target="presProps.xml" /><Relationship Id="rId1" Type="http://schemas.openxmlformats.org/officeDocument/2006/relationships/slideMaster" Target="slideMasters/slideMaster1.xml" /><Relationship Id="rId24" Type="http://schemas.openxmlformats.org/officeDocument/2006/relationships/tableStyles" Target="tableStyles.xml" /><Relationship Id="rId2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dénominateurs pour un numérateur, la règle qui tranche entre eux, et la désagrégation qui fait passer de vingt-quatre cellules à quarante-huit, dont trois trop petites pour être publiées.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numérateur se règle d’ordinaire en une minute. Quelqu’un a compté les enfants avec un PB sous 125 mm et a trouvé 362, et personne ne le conteste. Ce qui suit est une heure sur ce par quoi diviser, et cette heure a lieu parce que tous les candidats sont défendables.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nombres, séparés de 0,15 point, et les trois circulent dans de vrais rapports. L’écart est faible ici, et c’est précisément pourquoi la leçon vaut d’être apprise sur ce fichier plutôt que sur un autre où la réponse serait évidente. Le premier dénominateur est faux, et il l’est d’une manière qui ne se voit pas comme un grand écart. Diviser par tous ceux qui sont venus traite les 72 enfants non mesurés comme s’ils avaient été mesurés et trouvés bien nourris. C’est une affirmation sur des enfants que personne n’a regardés.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Appliquez-la et la réponse tombe. Un enfant sans mesure et sans évaluation d’œdème ne pouvait pas entrer au numérateur quel que soit son état nutritionnel, il n’a donc pas sa place au dénominateur. La deuxième ligne est la défendable, et la troisième l’est si vous considérez qu’une évaluation d’œdème suffit. La même règle tranche la plupart des disputes que vous aurez.</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Quel que soit votre choix, l’exclusion est une affirmation et elle s’écrit. Cette dernière phrase est ce qui rend le chiffre défendable. Vous avez nommé un sens de biais possible et dit que vous ne pouvez pas le trancher, ce qui est une position plus solide que n’importe quel chiffre présenté sans cela.</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cadre logique qui dit « désagrégé par sexe, âge et district » s’est engagé à produire des cellules, et les cellules ont des effectifs.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Ajouter un seul découpage binaire double les cellules et divise leur taille par deux. Passer de deux à trois dimensions fait tomber la plus petite cellule de 49 enfants à 16, et place trois cellules sous tout seuil de publication raisonnable. Une prévalence calculée sur 16 enfants bouge de six points de pourcentage quand un enfant change de catégorie. La publier dans un tableau à côté d’un chiffre communal calculé sur 400 invite le lecteur à les comparer comme s’il s’agissait du même type de nombre.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propriétés comptent. L’effectif </a:t>
            </a:r>
            <a:r>
              <a:rPr>
                <a:latin typeface="Courier"/>
              </a:rPr>
              <a:t>n</a:t>
            </a:r>
            <a:r>
              <a:rPr/>
              <a:t> reste visible même là où le taux est supprimé, si bien qu’un lecteur voit que la cellule existe et pourquoi elle est vide. Et le seuil a été fixé avant que les chiffres soient vus, même discipline que celle appliquée aux bandes de tolérance par le cours d’évaluation. Dans les données de protection et de VBG, cela cesse d’être une élégance statistique pour devenir un contrôle de divulgation, que le cours </a:t>
            </a:r>
            <a:r>
              <a:rPr i="1"/>
              <a:t>Données de protection et VBG</a:t>
            </a:r>
            <a:r>
              <a:rPr/>
              <a:t> traite comme il se doit. L’habitude est la même et il vaut mieux l’avoir avant d’en avoir besoin.</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Dernière question, et elle est budgétaire autant qu’analytique. Chaque désagrégation promise doit être collectée, nettoyée, calculée et vérifiée, et la plupart des cadres logiques en promettent plus que personne n’en utilise. Demandez de chaque découpage — le programme ferait-il quelque chose de différent si ce découpage montrait un écart ? Un découpage qui ne changerait rien est un coût de rapportage assorti d’un risque de qualité, car chaque champ obligatoire supplémentaire est un champ de plus qui arrivera vide.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désormais définir un indicateur avec précision. L’unité suivante porte sur la famille d’indicateurs qui comptent des personnes, où le problème de définition est différent — la même personne apparaissant dans douze rapports mensuels, et ce qui se passe quand quelqu’un additionne ces rapports.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indicator-design-logframe/indicators-04-denominators-and-disaggregat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 débat sur le dénominateur, et les découpages que vous promettez</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Trois dénominateurs pour un numérateur, la règle qui tranche entre eux, et la désagrégation qui fait passer de vingt-quatre cellules à quarante-huit, dont trois trop petites pour être publiées.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Toute dispute sur un chiffre est une dispute sur le dénominateur</a:t>
            </a:r>
          </a:p>
          <a:p>
            <a:pPr lvl="0"/>
            <a:r>
              <a:rPr/>
              <a:t>Trois dénominateurs, un registre</a:t>
            </a:r>
          </a:p>
          <a:p>
            <a:pPr lvl="0"/>
            <a:r>
              <a:rPr/>
              <a:t>La règle</a:t>
            </a:r>
          </a:p>
          <a:p>
            <a:pPr lvl="0"/>
            <a:r>
              <a:rPr/>
              <a:t>Dites ce qu’il exclut, dans la fiche</a:t>
            </a:r>
          </a:p>
          <a:p>
            <a:pPr lvl="0"/>
            <a:r>
              <a:rPr/>
              <a:t>La désagrégation est une promesse sur la taille d’échantillon</a:t>
            </a:r>
          </a:p>
          <a:p>
            <a:pPr lvl="0"/>
            <a:r>
              <a:rPr/>
              <a:t>Fixez un effectif minimal, dans la fiche, à l’avance</a:t>
            </a:r>
          </a:p>
          <a:p>
            <a:pPr lvl="0"/>
            <a:r>
              <a:rPr/>
              <a:t>Quels découpages changent réellement une décision</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Toute dispute sur un chiffre est une dispute sur le dénominateur</a:t>
            </a:r>
          </a:p>
        </p:txBody>
      </p:sp>
      <p:sp>
        <p:nvSpPr>
          <p:cNvPr id="3" name="Content Placeholder 2"/>
          <p:cNvSpPr>
            <a:spLocks noGrp="1"/>
          </p:cNvSpPr>
          <p:nvPr>
            <p:ph idx="1"/>
          </p:nvPr>
        </p:nvSpPr>
        <p:spPr/>
        <p:txBody>
          <a:bodyPr/>
          <a:lstStyle/>
          <a:p>
            <a:pPr lvl="0"/>
            <a:r>
              <a:rPr/>
              <a:t>Le numérateur se règle d’ordinaire en une minute.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dénominateurs, un registre — En Python</a:t>
            </a:r>
          </a:p>
        </p:txBody>
      </p:sp>
      <p:sp>
        <p:nvSpPr>
          <p:cNvPr id="3" name="Content Placeholder 2"/>
          <p:cNvSpPr>
            <a:spLocks noGrp="1"/>
          </p:cNvSpPr>
          <p:nvPr>
            <p:ph idx="1"/>
          </p:nvPr>
        </p:nvSpPr>
        <p:spPr/>
        <p:txBody>
          <a:bodyPr/>
          <a:lstStyle/>
          <a:p>
            <a:pPr lvl="0" indent="0">
              <a:buNone/>
            </a:pPr>
            <a:r>
              <a:rPr>
                <a:latin typeface="Courier"/>
              </a:rPr>
              <a:t>measured </a:t>
            </a:r>
            <a:r>
              <a:rPr>
                <a:solidFill>
                  <a:srgbClr val="666666"/>
                </a:solidFill>
                <a:latin typeface="Courier"/>
              </a:rPr>
              <a:t>=</a:t>
            </a:r>
            <a:r>
              <a:rPr>
                <a:latin typeface="Courier"/>
              </a:rPr>
              <a:t> muac[</a:t>
            </a:r>
            <a:r>
              <a:rPr>
                <a:solidFill>
                  <a:srgbClr val="4070A0"/>
                </a:solidFill>
                <a:latin typeface="Courier"/>
              </a:rPr>
              <a:t>"muac_mm"</a:t>
            </a:r>
            <a:r>
              <a:rPr>
                <a:latin typeface="Courier"/>
              </a:rPr>
              <a:t>].notna()</a:t>
            </a:r>
            <a:br/>
            <a:r>
              <a:rPr>
                <a:latin typeface="Courier"/>
              </a:rPr>
              <a:t>assessed </a:t>
            </a:r>
            <a:r>
              <a:rPr>
                <a:solidFill>
                  <a:srgbClr val="666666"/>
                </a:solidFill>
                <a:latin typeface="Courier"/>
              </a:rPr>
              <a:t>=</a:t>
            </a:r>
            <a:r>
              <a:rPr>
                <a:latin typeface="Courier"/>
              </a:rPr>
              <a:t> measured </a:t>
            </a:r>
            <a:r>
              <a:rPr>
                <a:solidFill>
                  <a:srgbClr val="666666"/>
                </a:solidFill>
                <a:latin typeface="Courier"/>
              </a:rPr>
              <a:t>|</a:t>
            </a:r>
            <a:r>
              <a:rPr>
                <a:latin typeface="Courier"/>
              </a:rPr>
              <a:t> muac[</a:t>
            </a:r>
            <a:r>
              <a:rPr>
                <a:solidFill>
                  <a:srgbClr val="4070A0"/>
                </a:solidFill>
                <a:latin typeface="Courier"/>
              </a:rPr>
              <a:t>"oedema"</a:t>
            </a:r>
            <a:r>
              <a:rPr>
                <a:latin typeface="Courier"/>
              </a:rPr>
              <a:t>].notna()</a:t>
            </a:r>
            <a:br/>
            <a:r>
              <a:rPr>
                <a:latin typeface="Courier"/>
              </a:rPr>
              <a:t>cases </a:t>
            </a:r>
            <a:r>
              <a:rPr>
                <a:solidFill>
                  <a:srgbClr val="666666"/>
                </a:solidFill>
                <a:latin typeface="Courier"/>
              </a:rPr>
              <a:t>=</a:t>
            </a:r>
            <a:r>
              <a:rPr>
                <a:latin typeface="Courier"/>
              </a:rPr>
              <a:t> (muac[</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 </a:t>
            </a:r>
            <a:r>
              <a:rPr>
                <a:solidFill>
                  <a:srgbClr val="666666"/>
                </a:solidFill>
                <a:latin typeface="Courier"/>
              </a:rPr>
              <a:t>|</a:t>
            </a:r>
            <a:r>
              <a:rPr>
                <a:latin typeface="Courier"/>
              </a:rPr>
              <a:t> (muac[</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br/>
            <a:r>
              <a:rPr b="1">
                <a:solidFill>
                  <a:srgbClr val="007020"/>
                </a:solidFill>
                <a:latin typeface="Courier"/>
              </a:rPr>
              <a:t>for</a:t>
            </a:r>
            <a:r>
              <a:rPr>
                <a:latin typeface="Courier"/>
              </a:rPr>
              <a:t> label, mask </a:t>
            </a:r>
            <a:r>
              <a:rPr b="1">
                <a:solidFill>
                  <a:srgbClr val="007020"/>
                </a:solidFill>
                <a:latin typeface="Courier"/>
              </a:rPr>
              <a:t>in</a:t>
            </a:r>
            <a:r>
              <a:rPr>
                <a:latin typeface="Courier"/>
              </a:rPr>
              <a:t> [(</a:t>
            </a:r>
            <a:r>
              <a:rPr>
                <a:solidFill>
                  <a:srgbClr val="4070A0"/>
                </a:solidFill>
                <a:latin typeface="Courier"/>
              </a:rPr>
              <a:t>"all screened"</a:t>
            </a:r>
            <a:r>
              <a:rPr>
                <a:latin typeface="Courier"/>
              </a:rPr>
              <a:t>, pd.Series(</a:t>
            </a:r>
            <a:r>
              <a:rPr>
                <a:solidFill>
                  <a:srgbClr val="19177C"/>
                </a:solidFill>
                <a:latin typeface="Courier"/>
              </a:rPr>
              <a:t>True</a:t>
            </a:r>
            <a:r>
              <a:rPr>
                <a:latin typeface="Courier"/>
              </a:rPr>
              <a:t>, index</a:t>
            </a:r>
            <a:r>
              <a:rPr>
                <a:solidFill>
                  <a:srgbClr val="666666"/>
                </a:solidFill>
                <a:latin typeface="Courier"/>
              </a:rPr>
              <a:t>=</a:t>
            </a:r>
            <a:r>
              <a:rPr>
                <a:latin typeface="Courier"/>
              </a:rPr>
              <a:t>muac.index)),</a:t>
            </a:r>
            <a:br/>
            <a:r>
              <a:rPr>
                <a:latin typeface="Courier"/>
              </a:rPr>
              <a:t>                    (</a:t>
            </a:r>
            <a:r>
              <a:rPr>
                <a:solidFill>
                  <a:srgbClr val="4070A0"/>
                </a:solidFill>
                <a:latin typeface="Courier"/>
              </a:rPr>
              <a:t>"with a measurement"</a:t>
            </a:r>
            <a:r>
              <a:rPr>
                <a:latin typeface="Courier"/>
              </a:rPr>
              <a:t>, measured),</a:t>
            </a:r>
            <a:br/>
            <a:r>
              <a:rPr>
                <a:latin typeface="Courier"/>
              </a:rPr>
              <a:t>                    (</a:t>
            </a:r>
            <a:r>
              <a:rPr>
                <a:solidFill>
                  <a:srgbClr val="4070A0"/>
                </a:solidFill>
                <a:latin typeface="Courier"/>
              </a:rPr>
              <a:t>"assessed either way"</a:t>
            </a:r>
            <a:r>
              <a:rPr>
                <a:latin typeface="Courier"/>
              </a:rPr>
              <a:t>, assessed)]:</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:22}</a:t>
            </a:r>
            <a:r>
              <a:rPr>
                <a:solidFill>
                  <a:srgbClr val="BB6688"/>
                </a:solidFill>
                <a:latin typeface="Courier"/>
              </a:rPr>
              <a:t> n=</a:t>
            </a:r>
            <a:r>
              <a:rPr>
                <a:solidFill>
                  <a:srgbClr val="4070A0"/>
                </a:solidFill>
                <a:latin typeface="Courier"/>
              </a:rPr>
              <a:t>{</a:t>
            </a:r>
            <a:r>
              <a:rPr>
                <a:latin typeface="Courier"/>
              </a:rPr>
              <a:t>mask</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:5}</a:t>
            </a:r>
            <a:r>
              <a:rPr>
                <a:solidFill>
                  <a:srgbClr val="BB6688"/>
                </a:solidFill>
                <a:latin typeface="Courier"/>
              </a:rPr>
              <a:t>  GAM=</a:t>
            </a:r>
            <a:r>
              <a:rPr>
                <a:solidFill>
                  <a:srgbClr val="4070A0"/>
                </a:solidFill>
                <a:latin typeface="Courier"/>
              </a:rPr>
              <a:t>{</a:t>
            </a:r>
            <a:r>
              <a:rPr>
                <a:latin typeface="Courier"/>
              </a:rPr>
              <a:t>cases</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mask</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:.2%}</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dénominateurs, un registre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all_screened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measured     =</a:t>
            </a:r>
            <a:r>
              <a:rPr>
                <a:latin typeface="Courier"/>
              </a:rPr>
              <a:t> </a:t>
            </a:r>
            <a:r>
              <a:rPr>
                <a:solidFill>
                  <a:srgbClr val="06287E"/>
                </a:solidFill>
                <a:latin typeface="Courier"/>
              </a:rPr>
              <a:t>sum</a:t>
            </a:r>
            <a:r>
              <a:rPr>
                <a:latin typeface="Courier"/>
              </a:rPr>
              <a:t>(</a:t>
            </a:r>
            <a:r>
              <a:rPr>
                <a:solidFill>
                  <a:srgbClr val="4070A0"/>
                </a:solidFill>
                <a:latin typeface="Courier"/>
              </a:rPr>
              <a:t>!</a:t>
            </a:r>
            <a:r>
              <a:rPr>
                <a:solidFill>
                  <a:srgbClr val="06287E"/>
                </a:solidFill>
                <a:latin typeface="Courier"/>
              </a:rPr>
              <a:t>is.na</a:t>
            </a:r>
            <a:r>
              <a:rPr>
                <a:latin typeface="Courier"/>
              </a:rPr>
              <a:t>(muac_mm)),</a:t>
            </a:r>
            <a:br/>
            <a:r>
              <a:rPr>
                <a:latin typeface="Courier"/>
              </a:rPr>
              <a:t>    </a:t>
            </a:r>
            <a:r>
              <a:rPr>
                <a:solidFill>
                  <a:srgbClr val="7D9029"/>
                </a:solidFill>
                <a:latin typeface="Courier"/>
              </a:rPr>
              <a:t>assessed     =</a:t>
            </a:r>
            <a:r>
              <a:rPr>
                <a:latin typeface="Courier"/>
              </a:rPr>
              <a:t> </a:t>
            </a:r>
            <a:r>
              <a:rPr>
                <a:solidFill>
                  <a:srgbClr val="06287E"/>
                </a:solidFill>
                <a:latin typeface="Courier"/>
              </a:rPr>
              <a:t>sum</a:t>
            </a:r>
            <a:r>
              <a:rPr>
                <a:latin typeface="Courier"/>
              </a:rPr>
              <a:t>(</a:t>
            </a:r>
            <a:r>
              <a:rPr>
                <a:solidFill>
                  <a:srgbClr val="4070A0"/>
                </a:solidFill>
                <a:latin typeface="Courier"/>
              </a:rPr>
              <a:t>!</a:t>
            </a:r>
            <a:r>
              <a:rPr>
                <a:solidFill>
                  <a:srgbClr val="06287E"/>
                </a:solidFill>
                <a:latin typeface="Courier"/>
              </a:rPr>
              <a:t>is.na</a:t>
            </a:r>
            <a:r>
              <a:rPr>
                <a:latin typeface="Courier"/>
              </a:rPr>
              <a:t>(muac_mm) </a:t>
            </a:r>
            <a:r>
              <a:rPr>
                <a:solidFill>
                  <a:srgbClr val="4070A0"/>
                </a:solidFill>
                <a:latin typeface="Courier"/>
              </a:rPr>
              <a:t>|</a:t>
            </a:r>
            <a:r>
              <a:rPr>
                <a:latin typeface="Courier"/>
              </a:rPr>
              <a:t> </a:t>
            </a:r>
            <a:r>
              <a:rPr>
                <a:solidFill>
                  <a:srgbClr val="4070A0"/>
                </a:solidFill>
                <a:latin typeface="Courier"/>
              </a:rPr>
              <a:t>!</a:t>
            </a:r>
            <a:r>
              <a:rPr>
                <a:solidFill>
                  <a:srgbClr val="06287E"/>
                </a:solidFill>
                <a:latin typeface="Courier"/>
              </a:rPr>
              <a:t>is.na</a:t>
            </a:r>
            <a:r>
              <a:rPr>
                <a:latin typeface="Courier"/>
              </a:rPr>
              <a:t>(oedema)),</a:t>
            </a:r>
            <a:br/>
            <a:r>
              <a:rPr>
                <a:latin typeface="Courier"/>
              </a:rPr>
              <a:t>    </a:t>
            </a:r>
            <a:r>
              <a:rPr>
                <a:solidFill>
                  <a:srgbClr val="7D9029"/>
                </a:solidFill>
                <a:latin typeface="Courier"/>
              </a:rPr>
              <a:t>cases        =</a:t>
            </a:r>
            <a:r>
              <a:rPr>
                <a:latin typeface="Courier"/>
              </a:rPr>
              <a:t> </a:t>
            </a:r>
            <a:r>
              <a:rPr>
                <a:solidFill>
                  <a:srgbClr val="06287E"/>
                </a:solidFill>
                <a:latin typeface="Courier"/>
              </a:rPr>
              <a:t>sum</a:t>
            </a:r>
            <a:r>
              <a:rPr>
                <a:latin typeface="Courier"/>
              </a:rPr>
              <a:t>(muac_mm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a:t>
            </a:r>
            <a:r>
              <a:rPr>
                <a:latin typeface="Courier"/>
              </a:rPr>
              <a:t> oedema,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06287E"/>
                </a:solidFill>
                <a:latin typeface="Courier"/>
              </a:rPr>
              <a:t>across</a:t>
            </a:r>
            <a:r>
              <a:rPr>
                <a:latin typeface="Courier"/>
              </a:rPr>
              <a:t>(</a:t>
            </a:r>
            <a:r>
              <a:rPr>
                <a:solidFill>
                  <a:srgbClr val="06287E"/>
                </a:solidFill>
                <a:latin typeface="Courier"/>
              </a:rPr>
              <a:t>c</a:t>
            </a:r>
            <a:r>
              <a:rPr>
                <a:latin typeface="Courier"/>
              </a:rPr>
              <a:t>(all_screened, measured, assessed), </a:t>
            </a:r>
            <a:r>
              <a:rPr>
                <a:solidFill>
                  <a:srgbClr val="4070A0"/>
                </a:solidFill>
                <a:latin typeface="Courier"/>
              </a:rPr>
              <a:t>~</a:t>
            </a:r>
            <a:r>
              <a:rPr>
                <a:latin typeface="Courier"/>
              </a:rPr>
              <a:t> cases </a:t>
            </a:r>
            <a:r>
              <a:rPr>
                <a:solidFill>
                  <a:srgbClr val="4070A0"/>
                </a:solidFill>
                <a:latin typeface="Courier"/>
              </a:rPr>
              <a:t>/</a:t>
            </a:r>
            <a:r>
              <a:rPr>
                <a:latin typeface="Courier"/>
              </a:rPr>
              <a:t> .x, </a:t>
            </a:r>
            <a:r>
              <a:rPr>
                <a:solidFill>
                  <a:srgbClr val="7D9029"/>
                </a:solidFill>
                <a:latin typeface="Courier"/>
              </a:rPr>
              <a:t>.names =</a:t>
            </a:r>
            <a:r>
              <a:rPr>
                <a:latin typeface="Courier"/>
              </a:rPr>
              <a:t> </a:t>
            </a:r>
            <a:r>
              <a:rPr>
                <a:solidFill>
                  <a:srgbClr val="4070A0"/>
                </a:solidFill>
                <a:latin typeface="Courier"/>
              </a:rPr>
              <a:t>"gam_{.col}"</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dénominateurs, un registre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Dénominateur</a:t>
                      </a:r>
                    </a:p>
                  </a:txBody>
                  <a:tcPr/>
                </a:tc>
                <a:tc>
                  <a:txBody>
                    <a:bodyPr/>
                    <a:lstStyle/>
                    <a:p>
                      <a:pPr lvl="0" indent="0" marL="0">
                        <a:buNone/>
                      </a:pPr>
                      <a:r>
                        <a:rPr/>
                        <a:t>n</a:t>
                      </a:r>
                    </a:p>
                  </a:txBody>
                  <a:tcPr/>
                </a:tc>
                <a:tc>
                  <a:txBody>
                    <a:bodyPr/>
                    <a:lstStyle/>
                    <a:p>
                      <a:pPr lvl="0" indent="0" marL="0">
                        <a:buNone/>
                      </a:pPr>
                      <a:r>
                        <a:rPr/>
                        <a:t>MAG</a:t>
                      </a:r>
                    </a:p>
                  </a:txBody>
                  <a:tcPr/>
                </a:tc>
              </a:tr>
              <a:tr h="0">
                <a:tc>
                  <a:txBody>
                    <a:bodyPr/>
                    <a:lstStyle/>
                    <a:p>
                      <a:pPr lvl="0" indent="0" marL="0">
                        <a:buNone/>
                      </a:pPr>
                      <a:r>
                        <a:rPr/>
                        <a:t>Tous ceux qui sont venus</a:t>
                      </a:r>
                    </a:p>
                  </a:txBody>
                </a:tc>
                <a:tc>
                  <a:txBody>
                    <a:bodyPr/>
                    <a:lstStyle/>
                    <a:p>
                      <a:pPr lvl="0" indent="0" marL="0">
                        <a:buNone/>
                      </a:pPr>
                      <a:r>
                        <a:rPr/>
                        <a:t>4 218</a:t>
                      </a:r>
                    </a:p>
                  </a:txBody>
                </a:tc>
                <a:tc>
                  <a:txBody>
                    <a:bodyPr/>
                    <a:lstStyle/>
                    <a:p>
                      <a:pPr lvl="0" indent="0" marL="0">
                        <a:buNone/>
                      </a:pPr>
                      <a:r>
                        <a:rPr/>
                        <a:t>8,58 %</a:t>
                      </a:r>
                    </a:p>
                  </a:txBody>
                </a:tc>
              </a:tr>
              <a:tr h="0">
                <a:tc>
                  <a:txBody>
                    <a:bodyPr/>
                    <a:lstStyle/>
                    <a:p>
                      <a:pPr lvl="0" indent="0" marL="0">
                        <a:buNone/>
                      </a:pPr>
                      <a:r>
                        <a:rPr/>
                        <a:t>Enfants avec une mesure de PB</a:t>
                      </a:r>
                    </a:p>
                  </a:txBody>
                </a:tc>
                <a:tc>
                  <a:txBody>
                    <a:bodyPr/>
                    <a:lstStyle/>
                    <a:p>
                      <a:pPr lvl="0" indent="0" marL="0">
                        <a:buNone/>
                      </a:pPr>
                      <a:r>
                        <a:rPr/>
                        <a:t>4 146</a:t>
                      </a:r>
                    </a:p>
                  </a:txBody>
                </a:tc>
                <a:tc>
                  <a:txBody>
                    <a:bodyPr/>
                    <a:lstStyle/>
                    <a:p>
                      <a:pPr lvl="0" indent="0" marL="0">
                        <a:buNone/>
                      </a:pPr>
                      <a:r>
                        <a:rPr/>
                        <a:t>8,73 %</a:t>
                      </a:r>
                    </a:p>
                  </a:txBody>
                </a:tc>
              </a:tr>
              <a:tr h="0">
                <a:tc>
                  <a:txBody>
                    <a:bodyPr/>
                    <a:lstStyle/>
                    <a:p>
                      <a:pPr lvl="0" indent="0" marL="0">
                        <a:buNone/>
                      </a:pPr>
                      <a:r>
                        <a:rPr/>
                        <a:t>Enfants évalués par mesure ou œdème</a:t>
                      </a:r>
                    </a:p>
                  </a:txBody>
                </a:tc>
                <a:tc>
                  <a:txBody>
                    <a:bodyPr/>
                    <a:lstStyle/>
                    <a:p>
                      <a:pPr lvl="0" indent="0" marL="0">
                        <a:buNone/>
                      </a:pPr>
                      <a:r>
                        <a:rPr/>
                        <a:t>4 216</a:t>
                      </a:r>
                    </a:p>
                  </a:txBody>
                </a:tc>
                <a:tc>
                  <a:txBody>
                    <a:bodyPr/>
                    <a:lstStyle/>
                    <a:p>
                      <a:pPr lvl="0" indent="0" marL="0">
                        <a:buNone/>
                      </a:pPr>
                      <a:r>
                        <a:rPr/>
                        <a:t>8,59 %</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règle</a:t>
            </a:r>
          </a:p>
        </p:txBody>
      </p:sp>
      <p:sp>
        <p:nvSpPr>
          <p:cNvPr id="3" name="Content Placeholder 2"/>
          <p:cNvSpPr>
            <a:spLocks noGrp="1"/>
          </p:cNvSpPr>
          <p:nvPr>
            <p:ph idx="1"/>
          </p:nvPr>
        </p:nvSpPr>
        <p:spPr/>
        <p:txBody>
          <a:bodyPr/>
          <a:lstStyle/>
          <a:p>
            <a:pPr lvl="0" indent="0" marL="1270000">
              <a:buNone/>
            </a:pPr>
            <a:r>
              <a:rPr sz="2000" b="1"/>
              <a:t>Le dénominateur est la population qui était réellement susceptible de figurer au numérateur, sur la même période, au même endroit.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règle</a:t>
            </a:r>
          </a:p>
        </p:txBody>
      </p:sp>
      <p:sp>
        <p:nvSpPr>
          <p:cNvPr id="3" name="Content Placeholder 2"/>
          <p:cNvSpPr>
            <a:spLocks noGrp="1"/>
          </p:cNvSpPr>
          <p:nvPr>
            <p:ph idx="1"/>
          </p:nvPr>
        </p:nvSpPr>
        <p:spPr/>
        <p:txBody>
          <a:bodyPr/>
          <a:lstStyle/>
          <a:p>
            <a:pPr lvl="0"/>
            <a:r>
              <a:rPr b="1"/>
              <a:t>Couverture.</a:t>
            </a:r>
            <a:r>
              <a:rPr/>
              <a:t> Pas tout le district — la tranche d’âge cible du bassin, sur la période.</a:t>
            </a:r>
          </a:p>
          <a:p>
            <a:pPr lvl="0"/>
            <a:r>
              <a:rPr b="1"/>
              <a:t>Taux de guérison.</a:t>
            </a:r>
            <a:r>
              <a:rPr/>
              <a:t> Pas tous les admis — ceux ayant atteint une issue. Les enfants encore en traitement à la date…</a:t>
            </a:r>
          </a:p>
          <a:p>
            <a:pPr lvl="0"/>
            <a:r>
              <a:rPr b="1"/>
              <a:t>Aboutissement des référencements.</a:t>
            </a:r>
            <a:r>
              <a:rPr/>
              <a:t> Pas tous les cas — les cas ayant consenti à être référés, ce que le jeu de…</a:t>
            </a:r>
          </a:p>
          <a:p>
            <a:pPr lvl="0"/>
            <a:r>
              <a:rPr b="1"/>
              <a:t>Assiduité.</a:t>
            </a:r>
            <a:r>
              <a:rPr/>
              <a:t> Pas les enfants inscrits multipliés par tous les jours de classe — les enfants inscrits multipliés par…</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Dites ce qu’il exclut, dans la fiche — Exemple</a:t>
            </a:r>
          </a:p>
        </p:txBody>
      </p:sp>
      <p:sp>
        <p:nvSpPr>
          <p:cNvPr id="3" name="Content Placeholder 2"/>
          <p:cNvSpPr>
            <a:spLocks noGrp="1"/>
          </p:cNvSpPr>
          <p:nvPr>
            <p:ph idx="1"/>
          </p:nvPr>
        </p:nvSpPr>
        <p:spPr/>
        <p:txBody>
          <a:bodyPr/>
          <a:lstStyle/>
          <a:p>
            <a:pPr lvl="0" indent="0">
              <a:buNone/>
            </a:pPr>
            <a:r>
              <a:rPr>
                <a:latin typeface="Courier"/>
              </a:rPr>
              <a:t>Denominator   Children with a MUAC measurement recorded (n = 4,146 of 4,218).
Excludes      72 children (1.7%) screened but not measured, coded -99. Their
              nutritional status is unknown; if they were systematically the
              most distressed children, GAM is understated. Not testable from
              this register.</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désagrégation est une promesse sur la taille d’échantillon — En Python</a:t>
            </a:r>
          </a:p>
        </p:txBody>
      </p:sp>
      <p:sp>
        <p:nvSpPr>
          <p:cNvPr id="3" name="Content Placeholder 2"/>
          <p:cNvSpPr>
            <a:spLocks noGrp="1"/>
          </p:cNvSpPr>
          <p:nvPr>
            <p:ph idx="1"/>
          </p:nvPr>
        </p:nvSpPr>
        <p:spPr/>
        <p:txBody>
          <a:bodyPr/>
          <a:lstStyle/>
          <a:p>
            <a:pPr lvl="0" indent="0">
              <a:buNone/>
            </a:pPr>
            <a:r>
              <a:rPr>
                <a:latin typeface="Courier"/>
              </a:rPr>
              <a:t>banded </a:t>
            </a:r>
            <a:r>
              <a:rPr>
                <a:solidFill>
                  <a:srgbClr val="666666"/>
                </a:solidFill>
                <a:latin typeface="Courier"/>
              </a:rPr>
              <a:t>=</a:t>
            </a:r>
            <a:r>
              <a:rPr>
                <a:latin typeface="Courier"/>
              </a:rPr>
              <a:t> muac[muac[</a:t>
            </a:r>
            <a:r>
              <a:rPr>
                <a:solidFill>
                  <a:srgbClr val="4070A0"/>
                </a:solidFill>
                <a:latin typeface="Courier"/>
              </a:rPr>
              <a:t>"age_months"</a:t>
            </a:r>
            <a:r>
              <a:rPr>
                <a:latin typeface="Courier"/>
              </a:rPr>
              <a:t>].notna()].assign(</a:t>
            </a:r>
            <a:br/>
            <a:r>
              <a:rPr>
                <a:latin typeface="Courier"/>
              </a:rPr>
              <a:t>    band</a:t>
            </a:r>
            <a:r>
              <a:rPr>
                <a:solidFill>
                  <a:srgbClr val="666666"/>
                </a:solidFill>
                <a:latin typeface="Courier"/>
              </a:rPr>
              <a:t>=</a:t>
            </a:r>
            <a:r>
              <a:rPr b="1">
                <a:solidFill>
                  <a:srgbClr val="007020"/>
                </a:solidFill>
                <a:latin typeface="Courier"/>
              </a:rPr>
              <a:t>lambda</a:t>
            </a:r>
            <a:r>
              <a:rPr>
                <a:latin typeface="Courier"/>
              </a:rPr>
              <a:t> d: (d[</a:t>
            </a:r>
            <a:r>
              <a:rPr>
                <a:solidFill>
                  <a:srgbClr val="4070A0"/>
                </a:solidFill>
                <a:latin typeface="Courier"/>
              </a:rPr>
              <a:t>"age_months"</a:t>
            </a:r>
            <a:r>
              <a:rPr>
                <a:latin typeface="Courier"/>
              </a:rPr>
              <a:t>] </a:t>
            </a:r>
            <a:r>
              <a:rPr>
                <a:solidFill>
                  <a:srgbClr val="666666"/>
                </a:solidFill>
                <a:latin typeface="Courier"/>
              </a:rPr>
              <a:t>&gt;=</a:t>
            </a:r>
            <a:r>
              <a:rPr>
                <a:latin typeface="Courier"/>
              </a:rPr>
              <a:t> </a:t>
            </a:r>
            <a:r>
              <a:rPr>
                <a:solidFill>
                  <a:srgbClr val="40A070"/>
                </a:solidFill>
                <a:latin typeface="Courier"/>
              </a:rPr>
              <a:t>24</a:t>
            </a:r>
            <a:r>
              <a:rPr>
                <a:latin typeface="Courier"/>
              </a:rPr>
              <a:t>).</a:t>
            </a:r>
            <a:r>
              <a:rPr>
                <a:solidFill>
                  <a:srgbClr val="008000"/>
                </a:solidFill>
                <a:latin typeface="Courier"/>
              </a:rPr>
              <a:t>map</a:t>
            </a:r>
            <a:r>
              <a:rPr>
                <a:latin typeface="Courier"/>
              </a:rPr>
              <a:t>({</a:t>
            </a:r>
            <a:r>
              <a:rPr>
                <a:solidFill>
                  <a:srgbClr val="19177C"/>
                </a:solidFill>
                <a:latin typeface="Courier"/>
              </a:rPr>
              <a:t>True</a:t>
            </a:r>
            <a:r>
              <a:rPr>
                <a:latin typeface="Courier"/>
              </a:rPr>
              <a:t>: </a:t>
            </a:r>
            <a:r>
              <a:rPr>
                <a:solidFill>
                  <a:srgbClr val="4070A0"/>
                </a:solidFill>
                <a:latin typeface="Courier"/>
              </a:rPr>
              <a:t>"24-59"</a:t>
            </a:r>
            <a:r>
              <a:rPr>
                <a:latin typeface="Courier"/>
              </a:rPr>
              <a:t>, </a:t>
            </a:r>
            <a:r>
              <a:rPr>
                <a:solidFill>
                  <a:srgbClr val="19177C"/>
                </a:solidFill>
                <a:latin typeface="Courier"/>
              </a:rPr>
              <a:t>False</a:t>
            </a:r>
            <a:r>
              <a:rPr>
                <a:latin typeface="Courier"/>
              </a:rPr>
              <a:t>: </a:t>
            </a:r>
            <a:r>
              <a:rPr>
                <a:solidFill>
                  <a:srgbClr val="4070A0"/>
                </a:solidFill>
                <a:latin typeface="Courier"/>
              </a:rPr>
              <a:t>"6-23"</a:t>
            </a:r>
            <a:r>
              <a:rPr>
                <a:latin typeface="Courier"/>
              </a:rPr>
              <a:t>})</a:t>
            </a:r>
            <a:br/>
            <a:r>
              <a:rPr>
                <a:latin typeface="Courier"/>
              </a:rPr>
              <a:t>)</a:t>
            </a:r>
            <a:br/>
            <a:br/>
            <a:r>
              <a:rPr>
                <a:latin typeface="Courier"/>
              </a:rPr>
              <a:t>by_two </a:t>
            </a:r>
            <a:r>
              <a:rPr>
                <a:solidFill>
                  <a:srgbClr val="666666"/>
                </a:solidFill>
                <a:latin typeface="Courier"/>
              </a:rPr>
              <a:t>=</a:t>
            </a:r>
            <a:r>
              <a:rPr>
                <a:latin typeface="Courier"/>
              </a:rPr>
              <a:t> banded.groupby([</a:t>
            </a:r>
            <a:r>
              <a:rPr>
                <a:solidFill>
                  <a:srgbClr val="4070A0"/>
                </a:solidFill>
                <a:latin typeface="Courier"/>
              </a:rPr>
              <a:t>"commune"</a:t>
            </a:r>
            <a:r>
              <a:rPr>
                <a:latin typeface="Courier"/>
              </a:rPr>
              <a:t>, </a:t>
            </a:r>
            <a:r>
              <a:rPr>
                <a:solidFill>
                  <a:srgbClr val="4070A0"/>
                </a:solidFill>
                <a:latin typeface="Courier"/>
              </a:rPr>
              <a:t>"band"</a:t>
            </a:r>
            <a:r>
              <a:rPr>
                <a:latin typeface="Courier"/>
              </a:rPr>
              <a:t>]).size()</a:t>
            </a:r>
            <a:br/>
            <a:r>
              <a:rPr>
                <a:latin typeface="Courier"/>
              </a:rPr>
              <a:t>by_three </a:t>
            </a:r>
            <a:r>
              <a:rPr>
                <a:solidFill>
                  <a:srgbClr val="666666"/>
                </a:solidFill>
                <a:latin typeface="Courier"/>
              </a:rPr>
              <a:t>=</a:t>
            </a:r>
            <a:r>
              <a:rPr>
                <a:latin typeface="Courier"/>
              </a:rPr>
              <a:t> banded.groupby([</a:t>
            </a:r>
            <a:r>
              <a:rPr>
                <a:solidFill>
                  <a:srgbClr val="4070A0"/>
                </a:solidFill>
                <a:latin typeface="Courier"/>
              </a:rPr>
              <a:t>"commune"</a:t>
            </a:r>
            <a:r>
              <a:rPr>
                <a:latin typeface="Courier"/>
              </a:rPr>
              <a:t>, </a:t>
            </a:r>
            <a:r>
              <a:rPr>
                <a:solidFill>
                  <a:srgbClr val="4070A0"/>
                </a:solidFill>
                <a:latin typeface="Courier"/>
              </a:rPr>
              <a:t>"band"</a:t>
            </a:r>
            <a:r>
              <a:rPr>
                <a:latin typeface="Courier"/>
              </a:rPr>
              <a:t>, </a:t>
            </a:r>
            <a:r>
              <a:rPr>
                <a:solidFill>
                  <a:srgbClr val="4070A0"/>
                </a:solidFill>
                <a:latin typeface="Courier"/>
              </a:rPr>
              <a:t>"sex"</a:t>
            </a:r>
            <a:r>
              <a:rPr>
                <a:latin typeface="Courier"/>
              </a:rPr>
              <a:t>]).size()</a:t>
            </a:r>
            <a:br/>
            <a:br/>
            <a:r>
              <a:rPr>
                <a:solidFill>
                  <a:srgbClr val="008000"/>
                </a:solidFill>
                <a:latin typeface="Courier"/>
              </a:rPr>
              <a:t>print</a:t>
            </a:r>
            <a:r>
              <a:rPr>
                <a:latin typeface="Courier"/>
              </a:rPr>
              <a:t>(</a:t>
            </a:r>
            <a:r>
              <a:rPr>
                <a:solidFill>
                  <a:srgbClr val="BB6688"/>
                </a:solidFill>
                <a:latin typeface="Courier"/>
              </a:rPr>
              <a:t>f"commune x band:       </a:t>
            </a:r>
            <a:r>
              <a:rPr>
                <a:solidFill>
                  <a:srgbClr val="4070A0"/>
                </a:solidFill>
                <a:latin typeface="Courier"/>
              </a:rPr>
              <a:t>{</a:t>
            </a:r>
            <a:r>
              <a:rPr>
                <a:solidFill>
                  <a:srgbClr val="008000"/>
                </a:solidFill>
                <a:latin typeface="Courier"/>
              </a:rPr>
              <a:t>len</a:t>
            </a:r>
            <a:r>
              <a:rPr>
                <a:latin typeface="Courier"/>
              </a:rPr>
              <a:t>(by_two)</a:t>
            </a:r>
            <a:r>
              <a:rPr>
                <a:solidFill>
                  <a:srgbClr val="4070A0"/>
                </a:solidFill>
                <a:latin typeface="Courier"/>
              </a:rPr>
              <a:t>}</a:t>
            </a:r>
            <a:r>
              <a:rPr>
                <a:solidFill>
                  <a:srgbClr val="BB6688"/>
                </a:solidFill>
                <a:latin typeface="Courier"/>
              </a:rPr>
              <a:t> cells, smallest </a:t>
            </a:r>
            <a:r>
              <a:rPr>
                <a:solidFill>
                  <a:srgbClr val="4070A0"/>
                </a:solidFill>
                <a:latin typeface="Courier"/>
              </a:rPr>
              <a:t>{</a:t>
            </a:r>
            <a:r>
              <a:rPr>
                <a:latin typeface="Courier"/>
              </a:rPr>
              <a:t>by_two</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f"commune x band x sex: </a:t>
            </a:r>
            <a:r>
              <a:rPr>
                <a:solidFill>
                  <a:srgbClr val="4070A0"/>
                </a:solidFill>
                <a:latin typeface="Courier"/>
              </a:rPr>
              <a:t>{</a:t>
            </a:r>
            <a:r>
              <a:rPr>
                <a:solidFill>
                  <a:srgbClr val="008000"/>
                </a:solidFill>
                <a:latin typeface="Courier"/>
              </a:rPr>
              <a:t>len</a:t>
            </a:r>
            <a:r>
              <a:rPr>
                <a:latin typeface="Courier"/>
              </a:rPr>
              <a:t>(by_three)</a:t>
            </a:r>
            <a:r>
              <a:rPr>
                <a:solidFill>
                  <a:srgbClr val="4070A0"/>
                </a:solidFill>
                <a:latin typeface="Courier"/>
              </a:rPr>
              <a:t>}</a:t>
            </a:r>
            <a:r>
              <a:rPr>
                <a:solidFill>
                  <a:srgbClr val="BB6688"/>
                </a:solidFill>
                <a:latin typeface="Courier"/>
              </a:rPr>
              <a:t> cells, smallest </a:t>
            </a:r>
            <a:r>
              <a:rPr>
                <a:solidFill>
                  <a:srgbClr val="4070A0"/>
                </a:solidFill>
                <a:latin typeface="Courier"/>
              </a:rPr>
              <a:t>{</a:t>
            </a:r>
            <a:r>
              <a:rPr>
                <a:latin typeface="Courier"/>
              </a:rPr>
              <a:t>by_three</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a:t>
            </a:r>
            <a:r>
              <a:rPr>
                <a:solidFill>
                  <a:srgbClr val="BB6688"/>
                </a:solidFill>
                <a:latin typeface="Courier"/>
              </a:rPr>
              <a:t>, "</a:t>
            </a:r>
            <a:br/>
            <a:r>
              <a:rPr>
                <a:latin typeface="Courier"/>
              </a:rPr>
              <a:t>      </a:t>
            </a:r>
            <a:r>
              <a:rPr>
                <a:solidFill>
                  <a:srgbClr val="BB6688"/>
                </a:solidFill>
                <a:latin typeface="Courier"/>
              </a:rPr>
              <a:t>f"</a:t>
            </a:r>
            <a:r>
              <a:rPr>
                <a:solidFill>
                  <a:srgbClr val="4070A0"/>
                </a:solidFill>
                <a:latin typeface="Courier"/>
              </a:rPr>
              <a:t>{</a:t>
            </a:r>
            <a:r>
              <a:rPr>
                <a:latin typeface="Courier"/>
              </a:rPr>
              <a:t>(by_three </a:t>
            </a:r>
            <a:r>
              <a:rPr>
                <a:solidFill>
                  <a:srgbClr val="666666"/>
                </a:solidFill>
                <a:latin typeface="Courier"/>
              </a:rPr>
              <a:t>&lt;</a:t>
            </a:r>
            <a:r>
              <a:rPr>
                <a:latin typeface="Courier"/>
              </a:rPr>
              <a:t> </a:t>
            </a:r>
            <a:r>
              <a:rPr>
                <a:solidFill>
                  <a:srgbClr val="40A070"/>
                </a:solidFill>
                <a:latin typeface="Courier"/>
              </a:rPr>
              <a:t>30</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below 30"</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désagrégation est une promesse sur la taille d’échantillon — En R</a:t>
            </a:r>
          </a:p>
        </p:txBody>
      </p:sp>
      <p:sp>
        <p:nvSpPr>
          <p:cNvPr id="3" name="Content Placeholder 2"/>
          <p:cNvSpPr>
            <a:spLocks noGrp="1"/>
          </p:cNvSpPr>
          <p:nvPr>
            <p:ph idx="1"/>
          </p:nvPr>
        </p:nvSpPr>
        <p:spPr/>
        <p:txBody>
          <a:bodyPr/>
          <a:lstStyle/>
          <a:p>
            <a:pPr lvl="0" indent="0">
              <a:buNone/>
            </a:pPr>
            <a:r>
              <a:rPr>
                <a:latin typeface="Courier"/>
              </a:rPr>
              <a:t>banded </a:t>
            </a:r>
            <a:r>
              <a:rPr>
                <a:solidFill>
                  <a:srgbClr val="007020"/>
                </a:solidFill>
                <a:latin typeface="Courier"/>
              </a:rPr>
              <a:t>&lt;-</a:t>
            </a:r>
            <a:r>
              <a:rPr>
                <a:latin typeface="Courier"/>
              </a:rPr>
              <a:t> muac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(age_months))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band =</a:t>
            </a:r>
            <a:r>
              <a:rPr>
                <a:latin typeface="Courier"/>
              </a:rPr>
              <a:t> </a:t>
            </a:r>
            <a:r>
              <a:rPr>
                <a:solidFill>
                  <a:srgbClr val="06287E"/>
                </a:solidFill>
                <a:latin typeface="Courier"/>
              </a:rPr>
              <a:t>if_else</a:t>
            </a:r>
            <a:r>
              <a:rPr>
                <a:latin typeface="Courier"/>
              </a:rPr>
              <a:t>(age_months </a:t>
            </a:r>
            <a:r>
              <a:rPr>
                <a:solidFill>
                  <a:srgbClr val="4070A0"/>
                </a:solidFill>
                <a:latin typeface="Courier"/>
              </a:rPr>
              <a:t>&gt;=</a:t>
            </a:r>
            <a:r>
              <a:rPr>
                <a:latin typeface="Courier"/>
              </a:rPr>
              <a:t> </a:t>
            </a:r>
            <a:r>
              <a:rPr>
                <a:solidFill>
                  <a:srgbClr val="40A070"/>
                </a:solidFill>
                <a:latin typeface="Courier"/>
              </a:rPr>
              <a:t>24</a:t>
            </a:r>
            <a:r>
              <a:rPr>
                <a:latin typeface="Courier"/>
              </a:rPr>
              <a:t>, </a:t>
            </a:r>
            <a:r>
              <a:rPr>
                <a:solidFill>
                  <a:srgbClr val="4070A0"/>
                </a:solidFill>
                <a:latin typeface="Courier"/>
              </a:rPr>
              <a:t>"24-59"</a:t>
            </a:r>
            <a:r>
              <a:rPr>
                <a:latin typeface="Courier"/>
              </a:rPr>
              <a:t>, </a:t>
            </a:r>
            <a:r>
              <a:rPr>
                <a:solidFill>
                  <a:srgbClr val="4070A0"/>
                </a:solidFill>
                <a:latin typeface="Courier"/>
              </a:rPr>
              <a:t>"6-23"</a:t>
            </a:r>
            <a:r>
              <a:rPr>
                <a:latin typeface="Courier"/>
              </a:rPr>
              <a:t>))</a:t>
            </a:r>
            <a:br/>
            <a:br/>
            <a:r>
              <a:rPr>
                <a:latin typeface="Courier"/>
              </a:rPr>
              <a:t>banded </a:t>
            </a:r>
            <a:r>
              <a:rPr>
                <a:solidFill>
                  <a:srgbClr val="4070A0"/>
                </a:solidFill>
                <a:latin typeface="Courier"/>
              </a:rPr>
              <a:t>|&gt;</a:t>
            </a:r>
            <a:r>
              <a:rPr>
                <a:latin typeface="Courier"/>
              </a:rPr>
              <a:t> </a:t>
            </a:r>
            <a:r>
              <a:rPr>
                <a:solidFill>
                  <a:srgbClr val="06287E"/>
                </a:solidFill>
                <a:latin typeface="Courier"/>
              </a:rPr>
              <a:t>count</a:t>
            </a:r>
            <a:r>
              <a:rPr>
                <a:latin typeface="Courier"/>
              </a:rPr>
              <a:t>(commune, band)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cells =</a:t>
            </a:r>
            <a:r>
              <a:rPr>
                <a:latin typeface="Courier"/>
              </a:rPr>
              <a:t> </a:t>
            </a:r>
            <a:r>
              <a:rPr>
                <a:solidFill>
                  <a:srgbClr val="06287E"/>
                </a:solidFill>
                <a:latin typeface="Courier"/>
              </a:rPr>
              <a:t>n</a:t>
            </a:r>
            <a:r>
              <a:rPr>
                <a:latin typeface="Courier"/>
              </a:rPr>
              <a:t>(), </a:t>
            </a:r>
            <a:r>
              <a:rPr>
                <a:solidFill>
                  <a:srgbClr val="7D9029"/>
                </a:solidFill>
                <a:latin typeface="Courier"/>
              </a:rPr>
              <a:t>smallest =</a:t>
            </a:r>
            <a:r>
              <a:rPr>
                <a:latin typeface="Courier"/>
              </a:rPr>
              <a:t> </a:t>
            </a:r>
            <a:r>
              <a:rPr>
                <a:solidFill>
                  <a:srgbClr val="06287E"/>
                </a:solidFill>
                <a:latin typeface="Courier"/>
              </a:rPr>
              <a:t>min</a:t>
            </a:r>
            <a:r>
              <a:rPr>
                <a:latin typeface="Courier"/>
              </a:rPr>
              <a:t>(n))</a:t>
            </a:r>
            <a:br/>
            <a:r>
              <a:rPr>
                <a:latin typeface="Courier"/>
              </a:rPr>
              <a:t>banded </a:t>
            </a:r>
            <a:r>
              <a:rPr>
                <a:solidFill>
                  <a:srgbClr val="4070A0"/>
                </a:solidFill>
                <a:latin typeface="Courier"/>
              </a:rPr>
              <a:t>|&gt;</a:t>
            </a:r>
            <a:r>
              <a:rPr>
                <a:latin typeface="Courier"/>
              </a:rPr>
              <a:t> </a:t>
            </a:r>
            <a:r>
              <a:rPr>
                <a:solidFill>
                  <a:srgbClr val="06287E"/>
                </a:solidFill>
                <a:latin typeface="Courier"/>
              </a:rPr>
              <a:t>count</a:t>
            </a:r>
            <a:r>
              <a:rPr>
                <a:latin typeface="Courier"/>
              </a:rPr>
              <a:t>(commune, band, sex)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cells =</a:t>
            </a:r>
            <a:r>
              <a:rPr>
                <a:latin typeface="Courier"/>
              </a:rPr>
              <a:t> </a:t>
            </a:r>
            <a:r>
              <a:rPr>
                <a:solidFill>
                  <a:srgbClr val="06287E"/>
                </a:solidFill>
                <a:latin typeface="Courier"/>
              </a:rPr>
              <a:t>n</a:t>
            </a:r>
            <a:r>
              <a:rPr>
                <a:latin typeface="Courier"/>
              </a:rPr>
              <a:t>(), </a:t>
            </a:r>
            <a:r>
              <a:rPr>
                <a:solidFill>
                  <a:srgbClr val="7D9029"/>
                </a:solidFill>
                <a:latin typeface="Courier"/>
              </a:rPr>
              <a:t>smallest =</a:t>
            </a:r>
            <a:r>
              <a:rPr>
                <a:latin typeface="Courier"/>
              </a:rPr>
              <a:t> </a:t>
            </a:r>
            <a:r>
              <a:rPr>
                <a:solidFill>
                  <a:srgbClr val="06287E"/>
                </a:solidFill>
                <a:latin typeface="Courier"/>
              </a:rPr>
              <a:t>min</a:t>
            </a:r>
            <a:r>
              <a:rPr>
                <a:latin typeface="Courier"/>
              </a:rPr>
              <a:t>(n),</a:t>
            </a:r>
            <a:br/>
            <a:r>
              <a:rPr>
                <a:latin typeface="Courier"/>
              </a:rPr>
              <a:t>                                                 </a:t>
            </a:r>
            <a:r>
              <a:rPr>
                <a:solidFill>
                  <a:srgbClr val="7D9029"/>
                </a:solidFill>
                <a:latin typeface="Courier"/>
              </a:rPr>
              <a:t>under_30 =</a:t>
            </a:r>
            <a:r>
              <a:rPr>
                <a:latin typeface="Courier"/>
              </a:rPr>
              <a:t> </a:t>
            </a:r>
            <a:r>
              <a:rPr>
                <a:solidFill>
                  <a:srgbClr val="06287E"/>
                </a:solidFill>
                <a:latin typeface="Courier"/>
              </a:rPr>
              <a:t>sum</a:t>
            </a:r>
            <a:r>
              <a:rPr>
                <a:latin typeface="Courier"/>
              </a:rPr>
              <a:t>(n </a:t>
            </a:r>
            <a:r>
              <a:rPr>
                <a:solidFill>
                  <a:srgbClr val="4070A0"/>
                </a:solidFill>
                <a:latin typeface="Courier"/>
              </a:rPr>
              <a:t>&lt;</a:t>
            </a:r>
            <a:r>
              <a:rPr>
                <a:latin typeface="Courier"/>
              </a:rPr>
              <a:t> </a:t>
            </a:r>
            <a:r>
              <a:rPr>
                <a:solidFill>
                  <a:srgbClr val="40A070"/>
                </a:solidFill>
                <a:latin typeface="Courier"/>
              </a:rPr>
              <a:t>30</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désagrégation est une promesse sur la taille d’échantillon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Désagrégation</a:t>
                      </a:r>
                    </a:p>
                  </a:txBody>
                  <a:tcPr/>
                </a:tc>
                <a:tc>
                  <a:txBody>
                    <a:bodyPr/>
                    <a:lstStyle/>
                    <a:p>
                      <a:pPr lvl="0" indent="0" marL="0">
                        <a:buNone/>
                      </a:pPr>
                      <a:r>
                        <a:rPr/>
                        <a:t>Cellules</a:t>
                      </a:r>
                    </a:p>
                  </a:txBody>
                  <a:tcPr/>
                </a:tc>
                <a:tc>
                  <a:txBody>
                    <a:bodyPr/>
                    <a:lstStyle/>
                    <a:p>
                      <a:pPr lvl="0" indent="0" marL="0">
                        <a:buNone/>
                      </a:pPr>
                      <a:r>
                        <a:rPr/>
                        <a:t>Plus petite</a:t>
                      </a:r>
                    </a:p>
                  </a:txBody>
                  <a:tcPr/>
                </a:tc>
                <a:tc>
                  <a:txBody>
                    <a:bodyPr/>
                    <a:lstStyle/>
                    <a:p>
                      <a:pPr lvl="0" indent="0" marL="0">
                        <a:buNone/>
                      </a:pPr>
                      <a:r>
                        <a:rPr/>
                        <a:t>Cellules sous 30</a:t>
                      </a:r>
                    </a:p>
                  </a:txBody>
                  <a:tcPr/>
                </a:tc>
              </a:tr>
              <a:tr h="0">
                <a:tc>
                  <a:txBody>
                    <a:bodyPr/>
                    <a:lstStyle/>
                    <a:p>
                      <a:pPr lvl="0" indent="0" marL="0">
                        <a:buNone/>
                      </a:pPr>
                      <a:r>
                        <a:rPr/>
                        <a:t>Commune × tranche d’âge</a:t>
                      </a:r>
                    </a:p>
                  </a:txBody>
                </a:tc>
                <a:tc>
                  <a:txBody>
                    <a:bodyPr/>
                    <a:lstStyle/>
                    <a:p>
                      <a:pPr lvl="0" indent="0" marL="0">
                        <a:buNone/>
                      </a:pPr>
                      <a:r>
                        <a:rPr/>
                        <a:t>24</a:t>
                      </a:r>
                    </a:p>
                  </a:txBody>
                </a:tc>
                <a:tc>
                  <a:txBody>
                    <a:bodyPr/>
                    <a:lstStyle/>
                    <a:p>
                      <a:pPr lvl="0" indent="0" marL="0">
                        <a:buNone/>
                      </a:pPr>
                      <a:r>
                        <a:rPr/>
                        <a:t>49</a:t>
                      </a:r>
                    </a:p>
                  </a:txBody>
                </a:tc>
                <a:tc>
                  <a:txBody>
                    <a:bodyPr/>
                    <a:lstStyle/>
                    <a:p>
                      <a:pPr lvl="0" indent="0" marL="0">
                        <a:buNone/>
                      </a:pPr>
                      <a:r>
                        <a:rPr/>
                        <a:t>0</a:t>
                      </a:r>
                    </a:p>
                  </a:txBody>
                </a:tc>
              </a:tr>
              <a:tr h="0">
                <a:tc>
                  <a:txBody>
                    <a:bodyPr/>
                    <a:lstStyle/>
                    <a:p>
                      <a:pPr lvl="0" indent="0" marL="0">
                        <a:buNone/>
                      </a:pPr>
                      <a:r>
                        <a:rPr/>
                        <a:t>Commune × tranche d’âge × sexe</a:t>
                      </a:r>
                    </a:p>
                  </a:txBody>
                </a:tc>
                <a:tc>
                  <a:txBody>
                    <a:bodyPr/>
                    <a:lstStyle/>
                    <a:p>
                      <a:pPr lvl="0" indent="0" marL="0">
                        <a:buNone/>
                      </a:pPr>
                      <a:r>
                        <a:rPr/>
                        <a:t>48</a:t>
                      </a:r>
                    </a:p>
                  </a:txBody>
                </a:tc>
                <a:tc>
                  <a:txBody>
                    <a:bodyPr/>
                    <a:lstStyle/>
                    <a:p>
                      <a:pPr lvl="0" indent="0" marL="0">
                        <a:buNone/>
                      </a:pPr>
                      <a:r>
                        <a:rPr/>
                        <a:t>16</a:t>
                      </a:r>
                    </a:p>
                  </a:txBody>
                </a:tc>
                <a:tc>
                  <a:txBody>
                    <a:bodyPr/>
                    <a:lstStyle/>
                    <a:p>
                      <a:pPr lvl="0" indent="0" marL="0">
                        <a:buNone/>
                      </a:pPr>
                      <a:r>
                        <a:rPr/>
                        <a:t>3</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désagrégation est une promesse sur la taille d’échantillon</a:t>
            </a:r>
          </a:p>
        </p:txBody>
      </p:sp>
      <p:sp>
        <p:nvSpPr>
          <p:cNvPr id="3" name="Content Placeholder 2"/>
          <p:cNvSpPr>
            <a:spLocks noGrp="1"/>
          </p:cNvSpPr>
          <p:nvPr>
            <p:ph idx="1"/>
          </p:nvPr>
        </p:nvSpPr>
        <p:spPr/>
        <p:txBody>
          <a:bodyPr/>
          <a:lstStyle/>
          <a:p>
            <a:pPr lvl="0"/>
            <a:r>
              <a:rPr/>
              <a:t>Ajouter un seul découpage binaire double les cellules et divise leur taille par deux — Passer de deux à trois…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Fixez un effectif minimal, dans la fiche, à l’avance — En Python</a:t>
            </a:r>
          </a:p>
        </p:txBody>
      </p:sp>
      <p:sp>
        <p:nvSpPr>
          <p:cNvPr id="3" name="Content Placeholder 2"/>
          <p:cNvSpPr>
            <a:spLocks noGrp="1"/>
          </p:cNvSpPr>
          <p:nvPr>
            <p:ph idx="1"/>
          </p:nvPr>
        </p:nvSpPr>
        <p:spPr/>
        <p:txBody>
          <a:bodyPr/>
          <a:lstStyle/>
          <a:p>
            <a:pPr lvl="0" indent="0">
              <a:buNone/>
            </a:pPr>
            <a:r>
              <a:rPr>
                <a:latin typeface="Courier"/>
              </a:rPr>
              <a:t>MIN_CELL </a:t>
            </a:r>
            <a:r>
              <a:rPr>
                <a:solidFill>
                  <a:srgbClr val="666666"/>
                </a:solidFill>
                <a:latin typeface="Courier"/>
              </a:rPr>
              <a:t>=</a:t>
            </a:r>
            <a:r>
              <a:rPr>
                <a:latin typeface="Courier"/>
              </a:rPr>
              <a:t> </a:t>
            </a:r>
            <a:r>
              <a:rPr>
                <a:solidFill>
                  <a:srgbClr val="40A070"/>
                </a:solidFill>
                <a:latin typeface="Courier"/>
              </a:rPr>
              <a:t>30</a:t>
            </a:r>
            <a:br/>
            <a:br/>
            <a:r>
              <a:rPr>
                <a:latin typeface="Courier"/>
              </a:rPr>
              <a:t>table </a:t>
            </a:r>
            <a:r>
              <a:rPr>
                <a:solidFill>
                  <a:srgbClr val="666666"/>
                </a:solidFill>
                <a:latin typeface="Courier"/>
              </a:rPr>
              <a:t>=</a:t>
            </a:r>
            <a:r>
              <a:rPr>
                <a:latin typeface="Courier"/>
              </a:rPr>
              <a:t> (</a:t>
            </a:r>
            <a:br/>
            <a:r>
              <a:rPr>
                <a:latin typeface="Courier"/>
              </a:rPr>
              <a:t>    banded.assign(case</a:t>
            </a:r>
            <a:r>
              <a:rPr>
                <a:solidFill>
                  <a:srgbClr val="666666"/>
                </a:solidFill>
                <a:latin typeface="Courier"/>
              </a:rPr>
              <a:t>=</a:t>
            </a:r>
            <a:r>
              <a:rPr>
                <a:latin typeface="Courier"/>
              </a:rPr>
              <a:t>cases)</a:t>
            </a:r>
            <a:br/>
            <a:r>
              <a:rPr>
                <a:latin typeface="Courier"/>
              </a:rPr>
              <a:t>    .groupby([</a:t>
            </a:r>
            <a:r>
              <a:rPr>
                <a:solidFill>
                  <a:srgbClr val="4070A0"/>
                </a:solidFill>
                <a:latin typeface="Courier"/>
              </a:rPr>
              <a:t>"commune"</a:t>
            </a:r>
            <a:r>
              <a:rPr>
                <a:latin typeface="Courier"/>
              </a:rPr>
              <a:t>, </a:t>
            </a:r>
            <a:r>
              <a:rPr>
                <a:solidFill>
                  <a:srgbClr val="4070A0"/>
                </a:solidFill>
                <a:latin typeface="Courier"/>
              </a:rPr>
              <a:t>"band"</a:t>
            </a:r>
            <a:r>
              <a:rPr>
                <a:latin typeface="Courier"/>
              </a:rPr>
              <a:t>, </a:t>
            </a:r>
            <a:r>
              <a:rPr>
                <a:solidFill>
                  <a:srgbClr val="4070A0"/>
                </a:solidFill>
                <a:latin typeface="Courier"/>
              </a:rPr>
              <a:t>"sex"</a:t>
            </a:r>
            <a:r>
              <a:rPr>
                <a:latin typeface="Courier"/>
              </a:rPr>
              <a:t>])</a:t>
            </a:r>
            <a:br/>
            <a:r>
              <a:rPr>
                <a:latin typeface="Courier"/>
              </a:rPr>
              <a:t>    .agg(n</a:t>
            </a:r>
            <a:r>
              <a:rPr>
                <a:solidFill>
                  <a:srgbClr val="666666"/>
                </a:solidFill>
                <a:latin typeface="Courier"/>
              </a:rPr>
              <a:t>=</a:t>
            </a:r>
            <a:r>
              <a:rPr>
                <a:latin typeface="Courier"/>
              </a:rPr>
              <a:t>(</a:t>
            </a:r>
            <a:r>
              <a:rPr>
                <a:solidFill>
                  <a:srgbClr val="4070A0"/>
                </a:solidFill>
                <a:latin typeface="Courier"/>
              </a:rPr>
              <a:t>"case"</a:t>
            </a:r>
            <a:r>
              <a:rPr>
                <a:latin typeface="Courier"/>
              </a:rPr>
              <a:t>, </a:t>
            </a:r>
            <a:r>
              <a:rPr>
                <a:solidFill>
                  <a:srgbClr val="4070A0"/>
                </a:solidFill>
                <a:latin typeface="Courier"/>
              </a:rPr>
              <a:t>"size"</a:t>
            </a:r>
            <a:r>
              <a:rPr>
                <a:latin typeface="Courier"/>
              </a:rPr>
              <a:t>), cases</a:t>
            </a:r>
            <a:r>
              <a:rPr>
                <a:solidFill>
                  <a:srgbClr val="666666"/>
                </a:solidFill>
                <a:latin typeface="Courier"/>
              </a:rPr>
              <a:t>=</a:t>
            </a:r>
            <a:r>
              <a:rPr>
                <a:latin typeface="Courier"/>
              </a:rPr>
              <a:t>(</a:t>
            </a:r>
            <a:r>
              <a:rPr>
                <a:solidFill>
                  <a:srgbClr val="4070A0"/>
                </a:solidFill>
                <a:latin typeface="Courier"/>
              </a:rPr>
              <a:t>"case"</a:t>
            </a:r>
            <a:r>
              <a:rPr>
                <a:latin typeface="Courier"/>
              </a:rPr>
              <a:t>, </a:t>
            </a:r>
            <a:r>
              <a:rPr>
                <a:solidFill>
                  <a:srgbClr val="4070A0"/>
                </a:solidFill>
                <a:latin typeface="Courier"/>
              </a:rPr>
              <a:t>"sum"</a:t>
            </a:r>
            <a:r>
              <a:rPr>
                <a:latin typeface="Courier"/>
              </a:rPr>
              <a:t>))</a:t>
            </a:r>
            <a:br/>
            <a:r>
              <a:rPr>
                <a:latin typeface="Courier"/>
              </a:rPr>
              <a:t>)</a:t>
            </a:r>
            <a:br/>
            <a:r>
              <a:rPr>
                <a:latin typeface="Courier"/>
              </a:rPr>
              <a:t>table[</a:t>
            </a:r>
            <a:r>
              <a:rPr>
                <a:solidFill>
                  <a:srgbClr val="4070A0"/>
                </a:solidFill>
                <a:latin typeface="Courier"/>
              </a:rPr>
              <a:t>"rate"</a:t>
            </a:r>
            <a:r>
              <a:rPr>
                <a:latin typeface="Courier"/>
              </a:rPr>
              <a:t>] </a:t>
            </a:r>
            <a:r>
              <a:rPr>
                <a:solidFill>
                  <a:srgbClr val="666666"/>
                </a:solidFill>
                <a:latin typeface="Courier"/>
              </a:rPr>
              <a:t>=</a:t>
            </a:r>
            <a:r>
              <a:rPr>
                <a:latin typeface="Courier"/>
              </a:rPr>
              <a:t> (table[</a:t>
            </a:r>
            <a:r>
              <a:rPr>
                <a:solidFill>
                  <a:srgbClr val="4070A0"/>
                </a:solidFill>
                <a:latin typeface="Courier"/>
              </a:rPr>
              <a:t>"cases"</a:t>
            </a:r>
            <a:r>
              <a:rPr>
                <a:latin typeface="Courier"/>
              </a:rPr>
              <a:t>] </a:t>
            </a:r>
            <a:r>
              <a:rPr>
                <a:solidFill>
                  <a:srgbClr val="666666"/>
                </a:solidFill>
                <a:latin typeface="Courier"/>
              </a:rPr>
              <a:t>/</a:t>
            </a:r>
            <a:r>
              <a:rPr>
                <a:latin typeface="Courier"/>
              </a:rPr>
              <a:t> table[</a:t>
            </a:r>
            <a:r>
              <a:rPr>
                <a:solidFill>
                  <a:srgbClr val="4070A0"/>
                </a:solidFill>
                <a:latin typeface="Courier"/>
              </a:rPr>
              <a:t>"n"</a:t>
            </a:r>
            <a:r>
              <a:rPr>
                <a:latin typeface="Courier"/>
              </a:rPr>
              <a:t>]).where(table[</a:t>
            </a:r>
            <a:r>
              <a:rPr>
                <a:solidFill>
                  <a:srgbClr val="4070A0"/>
                </a:solidFill>
                <a:latin typeface="Courier"/>
              </a:rPr>
              <a:t>"n"</a:t>
            </a:r>
            <a:r>
              <a:rPr>
                <a:latin typeface="Courier"/>
              </a:rPr>
              <a:t>] </a:t>
            </a:r>
            <a:r>
              <a:rPr>
                <a:solidFill>
                  <a:srgbClr val="666666"/>
                </a:solidFill>
                <a:latin typeface="Courier"/>
              </a:rPr>
              <a:t>&gt;=</a:t>
            </a:r>
            <a:r>
              <a:rPr>
                <a:latin typeface="Courier"/>
              </a:rPr>
              <a:t> MIN_CELL)</a:t>
            </a:r>
            <a:br/>
            <a:r>
              <a:rPr>
                <a:latin typeface="Courier"/>
              </a:rPr>
              <a:t>table[</a:t>
            </a:r>
            <a:r>
              <a:rPr>
                <a:solidFill>
                  <a:srgbClr val="4070A0"/>
                </a:solidFill>
                <a:latin typeface="Courier"/>
              </a:rPr>
              <a:t>"note"</a:t>
            </a:r>
            <a:r>
              <a:rPr>
                <a:latin typeface="Courier"/>
              </a:rPr>
              <a:t>] </a:t>
            </a:r>
            <a:r>
              <a:rPr>
                <a:solidFill>
                  <a:srgbClr val="666666"/>
                </a:solidFill>
                <a:latin typeface="Courier"/>
              </a:rPr>
              <a:t>=</a:t>
            </a:r>
            <a:r>
              <a:rPr>
                <a:latin typeface="Courier"/>
              </a:rPr>
              <a:t> table[</a:t>
            </a:r>
            <a:r>
              <a:rPr>
                <a:solidFill>
                  <a:srgbClr val="4070A0"/>
                </a:solidFill>
                <a:latin typeface="Courier"/>
              </a:rPr>
              <a:t>"n"</a:t>
            </a:r>
            <a:r>
              <a:rPr>
                <a:latin typeface="Courier"/>
              </a:rPr>
              <a:t>].lt(MIN_CELL).</a:t>
            </a:r>
            <a:r>
              <a:rPr>
                <a:solidFill>
                  <a:srgbClr val="008000"/>
                </a:solidFill>
                <a:latin typeface="Courier"/>
              </a:rPr>
              <a:t>map</a:t>
            </a:r>
            <a:r>
              <a:rPr>
                <a:latin typeface="Courier"/>
              </a:rPr>
              <a:t>({</a:t>
            </a:r>
            <a:r>
              <a:rPr>
                <a:solidFill>
                  <a:srgbClr val="19177C"/>
                </a:solidFill>
                <a:latin typeface="Courier"/>
              </a:rPr>
              <a:t>True</a:t>
            </a:r>
            <a:r>
              <a:rPr>
                <a:latin typeface="Courier"/>
              </a:rPr>
              <a:t>: </a:t>
            </a:r>
            <a:r>
              <a:rPr>
                <a:solidFill>
                  <a:srgbClr val="4070A0"/>
                </a:solidFill>
                <a:latin typeface="Courier"/>
              </a:rPr>
              <a:t>"suppressed: n &lt; 30"</a:t>
            </a:r>
            <a:r>
              <a:rPr>
                <a:latin typeface="Courier"/>
              </a:rPr>
              <a:t>, </a:t>
            </a:r>
            <a:r>
              <a:rPr>
                <a:solidFill>
                  <a:srgbClr val="19177C"/>
                </a:solidFill>
                <a:latin typeface="Courier"/>
              </a:rPr>
              <a:t>False</a:t>
            </a:r>
            <a:r>
              <a:rPr>
                <a:latin typeface="Courier"/>
              </a:rPr>
              <a:t>: </a:t>
            </a:r>
            <a:r>
              <a:rPr>
                <a:solidFill>
                  <a:srgbClr val="4070A0"/>
                </a:solidFill>
                <a:latin typeface="Courier"/>
              </a:rPr>
              <a: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Fixez un effectif minimal, dans la fiche, à l’avance — En R</a:t>
            </a:r>
          </a:p>
        </p:txBody>
      </p:sp>
      <p:sp>
        <p:nvSpPr>
          <p:cNvPr id="3" name="Content Placeholder 2"/>
          <p:cNvSpPr>
            <a:spLocks noGrp="1"/>
          </p:cNvSpPr>
          <p:nvPr>
            <p:ph idx="1"/>
          </p:nvPr>
        </p:nvSpPr>
        <p:spPr/>
        <p:txBody>
          <a:bodyPr/>
          <a:lstStyle/>
          <a:p>
            <a:pPr lvl="0" indent="0">
              <a:buNone/>
            </a:pPr>
            <a:r>
              <a:rPr>
                <a:latin typeface="Courier"/>
              </a:rPr>
              <a:t>MIN_CELL </a:t>
            </a:r>
            <a:r>
              <a:rPr>
                <a:solidFill>
                  <a:srgbClr val="007020"/>
                </a:solidFill>
                <a:latin typeface="Courier"/>
              </a:rPr>
              <a:t>&lt;-</a:t>
            </a:r>
            <a:r>
              <a:rPr>
                <a:latin typeface="Courier"/>
              </a:rPr>
              <a:t> </a:t>
            </a:r>
            <a:r>
              <a:rPr>
                <a:solidFill>
                  <a:srgbClr val="40A070"/>
                </a:solidFill>
                <a:latin typeface="Courier"/>
              </a:rPr>
              <a:t>30</a:t>
            </a:r>
            <a:br/>
            <a:br/>
            <a:r>
              <a:rPr>
                <a:latin typeface="Courier"/>
              </a:rPr>
              <a:t>table </a:t>
            </a:r>
            <a:r>
              <a:rPr>
                <a:solidFill>
                  <a:srgbClr val="007020"/>
                </a:solidFill>
                <a:latin typeface="Courier"/>
              </a:rPr>
              <a:t>&lt;-</a:t>
            </a:r>
            <a:r>
              <a:rPr>
                <a:latin typeface="Courier"/>
              </a:rPr>
              <a:t> banded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cases =</a:t>
            </a:r>
            <a:r>
              <a:rPr>
                <a:latin typeface="Courier"/>
              </a:rPr>
              <a:t> </a:t>
            </a:r>
            <a:r>
              <a:rPr>
                <a:solidFill>
                  <a:srgbClr val="06287E"/>
                </a:solidFill>
                <a:latin typeface="Courier"/>
              </a:rPr>
              <a:t>sum</a:t>
            </a:r>
            <a:r>
              <a:rPr>
                <a:latin typeface="Courier"/>
              </a:rPr>
              <a:t>(case), </a:t>
            </a:r>
            <a:r>
              <a:rPr>
                <a:solidFill>
                  <a:srgbClr val="7D9029"/>
                </a:solidFill>
                <a:latin typeface="Courier"/>
              </a:rPr>
              <a:t>.by =</a:t>
            </a:r>
            <a:r>
              <a:rPr>
                <a:latin typeface="Courier"/>
              </a:rPr>
              <a:t> </a:t>
            </a:r>
            <a:r>
              <a:rPr>
                <a:solidFill>
                  <a:srgbClr val="06287E"/>
                </a:solidFill>
                <a:latin typeface="Courier"/>
              </a:rPr>
              <a:t>c</a:t>
            </a:r>
            <a:r>
              <a:rPr>
                <a:latin typeface="Courier"/>
              </a:rPr>
              <a:t>(commune, band, sex))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rate =</a:t>
            </a:r>
            <a:r>
              <a:rPr>
                <a:latin typeface="Courier"/>
              </a:rPr>
              <a:t> </a:t>
            </a:r>
            <a:r>
              <a:rPr>
                <a:solidFill>
                  <a:srgbClr val="06287E"/>
                </a:solidFill>
                <a:latin typeface="Courier"/>
              </a:rPr>
              <a:t>if_else</a:t>
            </a:r>
            <a:r>
              <a:rPr>
                <a:latin typeface="Courier"/>
              </a:rPr>
              <a:t>(n </a:t>
            </a:r>
            <a:r>
              <a:rPr>
                <a:solidFill>
                  <a:srgbClr val="4070A0"/>
                </a:solidFill>
                <a:latin typeface="Courier"/>
              </a:rPr>
              <a:t>&gt;=</a:t>
            </a:r>
            <a:r>
              <a:rPr>
                <a:latin typeface="Courier"/>
              </a:rPr>
              <a:t> MIN_CELL, cases </a:t>
            </a:r>
            <a:r>
              <a:rPr>
                <a:solidFill>
                  <a:srgbClr val="4070A0"/>
                </a:solidFill>
                <a:latin typeface="Courier"/>
              </a:rPr>
              <a:t>/</a:t>
            </a:r>
            <a:r>
              <a:rPr>
                <a:latin typeface="Courier"/>
              </a:rPr>
              <a:t> n, </a:t>
            </a:r>
            <a:r>
              <a:rPr>
                <a:solidFill>
                  <a:srgbClr val="880000"/>
                </a:solidFill>
                <a:latin typeface="Courier"/>
              </a:rPr>
              <a:t>NA_real_</a:t>
            </a:r>
            <a:r>
              <a:rPr>
                <a:latin typeface="Courier"/>
              </a:rPr>
              <a:t>),</a:t>
            </a:r>
            <a:br/>
            <a:r>
              <a:rPr>
                <a:latin typeface="Courier"/>
              </a:rPr>
              <a:t>         </a:t>
            </a:r>
            <a:r>
              <a:rPr>
                <a:solidFill>
                  <a:srgbClr val="7D9029"/>
                </a:solidFill>
                <a:latin typeface="Courier"/>
              </a:rPr>
              <a:t>note =</a:t>
            </a:r>
            <a:r>
              <a:rPr>
                <a:latin typeface="Courier"/>
              </a:rPr>
              <a:t> </a:t>
            </a:r>
            <a:r>
              <a:rPr>
                <a:solidFill>
                  <a:srgbClr val="06287E"/>
                </a:solidFill>
                <a:latin typeface="Courier"/>
              </a:rPr>
              <a:t>if_else</a:t>
            </a:r>
            <a:r>
              <a:rPr>
                <a:latin typeface="Courier"/>
              </a:rPr>
              <a:t>(n </a:t>
            </a:r>
            <a:r>
              <a:rPr>
                <a:solidFill>
                  <a:srgbClr val="4070A0"/>
                </a:solidFill>
                <a:latin typeface="Courier"/>
              </a:rPr>
              <a:t>&lt;</a:t>
            </a:r>
            <a:r>
              <a:rPr>
                <a:latin typeface="Courier"/>
              </a:rPr>
              <a:t> MIN_CELL, </a:t>
            </a:r>
            <a:r>
              <a:rPr>
                <a:solidFill>
                  <a:srgbClr val="4070A0"/>
                </a:solidFill>
                <a:latin typeface="Courier"/>
              </a:rPr>
              <a:t>"suppressed: n &lt; 30"</a:t>
            </a:r>
            <a:r>
              <a:rPr>
                <a:latin typeface="Courier"/>
              </a:rPr>
              <a:t>, </a:t>
            </a:r>
            <a:r>
              <a:rPr>
                <a:solidFill>
                  <a:srgbClr val="4070A0"/>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Quels découpages changent réellement une décision</a:t>
            </a:r>
          </a:p>
        </p:txBody>
      </p:sp>
      <p:sp>
        <p:nvSpPr>
          <p:cNvPr id="3" name="Content Placeholder 2"/>
          <p:cNvSpPr>
            <a:spLocks noGrp="1"/>
          </p:cNvSpPr>
          <p:nvPr>
            <p:ph idx="1"/>
          </p:nvPr>
        </p:nvSpPr>
        <p:spPr/>
        <p:txBody>
          <a:bodyPr/>
          <a:lstStyle/>
          <a:p>
            <a:pPr lvl="0"/>
            <a:r>
              <a:rPr b="1"/>
              <a:t>Sexe</a:t>
            </a:r>
            <a:r>
              <a:rPr/>
              <a:t> — oui, presque toujours. Cela change le ciblage, les effectifs et les messages.</a:t>
            </a:r>
          </a:p>
          <a:p>
            <a:pPr lvl="0"/>
            <a:r>
              <a:rPr b="1"/>
              <a:t>Tranche d’âge</a:t>
            </a:r>
            <a:r>
              <a:rPr/>
              <a:t> — oui en nutrition, où les critères d’admission diffèrent selon l’âge.</a:t>
            </a:r>
          </a:p>
          <a:p>
            <a:pPr lvl="0"/>
            <a:r>
              <a:rPr b="1"/>
              <a:t>District</a:t>
            </a:r>
            <a:r>
              <a:rPr/>
              <a:t> — oui, cela déplace des ressources.</a:t>
            </a:r>
          </a:p>
          <a:p>
            <a:pPr lvl="0"/>
            <a:r>
              <a:rPr b="1"/>
              <a:t>Type de formation</a:t>
            </a:r>
            <a:r>
              <a:rPr/>
              <a:t> — parfois ; cela change la supervision, ce qui est réel.</a:t>
            </a:r>
          </a:p>
          <a:p>
            <a:pPr lvl="0"/>
            <a:r>
              <a:rPr b="1"/>
              <a:t>Mois</a:t>
            </a:r>
            <a:r>
              <a:rPr/>
              <a:t> — d’ordinaire une tendance et non une désagrégation, et moins chère en graphique.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savez désormais définir un indicateur avec précision.</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https://data-analysis.cassion.dev/fr/cours/indicator-design-logframe/indicators-04-denominators-and-disaggregation</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débat sur le dénominateur, et les découpages que vous promettez</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Trois dénominateurs pour un numérateur, la règle qui tranche entre eux, et la désagrégation qui fait passer de vingt-quatre cellules à quarante-huit, dont trois trop petites pour être publiées.</vt:lpwstr>
  </property>
</Properties>
</file>