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indicators that all sound like “how many people did we help”, and the monthly series that turns 4,200 children into 50,000 the moment somebody sums the column.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“How many people did the programme help?” has three answers, and a proposal, a donor report and a coverage figure each need a different one. The names are used interchangeably in practice, which is how a programme reports 50,000 children reached in a district with 4,200 of them.</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is the mechanism, and it is the single most common way this sector overstates its work.</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 this register the two happen to be close, because it is a one-round campaign and few children were screened twice. That is the exception. In a monthly programme — outpatient therapeutic care, a cash transfer, a health facility — a beneficiary appears in every month they receive something, and twelve monthly counts summed is twelve times a stable caseload. The arithmetic that goes wrong:</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cumulative reach figure can only be computed from person-level data. If your reporting is monthly aggregates, you cannot deduplicate across months, and the honest annual figure is not available — you must either say so or report the maximum month rather than the sum.</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Counting each person in the month of their first contact gives a cumulative series that rises to the true reach and never exceeds it. It also produces a genuinely useful management number — </a:t>
            </a:r>
            <a:r>
              <a:rPr i="1"/>
              <a:t>new</a:t>
            </a:r>
            <a:r>
              <a:rPr/>
              <a:t> beneficiaries per month, which distinguishes a programme that is growing from one that is serving the same people repeatedly. Report both, always: new this month and total served this month. They answer different questions and either alone is misleading.</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Reach counts who you served. Coverage says what fraction of those who needed the service got it, and it is the only one of the three that can say a programme is insufficient.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failures to avoid, and both are common enough to have names. Admissions over expected caseload is not coverage. Dividing the children admitted to treatment by the caseload you expected tells you how good your expectation was, not what share of malnourished children you reached. Real coverage needs the number of malnourished children, which needs a survey — which is why coverage surveys exist as a separate methodology. A reach figure with a population denominator is not coverage either unless the population is the population </a:t>
            </a:r>
            <a:r>
              <a:rPr i="1"/>
              <a:t>in need</a:t>
            </a:r>
            <a:r>
              <a:rPr/>
              <a:t>. Screening 4,200 of 21,500 under-fives is screening coverage. It says nothing about what share of the malnourished children were found.</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Multi-year proposals ask for “people reached over the life of the project”, and this is where the double-counting becomes a compliance issue rather than a methods one. Three rules that keep it honest: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row is the one most often missing, and it is frequently the most informative — the </a:t>
            </a:r>
            <a:r>
              <a:rPr i="1"/>
              <a:t>Theory of Change</a:t>
            </a:r>
            <a:r>
              <a:rPr/>
              <a:t> lesson made that case with the 13.8% penta1 to penta3 dropout, which no reach or coverage figure would have revealed.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Almost every indicator in this lesson already has an official definition published by somebody — UNICEF, WHO, the cluster, the SDG framework. The next lesson is about finding it, adopting it, and saying precisely where yours departs from 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ndicator-design-logframe/indicators-05-reach-and-covera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Reach, coverage, and the people counted twelve times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Three indicators that all sound like “how many people did we help”, and the monthly series that turns 4,200 children into 50,000 the moment somebody sums the column.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Three questions that sound like one</a:t>
            </a:r>
          </a:p>
          <a:p>
            <a:pPr lvl="0"/>
            <a:r>
              <a:rPr/>
              <a:t>The cumulative sum that manufactures people</a:t>
            </a:r>
          </a:p>
          <a:p>
            <a:pPr lvl="0"/>
            <a:r>
              <a:rPr/>
              <a:t>Deduplicating across months, when you can</a:t>
            </a:r>
          </a:p>
          <a:p>
            <a:pPr lvl="0"/>
            <a:r>
              <a:rPr/>
              <a:t>Reach is not coverage, and the difference is the denominator</a:t>
            </a:r>
          </a:p>
          <a:p>
            <a:pPr lvl="0"/>
            <a:r>
              <a:rPr/>
              <a:t>Cumulative counts in proposals</a:t>
            </a:r>
          </a:p>
          <a:p>
            <a:pPr lvl="0"/>
            <a:r>
              <a:rPr/>
              <a:t>Which one belongs in your LogFrame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questions that sound like one</a:t>
            </a:r>
          </a:p>
        </p:txBody>
      </p:sp>
      <p:sp>
        <p:nvSpPr>
          <p:cNvPr id="3" name="Content Placeholder 2"/>
          <p:cNvSpPr>
            <a:spLocks noGrp="1"/>
          </p:cNvSpPr>
          <p:nvPr>
            <p:ph idx="1"/>
          </p:nvPr>
        </p:nvSpPr>
        <p:spPr/>
        <p:txBody>
          <a:bodyPr/>
          <a:lstStyle/>
          <a:p>
            <a:pPr lvl="0"/>
            <a:r>
              <a:rPr b="1"/>
              <a:t>Reach</a:t>
            </a:r>
            <a:r>
              <a:rPr/>
              <a:t> — how many </a:t>
            </a:r>
            <a:r>
              <a:rPr i="1"/>
              <a:t>distinct people</a:t>
            </a:r>
            <a:r>
              <a:rPr/>
              <a:t> received something, over a stated period.</a:t>
            </a:r>
          </a:p>
          <a:p>
            <a:pPr lvl="0"/>
            <a:r>
              <a:rPr b="1"/>
              <a:t>Service volume</a:t>
            </a:r>
            <a:r>
              <a:rPr/>
              <a:t> — how many </a:t>
            </a:r>
            <a:r>
              <a:rPr i="1"/>
              <a:t>services</a:t>
            </a:r>
            <a:r>
              <a:rPr/>
              <a:t> were delivered. Larger than reach whenever anyone comes twice.</a:t>
            </a:r>
          </a:p>
          <a:p>
            <a:pPr lvl="0"/>
            <a:r>
              <a:rPr b="1"/>
              <a:t>Coverage</a:t>
            </a:r>
            <a:r>
              <a:rPr/>
              <a:t> — what </a:t>
            </a:r>
            <a:r>
              <a:rPr i="1"/>
              <a:t>share</a:t>
            </a:r>
            <a:r>
              <a:rPr/>
              <a:t> of those who needed it got it. Requires a denominator and is the only one that says whether…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cumulative sum that manufactures people — In Python</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666666"/>
                </a:solidFill>
                <a:latin typeface="Courier"/>
              </a:rPr>
              <a:t>=</a:t>
            </a:r>
            <a:r>
              <a:rPr>
                <a:latin typeface="Courier"/>
              </a:rPr>
              <a:t> (</a:t>
            </a:r>
            <a:br/>
            <a:r>
              <a:rPr>
                <a:latin typeface="Courier"/>
              </a:rPr>
              <a:t>    muac.assign(month</a:t>
            </a:r>
            <a:r>
              <a:rPr>
                <a:solidFill>
                  <a:srgbClr val="666666"/>
                </a:solidFill>
                <a:latin typeface="Courier"/>
              </a:rPr>
              <a:t>=</a:t>
            </a:r>
            <a:r>
              <a:rPr>
                <a:latin typeface="Courier"/>
              </a:rPr>
              <a:t>muac[</a:t>
            </a:r>
            <a:r>
              <a:rPr>
                <a:solidFill>
                  <a:srgbClr val="4070A0"/>
                </a:solidFill>
                <a:latin typeface="Courier"/>
              </a:rPr>
              <a:t>"screening_date"</a:t>
            </a:r>
            <a:r>
              <a:rPr>
                <a:latin typeface="Courier"/>
              </a:rPr>
              <a:t>].dt.strftime(</a:t>
            </a:r>
            <a:r>
              <a:rPr>
                <a:solidFill>
                  <a:srgbClr val="4070A0"/>
                </a:solidFill>
                <a:latin typeface="Courier"/>
              </a:rPr>
              <a:t>"%Y-%m"</a:t>
            </a:r>
            <a:r>
              <a:rPr>
                <a:latin typeface="Courier"/>
              </a:rPr>
              <a:t>))</a:t>
            </a:r>
            <a:br/>
            <a:r>
              <a:rPr>
                <a:latin typeface="Courier"/>
              </a:rPr>
              <a:t>    .groupby(</a:t>
            </a:r>
            <a:r>
              <a:rPr>
                <a:solidFill>
                  <a:srgbClr val="4070A0"/>
                </a:solidFill>
                <a:latin typeface="Courier"/>
              </a:rPr>
              <a:t>"month"</a:t>
            </a:r>
            <a:r>
              <a:rPr>
                <a:latin typeface="Courier"/>
              </a:rPr>
              <a:t>)</a:t>
            </a:r>
            <a:br/>
            <a:r>
              <a:rPr>
                <a:latin typeface="Courier"/>
              </a:rPr>
              <a:t>    .agg(screenings</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"size"</a:t>
            </a:r>
            <a:r>
              <a:rPr>
                <a:latin typeface="Courier"/>
              </a:rPr>
              <a:t>),</a:t>
            </a:r>
            <a:br/>
            <a:r>
              <a:rPr>
                <a:latin typeface="Courier"/>
              </a:rPr>
              <a:t>         distinct_children</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"nunique"</a:t>
            </a:r>
            <a:r>
              <a:rPr>
                <a:latin typeface="Courier"/>
              </a:rPr>
              <a:t>))</a:t>
            </a:r>
            <a:br/>
            <a:r>
              <a:rPr>
                <a:latin typeface="Courier"/>
              </a:rPr>
              <a:t>)</a:t>
            </a:r>
            <a:br/>
            <a:r>
              <a:rPr>
                <a:latin typeface="Courier"/>
              </a:rPr>
              <a:t>monthly[</a:t>
            </a:r>
            <a:r>
              <a:rPr>
                <a:solidFill>
                  <a:srgbClr val="4070A0"/>
                </a:solidFill>
                <a:latin typeface="Courier"/>
              </a:rPr>
              <a:t>"cumulative_naive"</a:t>
            </a:r>
            <a:r>
              <a:rPr>
                <a:latin typeface="Courier"/>
              </a:rPr>
              <a:t>] </a:t>
            </a:r>
            <a:r>
              <a:rPr>
                <a:solidFill>
                  <a:srgbClr val="666666"/>
                </a:solidFill>
                <a:latin typeface="Courier"/>
              </a:rPr>
              <a:t>=</a:t>
            </a:r>
            <a:r>
              <a:rPr>
                <a:latin typeface="Courier"/>
              </a:rPr>
              <a:t> monthly[</a:t>
            </a:r>
            <a:r>
              <a:rPr>
                <a:solidFill>
                  <a:srgbClr val="4070A0"/>
                </a:solidFill>
                <a:latin typeface="Courier"/>
              </a:rPr>
              <a:t>"screenings"</a:t>
            </a:r>
            <a:r>
              <a:rPr>
                <a:latin typeface="Courier"/>
              </a:rPr>
              <a:t>].cumsum()</a:t>
            </a:r>
            <a:br/>
            <a:br/>
            <a:r>
              <a:rPr>
                <a:solidFill>
                  <a:srgbClr val="008000"/>
                </a:solidFill>
                <a:latin typeface="Courier"/>
              </a:rPr>
              <a:t>print</a:t>
            </a:r>
            <a:r>
              <a:rPr>
                <a:latin typeface="Courier"/>
              </a:rPr>
              <a:t>(monthly)</a:t>
            </a:r>
            <a:br/>
            <a:r>
              <a:rPr>
                <a:solidFill>
                  <a:srgbClr val="008000"/>
                </a:solidFill>
                <a:latin typeface="Courier"/>
              </a:rPr>
              <a:t>print</a:t>
            </a:r>
            <a:r>
              <a:rPr>
                <a:latin typeface="Courier"/>
              </a:rPr>
              <a:t>(</a:t>
            </a:r>
            <a:r>
              <a:rPr>
                <a:solidFill>
                  <a:srgbClr val="4070A0"/>
                </a:solidFill>
                <a:latin typeface="Courier"/>
              </a:rPr>
              <a:t>"sum of monthly counts:  "</a:t>
            </a:r>
            <a:r>
              <a:rPr>
                <a:latin typeface="Courier"/>
              </a:rPr>
              <a:t>, monthly[</a:t>
            </a:r>
            <a:r>
              <a:rPr>
                <a:solidFill>
                  <a:srgbClr val="4070A0"/>
                </a:solidFill>
                <a:latin typeface="Courier"/>
              </a:rPr>
              <a:t>"screenings"</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4070A0"/>
                </a:solidFill>
                <a:latin typeface="Courier"/>
              </a:rPr>
              <a:t>"distinct children, year:"</a:t>
            </a:r>
            <a:r>
              <a:rPr>
                <a:latin typeface="Courier"/>
              </a:rPr>
              <a:t>, muac[</a:t>
            </a:r>
            <a:r>
              <a:rPr>
                <a:solidFill>
                  <a:srgbClr val="4070A0"/>
                </a:solidFill>
                <a:latin typeface="Courier"/>
              </a:rPr>
              <a:t>"child_id"</a:t>
            </a:r>
            <a:r>
              <a:rPr>
                <a:latin typeface="Courier"/>
              </a:rPr>
              <a:t>].nunique())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cumulative sum that manufactures people — In R</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007020"/>
                </a:solidFill>
                <a:latin typeface="Courier"/>
              </a:rPr>
              <a:t>&lt;-</a:t>
            </a:r>
            <a:r>
              <a:rPr>
                <a:latin typeface="Courier"/>
              </a:rPr>
              <a:t> muac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format</a:t>
            </a:r>
            <a:r>
              <a:rPr>
                <a:latin typeface="Courier"/>
              </a:rPr>
              <a:t>(screening_date, </a:t>
            </a:r>
            <a:r>
              <a:rPr>
                <a:solidFill>
                  <a:srgbClr val="4070A0"/>
                </a:solidFill>
                <a:latin typeface="Courier"/>
              </a:rPr>
              <a:t>"%Y-%m"</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screenings =</a:t>
            </a:r>
            <a:r>
              <a:rPr>
                <a:latin typeface="Courier"/>
              </a:rPr>
              <a:t> </a:t>
            </a:r>
            <a:r>
              <a:rPr>
                <a:solidFill>
                  <a:srgbClr val="06287E"/>
                </a:solidFill>
                <a:latin typeface="Courier"/>
              </a:rPr>
              <a:t>n</a:t>
            </a:r>
            <a:r>
              <a:rPr>
                <a:latin typeface="Courier"/>
              </a:rPr>
              <a:t>(), </a:t>
            </a:r>
            <a:r>
              <a:rPr>
                <a:solidFill>
                  <a:srgbClr val="7D9029"/>
                </a:solidFill>
                <a:latin typeface="Courier"/>
              </a:rPr>
              <a:t>distinct_children =</a:t>
            </a:r>
            <a:r>
              <a:rPr>
                <a:latin typeface="Courier"/>
              </a:rPr>
              <a:t> </a:t>
            </a:r>
            <a:r>
              <a:rPr>
                <a:solidFill>
                  <a:srgbClr val="06287E"/>
                </a:solidFill>
                <a:latin typeface="Courier"/>
              </a:rPr>
              <a:t>n_distinct</a:t>
            </a:r>
            <a:r>
              <a:rPr>
                <a:latin typeface="Courier"/>
              </a:rPr>
              <a:t>(child_id), </a:t>
            </a:r>
            <a:r>
              <a:rPr>
                <a:solidFill>
                  <a:srgbClr val="7D9029"/>
                </a:solidFill>
                <a:latin typeface="Courier"/>
              </a:rPr>
              <a:t>.by =</a:t>
            </a:r>
            <a:r>
              <a:rPr>
                <a:latin typeface="Courier"/>
              </a:rPr>
              <a:t> month) </a:t>
            </a:r>
            <a:r>
              <a:rPr>
                <a:solidFill>
                  <a:srgbClr val="4070A0"/>
                </a:solidFill>
                <a:latin typeface="Courier"/>
              </a:rPr>
              <a:t>|&gt;</a:t>
            </a:r>
            <a:br/>
            <a:r>
              <a:rPr>
                <a:latin typeface="Courier"/>
              </a:rPr>
              <a:t>  </a:t>
            </a:r>
            <a:r>
              <a:rPr>
                <a:solidFill>
                  <a:srgbClr val="06287E"/>
                </a:solidFill>
                <a:latin typeface="Courier"/>
              </a:rPr>
              <a:t>arrange</a:t>
            </a:r>
            <a:r>
              <a:rPr>
                <a:latin typeface="Courier"/>
              </a:rPr>
              <a:t>(month)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cumulative_naive =</a:t>
            </a:r>
            <a:r>
              <a:rPr>
                <a:latin typeface="Courier"/>
              </a:rPr>
              <a:t> </a:t>
            </a:r>
            <a:r>
              <a:rPr>
                <a:solidFill>
                  <a:srgbClr val="06287E"/>
                </a:solidFill>
                <a:latin typeface="Courier"/>
              </a:rPr>
              <a:t>cumsum</a:t>
            </a:r>
            <a:r>
              <a:rPr>
                <a:latin typeface="Courier"/>
              </a:rPr>
              <a:t>(screenings))</a:t>
            </a:r>
            <a:br/>
            <a:br/>
            <a:r>
              <a:rPr>
                <a:solidFill>
                  <a:srgbClr val="06287E"/>
                </a:solidFill>
                <a:latin typeface="Courier"/>
              </a:rPr>
              <a:t>c</a:t>
            </a:r>
            <a:r>
              <a:rPr>
                <a:latin typeface="Courier"/>
              </a:rPr>
              <a:t>(</a:t>
            </a:r>
            <a:r>
              <a:rPr>
                <a:solidFill>
                  <a:srgbClr val="7D9029"/>
                </a:solidFill>
                <a:latin typeface="Courier"/>
              </a:rPr>
              <a:t>sum_of_months =</a:t>
            </a:r>
            <a:r>
              <a:rPr>
                <a:latin typeface="Courier"/>
              </a:rPr>
              <a:t> </a:t>
            </a:r>
            <a:r>
              <a:rPr>
                <a:solidFill>
                  <a:srgbClr val="06287E"/>
                </a:solidFill>
                <a:latin typeface="Courier"/>
              </a:rPr>
              <a:t>sum</a:t>
            </a:r>
            <a:r>
              <a:rPr>
                <a:latin typeface="Courier"/>
              </a:rPr>
              <a:t>(monthly</a:t>
            </a:r>
            <a:r>
              <a:rPr>
                <a:solidFill>
                  <a:srgbClr val="4070A0"/>
                </a:solidFill>
                <a:latin typeface="Courier"/>
              </a:rPr>
              <a:t>$</a:t>
            </a:r>
            <a:r>
              <a:rPr>
                <a:latin typeface="Courier"/>
              </a:rPr>
              <a:t>screenings),</a:t>
            </a:r>
            <a:br/>
            <a:r>
              <a:rPr>
                <a:latin typeface="Courier"/>
              </a:rPr>
              <a:t>  </a:t>
            </a:r>
            <a:r>
              <a:rPr>
                <a:solidFill>
                  <a:srgbClr val="7D9029"/>
                </a:solidFill>
                <a:latin typeface="Courier"/>
              </a:rPr>
              <a:t>distinct_year =</a:t>
            </a:r>
            <a:r>
              <a:rPr>
                <a:latin typeface="Courier"/>
              </a:rPr>
              <a:t> </a:t>
            </a:r>
            <a:r>
              <a:rPr>
                <a:solidFill>
                  <a:srgbClr val="06287E"/>
                </a:solidFill>
                <a:latin typeface="Courier"/>
              </a:rPr>
              <a:t>n_distinct</a:t>
            </a:r>
            <a:r>
              <a:rPr>
                <a:latin typeface="Courier"/>
              </a:rPr>
              <a:t>(muac</a:t>
            </a:r>
            <a:r>
              <a:rPr>
                <a:solidFill>
                  <a:srgbClr val="4070A0"/>
                </a:solidFill>
                <a:latin typeface="Courier"/>
              </a:rPr>
              <a:t>$</a:t>
            </a:r>
            <a:r>
              <a:rPr>
                <a:latin typeface="Courier"/>
              </a:rPr>
              <a:t>child_id))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cumulative sum that manufactures people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Correct</a:t>
                      </a:r>
                    </a:p>
                  </a:txBody>
                  <a:tcPr/>
                </a:tc>
                <a:tc>
                  <a:txBody>
                    <a:bodyPr/>
                    <a:lstStyle/>
                    <a:p>
                      <a:pPr lvl="0" indent="0" marL="0">
                        <a:buNone/>
                      </a:pPr>
                      <a:r>
                        <a:rPr/>
                        <a:t>Wrong</a:t>
                      </a:r>
                    </a:p>
                  </a:txBody>
                  <a:tcPr/>
                </a:tc>
              </a:tr>
              <a:tr h="0">
                <a:tc>
                  <a:txBody>
                    <a:bodyPr/>
                    <a:lstStyle/>
                    <a:p>
                      <a:pPr lvl="0" indent="0" marL="0">
                        <a:buNone/>
                      </a:pPr>
                      <a:r>
                        <a:rPr/>
                        <a:t>Monthly reach, January</a:t>
                      </a:r>
                    </a:p>
                  </a:txBody>
                </a:tc>
                <a:tc>
                  <a:txBody>
                    <a:bodyPr/>
                    <a:lstStyle/>
                    <a:p>
                      <a:pPr lvl="0" indent="0" marL="0">
                        <a:buNone/>
                      </a:pPr>
                      <a:r>
                        <a:rPr/>
                        <a:t>distinct people in January</a:t>
                      </a:r>
                    </a:p>
                  </a:txBody>
                </a:tc>
                <a:tc>
                  <a:txBody>
                    <a:bodyPr/>
                    <a:lstStyle/>
                    <a:p>
                      <a:pPr lvl="0" indent="0" marL="0">
                        <a:buNone/>
                      </a:pPr>
                      <a:r>
                        <a:rPr/>
                        <a:t>—</a:t>
                      </a:r>
                    </a:p>
                  </a:txBody>
                </a:tc>
              </a:tr>
              <a:tr h="0">
                <a:tc>
                  <a:txBody>
                    <a:bodyPr/>
                    <a:lstStyle/>
                    <a:p>
                      <a:pPr lvl="0" indent="0" marL="0">
                        <a:buNone/>
                      </a:pPr>
                      <a:r>
                        <a:rPr/>
                        <a:t>Annual reach</a:t>
                      </a:r>
                    </a:p>
                  </a:txBody>
                </a:tc>
                <a:tc>
                  <a:txBody>
                    <a:bodyPr/>
                    <a:lstStyle/>
                    <a:p>
                      <a:pPr lvl="0" indent="0" marL="0">
                        <a:buNone/>
                      </a:pPr>
                      <a:r>
                        <a:rPr/>
                        <a:t>distinct people across the year</a:t>
                      </a:r>
                    </a:p>
                  </a:txBody>
                </a:tc>
                <a:tc>
                  <a:txBody>
                    <a:bodyPr/>
                    <a:lstStyle/>
                    <a:p>
                      <a:pPr lvl="0" indent="0" marL="0">
                        <a:buNone/>
                      </a:pPr>
                      <a:r>
                        <a:rPr/>
                        <a:t>sum of twelve monthly counts</a:t>
                      </a:r>
                    </a:p>
                  </a:txBody>
                </a:tc>
              </a:tr>
              <a:tr h="0">
                <a:tc>
                  <a:txBody>
                    <a:bodyPr/>
                    <a:lstStyle/>
                    <a:p>
                      <a:pPr lvl="0" indent="0" marL="0">
                        <a:buNone/>
                      </a:pPr>
                      <a:r>
                        <a:rPr/>
                        <a:t>Cumulative reach to date</a:t>
                      </a:r>
                    </a:p>
                  </a:txBody>
                </a:tc>
                <a:tc>
                  <a:txBody>
                    <a:bodyPr/>
                    <a:lstStyle/>
                    <a:p>
                      <a:pPr lvl="0" indent="0" marL="0">
                        <a:buNone/>
                      </a:pPr>
                      <a:r>
                        <a:rPr/>
                        <a:t>distinct people since programme start</a:t>
                      </a:r>
                    </a:p>
                  </a:txBody>
                </a:tc>
                <a:tc>
                  <a:txBody>
                    <a:bodyPr/>
                    <a:lstStyle/>
                    <a:p>
                      <a:pPr lvl="0" indent="0" marL="0">
                        <a:buNone/>
                      </a:pPr>
                      <a:r>
                        <a:rPr/>
                        <a:t>running total of monthly counts</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cumulative sum that manufactures people</a:t>
            </a:r>
          </a:p>
        </p:txBody>
      </p:sp>
      <p:sp>
        <p:nvSpPr>
          <p:cNvPr id="3" name="Content Placeholder 2"/>
          <p:cNvSpPr>
            <a:spLocks noGrp="1"/>
          </p:cNvSpPr>
          <p:nvPr>
            <p:ph idx="1"/>
          </p:nvPr>
        </p:nvSpPr>
        <p:spPr/>
        <p:txBody>
          <a:bodyPr/>
          <a:lstStyle/>
          <a:p>
            <a:pPr lvl="0"/>
            <a:r>
              <a:rPr/>
              <a:t>A cumulative reach figure can only be computed from person-level data — If your reporting is monthly aggregates, you…</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cumulative sum that manufactures people — In Python</a:t>
            </a:r>
          </a:p>
        </p:txBody>
      </p:sp>
      <p:sp>
        <p:nvSpPr>
          <p:cNvPr id="3" name="Content Placeholder 2"/>
          <p:cNvSpPr>
            <a:spLocks noGrp="1"/>
          </p:cNvSpPr>
          <p:nvPr>
            <p:ph idx="1"/>
          </p:nvPr>
        </p:nvSpPr>
        <p:spPr/>
        <p:txBody>
          <a:bodyPr/>
          <a:lstStyle/>
          <a:p>
            <a:pPr lvl="0" indent="0">
              <a:buNone/>
            </a:pPr>
            <a:r>
              <a:rPr>
                <a:latin typeface="Courier"/>
              </a:rPr>
              <a:t>annual_reach </a:t>
            </a:r>
            <a:r>
              <a:rPr>
                <a:solidFill>
                  <a:srgbClr val="666666"/>
                </a:solidFill>
                <a:latin typeface="Courier"/>
              </a:rPr>
              <a:t>=</a:t>
            </a:r>
            <a:r>
              <a:rPr>
                <a:latin typeface="Courier"/>
              </a:rPr>
              <a:t> muac[</a:t>
            </a:r>
            <a:r>
              <a:rPr>
                <a:solidFill>
                  <a:srgbClr val="4070A0"/>
                </a:solidFill>
                <a:latin typeface="Courier"/>
              </a:rPr>
              <a:t>"child_id"</a:t>
            </a:r>
            <a:r>
              <a:rPr>
                <a:latin typeface="Courier"/>
              </a:rPr>
              <a:t>].nunique()</a:t>
            </a:r>
            <a:br/>
            <a:r>
              <a:rPr>
                <a:latin typeface="Courier"/>
              </a:rPr>
              <a:t>service_volume </a:t>
            </a:r>
            <a:r>
              <a:rPr>
                <a:solidFill>
                  <a:srgbClr val="666666"/>
                </a:solidFill>
                <a:latin typeface="Courier"/>
              </a:rPr>
              <a:t>=</a:t>
            </a:r>
            <a:r>
              <a:rPr>
                <a:latin typeface="Courier"/>
              </a:rPr>
              <a:t> </a:t>
            </a:r>
            <a:r>
              <a:rPr>
                <a:solidFill>
                  <a:srgbClr val="008000"/>
                </a:solidFill>
                <a:latin typeface="Courier"/>
              </a:rPr>
              <a:t>len</a:t>
            </a:r>
            <a:r>
              <a:rPr>
                <a:latin typeface="Courier"/>
              </a:rPr>
              <a:t>(muac)</a:t>
            </a:r>
            <a:br/>
            <a:r>
              <a:rPr>
                <a:solidFill>
                  <a:srgbClr val="008000"/>
                </a:solidFill>
                <a:latin typeface="Courier"/>
              </a:rPr>
              <a:t>print</a:t>
            </a:r>
            <a:r>
              <a:rPr>
                <a:latin typeface="Courier"/>
              </a:rPr>
              <a:t>(</a:t>
            </a:r>
            <a:r>
              <a:rPr>
                <a:solidFill>
                  <a:srgbClr val="BB6688"/>
                </a:solidFill>
                <a:latin typeface="Courier"/>
              </a:rPr>
              <a:t>f"reach </a:t>
            </a:r>
            <a:r>
              <a:rPr>
                <a:solidFill>
                  <a:srgbClr val="4070A0"/>
                </a:solidFill>
                <a:latin typeface="Courier"/>
              </a:rPr>
              <a:t>{</a:t>
            </a:r>
            <a:r>
              <a:rPr>
                <a:latin typeface="Courier"/>
              </a:rPr>
              <a:t>annual_reach</a:t>
            </a:r>
            <a:r>
              <a:rPr>
                <a:solidFill>
                  <a:srgbClr val="4070A0"/>
                </a:solidFill>
                <a:latin typeface="Courier"/>
              </a:rPr>
              <a:t>:,}</a:t>
            </a:r>
            <a:r>
              <a:rPr>
                <a:solidFill>
                  <a:srgbClr val="BB6688"/>
                </a:solidFill>
                <a:latin typeface="Courier"/>
              </a:rPr>
              <a:t> children; </a:t>
            </a:r>
            <a:r>
              <a:rPr>
                <a:solidFill>
                  <a:srgbClr val="4070A0"/>
                </a:solidFill>
                <a:latin typeface="Courier"/>
              </a:rPr>
              <a:t>{</a:t>
            </a:r>
            <a:r>
              <a:rPr>
                <a:latin typeface="Courier"/>
              </a:rPr>
              <a:t>service_volume</a:t>
            </a:r>
            <a:r>
              <a:rPr>
                <a:solidFill>
                  <a:srgbClr val="4070A0"/>
                </a:solidFill>
                <a:latin typeface="Courier"/>
              </a:rPr>
              <a:t>:,}</a:t>
            </a:r>
            <a:r>
              <a:rPr>
                <a:solidFill>
                  <a:srgbClr val="BB6688"/>
                </a:solidFill>
                <a:latin typeface="Courier"/>
              </a:rPr>
              <a:t> screening events"</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cumulative sum that manufactures people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reach =</a:t>
            </a:r>
            <a:r>
              <a:rPr>
                <a:latin typeface="Courier"/>
              </a:rPr>
              <a:t> </a:t>
            </a:r>
            <a:r>
              <a:rPr>
                <a:solidFill>
                  <a:srgbClr val="06287E"/>
                </a:solidFill>
                <a:latin typeface="Courier"/>
              </a:rPr>
              <a:t>n_distinct</a:t>
            </a:r>
            <a:r>
              <a:rPr>
                <a:latin typeface="Courier"/>
              </a:rPr>
              <a:t>(muac</a:t>
            </a:r>
            <a:r>
              <a:rPr>
                <a:solidFill>
                  <a:srgbClr val="4070A0"/>
                </a:solidFill>
                <a:latin typeface="Courier"/>
              </a:rPr>
              <a:t>$</a:t>
            </a:r>
            <a:r>
              <a:rPr>
                <a:latin typeface="Courier"/>
              </a:rPr>
              <a:t>child_id), </a:t>
            </a:r>
            <a:r>
              <a:rPr>
                <a:solidFill>
                  <a:srgbClr val="7D9029"/>
                </a:solidFill>
                <a:latin typeface="Courier"/>
              </a:rPr>
              <a:t>volume =</a:t>
            </a:r>
            <a:r>
              <a:rPr>
                <a:latin typeface="Courier"/>
              </a:rPr>
              <a:t> </a:t>
            </a:r>
            <a:r>
              <a:rPr>
                <a:solidFill>
                  <a:srgbClr val="06287E"/>
                </a:solidFill>
                <a:latin typeface="Courier"/>
              </a:rPr>
              <a:t>nrow</a:t>
            </a:r>
            <a:r>
              <a:rPr>
                <a:latin typeface="Courier"/>
              </a:rPr>
              <a:t>(muac))</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Deduplicating across months, when you can — In Python</a:t>
            </a:r>
          </a:p>
        </p:txBody>
      </p:sp>
      <p:sp>
        <p:nvSpPr>
          <p:cNvPr id="3" name="Content Placeholder 2"/>
          <p:cNvSpPr>
            <a:spLocks noGrp="1"/>
          </p:cNvSpPr>
          <p:nvPr>
            <p:ph idx="1"/>
          </p:nvPr>
        </p:nvSpPr>
        <p:spPr/>
        <p:txBody>
          <a:bodyPr/>
          <a:lstStyle/>
          <a:p>
            <a:pPr lvl="0" indent="0">
              <a:buNone/>
            </a:pPr>
            <a:r>
              <a:rPr>
                <a:latin typeface="Courier"/>
              </a:rPr>
              <a:t>first_contact </a:t>
            </a:r>
            <a:r>
              <a:rPr>
                <a:solidFill>
                  <a:srgbClr val="666666"/>
                </a:solidFill>
                <a:latin typeface="Courier"/>
              </a:rPr>
              <a:t>=</a:t>
            </a:r>
            <a:r>
              <a:rPr>
                <a:latin typeface="Courier"/>
              </a:rPr>
              <a:t> (</a:t>
            </a:r>
            <a:br/>
            <a:r>
              <a:rPr>
                <a:latin typeface="Courier"/>
              </a:rPr>
              <a:t>    muac.sort_values(</a:t>
            </a:r>
            <a:r>
              <a:rPr>
                <a:solidFill>
                  <a:srgbClr val="4070A0"/>
                </a:solidFill>
                <a:latin typeface="Courier"/>
              </a:rPr>
              <a:t>"screening_date"</a:t>
            </a:r>
            <a:r>
              <a:rPr>
                <a:latin typeface="Courier"/>
              </a:rPr>
              <a:t>)</a:t>
            </a:r>
            <a:br/>
            <a:r>
              <a:rPr>
                <a:latin typeface="Courier"/>
              </a:rPr>
              <a:t>    .drop_duplicates(subset</a:t>
            </a:r>
            <a:r>
              <a:rPr>
                <a:solidFill>
                  <a:srgbClr val="666666"/>
                </a:solidFill>
                <a:latin typeface="Courier"/>
              </a:rPr>
              <a:t>=</a:t>
            </a:r>
            <a:r>
              <a:rPr>
                <a:latin typeface="Courier"/>
              </a:rPr>
              <a:t>[</a:t>
            </a:r>
            <a:r>
              <a:rPr>
                <a:solidFill>
                  <a:srgbClr val="4070A0"/>
                </a:solidFill>
                <a:latin typeface="Courier"/>
              </a:rPr>
              <a:t>"child_id"</a:t>
            </a:r>
            <a:r>
              <a:rPr>
                <a:latin typeface="Courier"/>
              </a:rPr>
              <a:t>], keep</a:t>
            </a:r>
            <a:r>
              <a:rPr>
                <a:solidFill>
                  <a:srgbClr val="666666"/>
                </a:solidFill>
                <a:latin typeface="Courier"/>
              </a:rPr>
              <a:t>=</a:t>
            </a:r>
            <a:r>
              <a:rPr>
                <a:solidFill>
                  <a:srgbClr val="4070A0"/>
                </a:solidFill>
                <a:latin typeface="Courier"/>
              </a:rPr>
              <a:t>"first"</a:t>
            </a:r>
            <a:r>
              <a:rPr>
                <a:latin typeface="Courier"/>
              </a:rPr>
              <a:t>)</a:t>
            </a:r>
            <a:br/>
            <a:r>
              <a:rPr>
                <a:latin typeface="Courier"/>
              </a:rPr>
              <a:t>    .assign(month</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"screening_date"</a:t>
            </a:r>
            <a:r>
              <a:rPr>
                <a:latin typeface="Courier"/>
              </a:rPr>
              <a:t>].dt.strftime(</a:t>
            </a:r>
            <a:r>
              <a:rPr>
                <a:solidFill>
                  <a:srgbClr val="4070A0"/>
                </a:solidFill>
                <a:latin typeface="Courier"/>
              </a:rPr>
              <a:t>"%Y-%m"</a:t>
            </a:r>
            <a:r>
              <a:rPr>
                <a:latin typeface="Courier"/>
              </a:rPr>
              <a:t>))</a:t>
            </a:r>
            <a:br/>
            <a:r>
              <a:rPr>
                <a:latin typeface="Courier"/>
              </a:rPr>
              <a:t>)</a:t>
            </a:r>
            <a:br/>
            <a:r>
              <a:rPr>
                <a:latin typeface="Courier"/>
              </a:rPr>
              <a:t>new_by_month </a:t>
            </a:r>
            <a:r>
              <a:rPr>
                <a:solidFill>
                  <a:srgbClr val="666666"/>
                </a:solidFill>
                <a:latin typeface="Courier"/>
              </a:rPr>
              <a:t>=</a:t>
            </a:r>
            <a:r>
              <a:rPr>
                <a:latin typeface="Courier"/>
              </a:rPr>
              <a:t> first_contact.groupby(</a:t>
            </a:r>
            <a:r>
              <a:rPr>
                <a:solidFill>
                  <a:srgbClr val="4070A0"/>
                </a:solidFill>
                <a:latin typeface="Courier"/>
              </a:rPr>
              <a:t>"month"</a:t>
            </a:r>
            <a:r>
              <a:rPr>
                <a:latin typeface="Courier"/>
              </a:rPr>
              <a:t>).size()</a:t>
            </a:r>
            <a:br/>
            <a:r>
              <a:rPr>
                <a:solidFill>
                  <a:srgbClr val="008000"/>
                </a:solidFill>
                <a:latin typeface="Courier"/>
              </a:rPr>
              <a:t>print</a:t>
            </a:r>
            <a:r>
              <a:rPr>
                <a:latin typeface="Courier"/>
              </a:rPr>
              <a:t>(new_by_month.cumsum())</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Deduplicating across months, when you can — In R</a:t>
            </a:r>
          </a:p>
        </p:txBody>
      </p:sp>
      <p:sp>
        <p:nvSpPr>
          <p:cNvPr id="3" name="Content Placeholder 2"/>
          <p:cNvSpPr>
            <a:spLocks noGrp="1"/>
          </p:cNvSpPr>
          <p:nvPr>
            <p:ph idx="1"/>
          </p:nvPr>
        </p:nvSpPr>
        <p:spPr/>
        <p:txBody>
          <a:bodyPr/>
          <a:lstStyle/>
          <a:p>
            <a:pPr lvl="0" indent="0">
              <a:buNone/>
            </a:pPr>
            <a:r>
              <a:rPr>
                <a:latin typeface="Courier"/>
              </a:rPr>
              <a:t>first_contact </a:t>
            </a:r>
            <a:r>
              <a:rPr>
                <a:solidFill>
                  <a:srgbClr val="007020"/>
                </a:solidFill>
                <a:latin typeface="Courier"/>
              </a:rPr>
              <a:t>&lt;-</a:t>
            </a:r>
            <a:r>
              <a:rPr>
                <a:latin typeface="Courier"/>
              </a:rPr>
              <a:t> muac </a:t>
            </a:r>
            <a:r>
              <a:rPr>
                <a:solidFill>
                  <a:srgbClr val="4070A0"/>
                </a:solidFill>
                <a:latin typeface="Courier"/>
              </a:rPr>
              <a:t>|&gt;</a:t>
            </a:r>
            <a:br/>
            <a:r>
              <a:rPr>
                <a:latin typeface="Courier"/>
              </a:rPr>
              <a:t>  </a:t>
            </a:r>
            <a:r>
              <a:rPr>
                <a:solidFill>
                  <a:srgbClr val="06287E"/>
                </a:solidFill>
                <a:latin typeface="Courier"/>
              </a:rPr>
              <a:t>arrange</a:t>
            </a:r>
            <a:r>
              <a:rPr>
                <a:latin typeface="Courier"/>
              </a:rPr>
              <a:t>(screening_date) </a:t>
            </a:r>
            <a:r>
              <a:rPr>
                <a:solidFill>
                  <a:srgbClr val="4070A0"/>
                </a:solidFill>
                <a:latin typeface="Courier"/>
              </a:rPr>
              <a:t>|&gt;</a:t>
            </a:r>
            <a:br/>
            <a:r>
              <a:rPr>
                <a:latin typeface="Courier"/>
              </a:rPr>
              <a:t>  </a:t>
            </a:r>
            <a:r>
              <a:rPr>
                <a:solidFill>
                  <a:srgbClr val="06287E"/>
                </a:solidFill>
                <a:latin typeface="Courier"/>
              </a:rPr>
              <a:t>distinct</a:t>
            </a:r>
            <a:r>
              <a:rPr>
                <a:latin typeface="Courier"/>
              </a:rPr>
              <a:t>(child_id, </a:t>
            </a:r>
            <a:r>
              <a:rPr>
                <a:solidFill>
                  <a:srgbClr val="7D9029"/>
                </a:solidFill>
                <a:latin typeface="Courier"/>
              </a:rPr>
              <a:t>.keep_all =</a:t>
            </a:r>
            <a:r>
              <a:rPr>
                <a:latin typeface="Courier"/>
              </a:rPr>
              <a:t> </a:t>
            </a:r>
            <a:r>
              <a:rPr>
                <a:solidFill>
                  <a:srgbClr val="880000"/>
                </a:solidFill>
                <a:latin typeface="Courier"/>
              </a:rPr>
              <a:t>TRUE</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format</a:t>
            </a:r>
            <a:r>
              <a:rPr>
                <a:latin typeface="Courier"/>
              </a:rPr>
              <a:t>(screening_date, </a:t>
            </a:r>
            <a:r>
              <a:rPr>
                <a:solidFill>
                  <a:srgbClr val="4070A0"/>
                </a:solidFill>
                <a:latin typeface="Courier"/>
              </a:rPr>
              <a:t>"%Y-%m"</a:t>
            </a:r>
            <a:r>
              <a:rPr>
                <a:latin typeface="Courier"/>
              </a:rPr>
              <a:t>))</a:t>
            </a:r>
            <a:br/>
            <a:br/>
            <a:r>
              <a:rPr>
                <a:latin typeface="Courier"/>
              </a:rPr>
              <a:t>first_contact </a:t>
            </a:r>
            <a:r>
              <a:rPr>
                <a:solidFill>
                  <a:srgbClr val="4070A0"/>
                </a:solidFill>
                <a:latin typeface="Courier"/>
              </a:rPr>
              <a:t>|&gt;</a:t>
            </a:r>
            <a:r>
              <a:rPr>
                <a:latin typeface="Courier"/>
              </a:rPr>
              <a:t> </a:t>
            </a:r>
            <a:r>
              <a:rPr>
                <a:solidFill>
                  <a:srgbClr val="06287E"/>
                </a:solidFill>
                <a:latin typeface="Courier"/>
              </a:rPr>
              <a:t>count</a:t>
            </a:r>
            <a:r>
              <a:rPr>
                <a:latin typeface="Courier"/>
              </a:rPr>
              <a:t>(month) </a:t>
            </a:r>
            <a:r>
              <a:rPr>
                <a:solidFill>
                  <a:srgbClr val="4070A0"/>
                </a:solidFill>
                <a:latin typeface="Courier"/>
              </a:rPr>
              <a:t>|&gt;</a:t>
            </a:r>
            <a:r>
              <a:rPr>
                <a:latin typeface="Courier"/>
              </a:rPr>
              <a:t> </a:t>
            </a:r>
            <a:r>
              <a:rPr>
                <a:solidFill>
                  <a:srgbClr val="06287E"/>
                </a:solidFill>
                <a:latin typeface="Courier"/>
              </a:rPr>
              <a:t>arrange</a:t>
            </a:r>
            <a:r>
              <a:rPr>
                <a:latin typeface="Courier"/>
              </a:rPr>
              <a:t>(month)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cumulative =</a:t>
            </a:r>
            <a:r>
              <a:rPr>
                <a:latin typeface="Courier"/>
              </a:rPr>
              <a:t> </a:t>
            </a:r>
            <a:r>
              <a:rPr>
                <a:solidFill>
                  <a:srgbClr val="06287E"/>
                </a:solidFill>
                <a:latin typeface="Courier"/>
              </a:rPr>
              <a:t>cumsum</a:t>
            </a:r>
            <a:r>
              <a:rPr>
                <a:latin typeface="Courier"/>
              </a:rPr>
              <a:t>(n))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Reach is not coverage, and the difference is the denominator — In Python</a:t>
            </a:r>
          </a:p>
        </p:txBody>
      </p:sp>
      <p:sp>
        <p:nvSpPr>
          <p:cNvPr id="3" name="Content Placeholder 2"/>
          <p:cNvSpPr>
            <a:spLocks noGrp="1"/>
          </p:cNvSpPr>
          <p:nvPr>
            <p:ph idx="1"/>
          </p:nvPr>
        </p:nvSpPr>
        <p:spPr/>
        <p:txBody>
          <a:bodyPr/>
          <a:lstStyle/>
          <a:p>
            <a:pPr lvl="0" indent="0">
              <a:buNone/>
            </a:pPr>
            <a:r>
              <a:rPr>
                <a:latin typeface="Courier"/>
              </a:rPr>
              <a:t>reached </a:t>
            </a:r>
            <a:r>
              <a:rPr>
                <a:solidFill>
                  <a:srgbClr val="666666"/>
                </a:solidFill>
                <a:latin typeface="Courier"/>
              </a:rPr>
              <a:t>=</a:t>
            </a:r>
            <a:r>
              <a:rPr>
                <a:latin typeface="Courier"/>
              </a:rPr>
              <a:t> muac[</a:t>
            </a:r>
            <a:r>
              <a:rPr>
                <a:solidFill>
                  <a:srgbClr val="4070A0"/>
                </a:solidFill>
                <a:latin typeface="Courier"/>
              </a:rPr>
              <a:t>"child_id"</a:t>
            </a:r>
            <a:r>
              <a:rPr>
                <a:latin typeface="Courier"/>
              </a:rPr>
              <a:t>].nunique()</a:t>
            </a:r>
            <a:br/>
            <a:r>
              <a:rPr>
                <a:latin typeface="Courier"/>
              </a:rPr>
              <a:t>under5_population </a:t>
            </a:r>
            <a:r>
              <a:rPr>
                <a:solidFill>
                  <a:srgbClr val="666666"/>
                </a:solidFill>
                <a:latin typeface="Courier"/>
              </a:rPr>
              <a:t>=</a:t>
            </a:r>
            <a:r>
              <a:rPr>
                <a:latin typeface="Courier"/>
              </a:rPr>
              <a:t> </a:t>
            </a:r>
            <a:r>
              <a:rPr>
                <a:solidFill>
                  <a:srgbClr val="40A070"/>
                </a:solidFill>
                <a:latin typeface="Courier"/>
              </a:rPr>
              <a:t>21500</a:t>
            </a:r>
            <a:r>
              <a:rPr>
                <a:latin typeface="Courier"/>
              </a:rPr>
              <a:t>      </a:t>
            </a:r>
            <a:r>
              <a:rPr i="1">
                <a:solidFill>
                  <a:srgbClr val="60A0B0"/>
                </a:solidFill>
                <a:latin typeface="Courier"/>
              </a:rPr>
              <a:t># from the administrative frame, projected</a:t>
            </a:r>
            <a:br/>
            <a:br/>
            <a:r>
              <a:rPr>
                <a:solidFill>
                  <a:srgbClr val="008000"/>
                </a:solidFill>
                <a:latin typeface="Courier"/>
              </a:rPr>
              <a:t>print</a:t>
            </a:r>
            <a:r>
              <a:rPr>
                <a:latin typeface="Courier"/>
              </a:rPr>
              <a:t>(</a:t>
            </a:r>
            <a:r>
              <a:rPr>
                <a:solidFill>
                  <a:srgbClr val="BB6688"/>
                </a:solidFill>
                <a:latin typeface="Courier"/>
              </a:rPr>
              <a:t>f"screening coverage: </a:t>
            </a:r>
            <a:r>
              <a:rPr>
                <a:solidFill>
                  <a:srgbClr val="4070A0"/>
                </a:solidFill>
                <a:latin typeface="Courier"/>
              </a:rPr>
              <a:t>{</a:t>
            </a:r>
            <a:r>
              <a:rPr>
                <a:latin typeface="Courier"/>
              </a:rPr>
              <a:t>reached </a:t>
            </a:r>
            <a:r>
              <a:rPr>
                <a:solidFill>
                  <a:srgbClr val="666666"/>
                </a:solidFill>
                <a:latin typeface="Courier"/>
              </a:rPr>
              <a:t>/</a:t>
            </a:r>
            <a:r>
              <a:rPr>
                <a:latin typeface="Courier"/>
              </a:rPr>
              <a:t> under5_population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Reach is not coverage, and the difference is the denominator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coverage =</a:t>
            </a:r>
            <a:r>
              <a:rPr>
                <a:latin typeface="Courier"/>
              </a:rPr>
              <a:t> </a:t>
            </a:r>
            <a:r>
              <a:rPr>
                <a:solidFill>
                  <a:srgbClr val="06287E"/>
                </a:solidFill>
                <a:latin typeface="Courier"/>
              </a:rPr>
              <a:t>n_distinct</a:t>
            </a:r>
            <a:r>
              <a:rPr>
                <a:latin typeface="Courier"/>
              </a:rPr>
              <a:t>(muac</a:t>
            </a:r>
            <a:r>
              <a:rPr>
                <a:solidFill>
                  <a:srgbClr val="4070A0"/>
                </a:solidFill>
                <a:latin typeface="Courier"/>
              </a:rPr>
              <a:t>$</a:t>
            </a:r>
            <a:r>
              <a:rPr>
                <a:latin typeface="Courier"/>
              </a:rPr>
              <a:t>child_id) </a:t>
            </a:r>
            <a:r>
              <a:rPr>
                <a:solidFill>
                  <a:srgbClr val="4070A0"/>
                </a:solidFill>
                <a:latin typeface="Courier"/>
              </a:rPr>
              <a:t>/</a:t>
            </a:r>
            <a:r>
              <a:rPr>
                <a:latin typeface="Courier"/>
              </a:rPr>
              <a:t> </a:t>
            </a:r>
            <a:r>
              <a:rPr>
                <a:solidFill>
                  <a:srgbClr val="40A070"/>
                </a:solidFill>
                <a:latin typeface="Courier"/>
              </a:rPr>
              <a:t>21500</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Reach is not coverage, and the difference is the denominator</a:t>
            </a:r>
          </a:p>
        </p:txBody>
      </p:sp>
      <p:sp>
        <p:nvSpPr>
          <p:cNvPr id="3" name="Content Placeholder 2"/>
          <p:cNvSpPr>
            <a:spLocks noGrp="1"/>
          </p:cNvSpPr>
          <p:nvPr>
            <p:ph idx="1"/>
          </p:nvPr>
        </p:nvSpPr>
        <p:spPr/>
        <p:txBody>
          <a:bodyPr/>
          <a:lstStyle/>
          <a:p>
            <a:pPr lvl="0"/>
            <a:r>
              <a:rPr/>
              <a:t>Admissions over expected caseload is not coverage — Dividing the children admitted to treatment by the caseload you…</a:t>
            </a:r>
          </a:p>
          <a:p>
            <a:pPr lvl="0"/>
            <a:r>
              <a:rPr/>
              <a:t>A reach figure with a population denominator is not coverage either — unless the population is the population </a:t>
            </a:r>
            <a:r>
              <a:rPr i="1"/>
              <a:t>in need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Cumulative counts in proposals</a:t>
            </a:r>
          </a:p>
        </p:txBody>
      </p:sp>
      <p:sp>
        <p:nvSpPr>
          <p:cNvPr id="3" name="Content Placeholder 2"/>
          <p:cNvSpPr>
            <a:spLocks noGrp="1"/>
          </p:cNvSpPr>
          <p:nvPr>
            <p:ph idx="1"/>
          </p:nvPr>
        </p:nvSpPr>
        <p:spPr/>
        <p:txBody>
          <a:bodyPr/>
          <a:lstStyle/>
          <a:p>
            <a:pPr lvl="0"/>
            <a:r>
              <a:rPr b="1"/>
              <a:t>State the deduplication level.</a:t>
            </a:r>
            <a:r>
              <a:rPr/>
              <a:t> “Unique individuals, deduplicated within year, not across years” is a defensible and…</a:t>
            </a:r>
          </a:p>
          <a:p>
            <a:pPr lvl="0"/>
            <a:r>
              <a:rPr b="1"/>
              <a:t>Never sum reach across sectors.</a:t>
            </a:r>
            <a:r>
              <a:rPr/>
              <a:t> A household receiving water, food and a protection service is one household, and…</a:t>
            </a:r>
          </a:p>
          <a:p>
            <a:pPr lvl="0"/>
            <a:r>
              <a:rPr b="1"/>
              <a:t>Say when you cannot.</a:t>
            </a:r>
            <a:r>
              <a:rPr/>
              <a:t> “Aggregate figures are not deduplicated across partners; the true unique reach is lower” is a…</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one belongs in your LogFrame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If the row is about</a:t>
                      </a:r>
                    </a:p>
                  </a:txBody>
                  <a:tcPr/>
                </a:tc>
                <a:tc>
                  <a:txBody>
                    <a:bodyPr/>
                    <a:lstStyle/>
                    <a:p>
                      <a:pPr lvl="0" indent="0" marL="0">
                        <a:buNone/>
                      </a:pPr>
                      <a:r>
                        <a:rPr/>
                        <a:t>Use</a:t>
                      </a:r>
                    </a:p>
                  </a:txBody>
                  <a:tcPr/>
                </a:tc>
              </a:tr>
              <a:tr h="0">
                <a:tc>
                  <a:txBody>
                    <a:bodyPr/>
                    <a:lstStyle/>
                    <a:p>
                      <a:pPr lvl="0" indent="0" marL="0">
                        <a:buNone/>
                      </a:pPr>
                      <a:r>
                        <a:rPr/>
                        <a:t>Programme effort and cost</a:t>
                      </a:r>
                    </a:p>
                  </a:txBody>
                </a:tc>
                <a:tc>
                  <a:txBody>
                    <a:bodyPr/>
                    <a:lstStyle/>
                    <a:p>
                      <a:pPr lvl="0" indent="0" marL="0">
                        <a:buNone/>
                      </a:pPr>
                      <a:r>
                        <a:rPr/>
                        <a:t>Service volume</a:t>
                      </a:r>
                    </a:p>
                  </a:txBody>
                </a:tc>
              </a:tr>
              <a:tr h="0">
                <a:tc>
                  <a:txBody>
                    <a:bodyPr/>
                    <a:lstStyle/>
                    <a:p>
                      <a:pPr lvl="0" indent="0" marL="0">
                        <a:buNone/>
                      </a:pPr>
                      <a:r>
                        <a:rPr/>
                        <a:t>People served</a:t>
                      </a:r>
                    </a:p>
                  </a:txBody>
                </a:tc>
                <a:tc>
                  <a:txBody>
                    <a:bodyPr/>
                    <a:lstStyle/>
                    <a:p>
                      <a:pPr lvl="0" indent="0" marL="0">
                        <a:buNone/>
                      </a:pPr>
                      <a:r>
                        <a:rPr/>
                        <a:t>Reach, with the deduplication level stated</a:t>
                      </a:r>
                    </a:p>
                  </a:txBody>
                </a:tc>
              </a:tr>
              <a:tr h="0">
                <a:tc>
                  <a:txBody>
                    <a:bodyPr/>
                    <a:lstStyle/>
                    <a:p>
                      <a:pPr lvl="0" indent="0" marL="0">
                        <a:buNone/>
                      </a:pPr>
                      <a:r>
                        <a:rPr/>
                        <a:t>Whether the response is sufficient</a:t>
                      </a:r>
                    </a:p>
                  </a:txBody>
                </a:tc>
                <a:tc>
                  <a:txBody>
                    <a:bodyPr/>
                    <a:lstStyle/>
                    <a:p>
                      <a:pPr lvl="0" indent="0" marL="0">
                        <a:buNone/>
                      </a:pPr>
                      <a:r>
                        <a:rPr/>
                        <a:t>Coverage, with a needs-based denominator</a:t>
                      </a:r>
                    </a:p>
                  </a:txBody>
                </a:tc>
              </a:tr>
              <a:tr h="0">
                <a:tc>
                  <a:txBody>
                    <a:bodyPr/>
                    <a:lstStyle/>
                    <a:p>
                      <a:pPr lvl="0" indent="0" marL="0">
                        <a:buNone/>
                      </a:pPr>
                      <a:r>
                        <a:rPr/>
                        <a:t>Whether people who start finish</a:t>
                      </a:r>
                    </a:p>
                  </a:txBody>
                </a:tc>
                <a:tc>
                  <a:txBody>
                    <a:bodyPr/>
                    <a:lstStyle/>
                    <a:p>
                      <a:pPr lvl="0" indent="0" marL="0">
                        <a:buNone/>
                      </a:pPr>
                      <a:r>
                        <a:rPr/>
                        <a:t>A completion or dropout rate</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one belongs in your LogFrame</a:t>
            </a:r>
          </a:p>
        </p:txBody>
      </p:sp>
      <p:sp>
        <p:nvSpPr>
          <p:cNvPr id="3" name="Content Placeholder 2"/>
          <p:cNvSpPr>
            <a:spLocks noGrp="1"/>
          </p:cNvSpPr>
          <p:nvPr>
            <p:ph idx="1"/>
          </p:nvPr>
        </p:nvSpPr>
        <p:spPr/>
        <p:txBody>
          <a:bodyPr/>
          <a:lstStyle/>
          <a:p>
            <a:pPr lvl="0" indent="0" marL="1270000">
              <a:buNone/>
            </a:pPr>
            <a:r>
              <a:rPr sz="2000"/>
              <a:t>Reach tells you what you did. Coverage tells you whether it was enough. A report with only the first is a description of activity, and every reader knows it.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Almost every indicator in this lesson already has an official definition published by somebody — UNICEF, WHO, the cluster, the SDG framework.</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https://data-analysis.cassion.dev/courses/indicator-design-logframe/indicators-05-reach-and-coverage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Reach, coverage, and the people counted twelve times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Three indicators that all sound like “how many people did we help”, and the monthly series that turns 4,200 children into 50,000 the moment somebody sums the column.</vt:lpwstr>
  </property>
</Properties>
</file>