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indicateurs qui sonnent tous comme « combien de personnes avons-nous aidées », et la série mensuelle qui transforme 4 200 enfants en 50 000 dès que quelqu’un additionne la colonne.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 Combien de personnes le programme a-t-il aidées ? » a trois réponses, et une proposition, un rapport bailleur et un taux de couverture en exigent chacun une différente. Les noms sont employés indifféremment en pratique, et c’est ainsi qu’un programme rapporte 50 000 enfants atteints dans un district qui en compte 4 200.</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Voici le mécanisme, et c’est de loin la manière la plus courante dont ce secteur surévalue son travail.</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Sur ce registre, les deux se trouvent proches, car il s’agit d’une campagne à un seul passage et peu d’enfants ont été dépistés deux fois. C’est l’exception. Dans un programme mensuel — soins thérapeutiques ambulatoires, transfert monétaire, formation sanitaire — un bénéficiaire apparaît chaque mois où il reçoit quelque chose, et douze décomptes mensuels additionnés font douze fois une charge de cas stable. L’arithmétique qui dérape.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portée cumulée ne se calcule que sur des données au niveau de la personne. Si votre rapportage est fait d’agrégats mensuels, vous ne pouvez pas dédoublonner entre les mois, et le chiffre annuel honnête n’est pas disponible — il faut soit le dire, soit rapporter le mois maximal plutôt que la somme.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Compter chaque personne dans le mois de son premier contact donne une série cumulée qui monte jusqu’à la vraie portée sans jamais la dépasser. Cela produit aussi un nombre de gestion réellement utile — les </a:t>
            </a:r>
            <a:r>
              <a:rPr i="1"/>
              <a:t>nouveaux</a:t>
            </a:r>
            <a:r>
              <a:rPr/>
              <a:t> bénéficiaires par mois, qui distingue un programme qui croît d’un programme qui sert les mêmes personnes à répétition. Rapportez toujours les deux — nouveaux ce mois-ci et total servi ce mois-ci. Ils répondent à des questions différentes et chacun seul induit en erreur.</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portée compte qui vous avez servi. La couverture dit quelle fraction de ceux qui avaient besoin du service l’ont reçu, et c’est la seule des trois qui puisse dire qu’un programme est insuffisant.</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erreurs à éviter, toutes deux assez fréquentes pour avoir un nom. Admissions sur charge attendue n’est pas la couverture. Diviser les enfants admis en traitement par la charge que vous attendiez dit la qualité de votre prévision, non la part des enfants malnutris que vous avez atteinte. La vraie couverture exige le nombre d’enfants malnutris, qui exige une enquête — d’où l’existence des enquêtes de couverture comme méthodologie distincte. Une portée rapportée à une population n’est pas non plus une couverture, sauf si cette population est la population </a:t>
            </a:r>
            <a:r>
              <a:rPr i="1"/>
              <a:t>dans le besoin</a:t>
            </a:r>
            <a:r>
              <a:rPr/>
              <a:t>. Dépister 4 200 des 21 500 moins de cinq ans est une couverture de dépistage. Cela ne dit rien de la part des enfants malnutris qui ont été trouvés.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propositions pluriannuelles demandent « les personnes atteintes sur la durée du projet », et c’est là que le double comptage devient un sujet de conformité plutôt que de méthode. Trois règles qui le maintiennent honnête.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ligne est la plus souvent absente, et elle est fréquemment la plus informative — la leçon sur la théorie du changement l’a montré avec l’abandon de 13,8 % entre penta1 et penta3, qu’aucun chiffre de portée ou de couverture n’aurait révélé.</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Presque tout indicateur de cette leçon possède déjà une définition officielle publiée par quelqu’un — UNICEF, OMS, le cluster, le cadre des ODD. La leçon suivante montre comment la trouver, l’adopter, et dire précisément où la vôtre s’en écarte.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indicator-design-logframe/indicators-05-reach-and-coverag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Portée, couverture, et les personnes comptées douze fois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Trois indicateurs qui sonnent tous comme « combien de personnes avons-nous aidées », et la série mensuelle qui transforme 4 200 enfants en 50 000 dès que quelqu’un additionne la colonne.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Trois questions qui n’en font qu’une en apparence</a:t>
            </a:r>
          </a:p>
          <a:p>
            <a:pPr lvl="0"/>
            <a:r>
              <a:rPr/>
              <a:t>Le cumul qui fabrique des personnes</a:t>
            </a:r>
          </a:p>
          <a:p>
            <a:pPr lvl="0"/>
            <a:r>
              <a:rPr/>
              <a:t>Dédoublonner entre les mois, quand c’est possible</a:t>
            </a:r>
          </a:p>
          <a:p>
            <a:pPr lvl="0"/>
            <a:r>
              <a:rPr/>
              <a:t>La portée n’est pas la couverture, et la différence est le dénominateur</a:t>
            </a:r>
          </a:p>
          <a:p>
            <a:pPr lvl="0"/>
            <a:r>
              <a:rPr/>
              <a:t>Les cumuls dans les propositions</a:t>
            </a:r>
          </a:p>
          <a:p>
            <a:pPr lvl="0"/>
            <a:r>
              <a:rPr/>
              <a:t>Lequel a sa place dans votre cadre logique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Trois questions qui n’en font qu’une en apparence</a:t>
            </a:r>
          </a:p>
        </p:txBody>
      </p:sp>
      <p:sp>
        <p:nvSpPr>
          <p:cNvPr id="3" name="Content Placeholder 2"/>
          <p:cNvSpPr>
            <a:spLocks noGrp="1"/>
          </p:cNvSpPr>
          <p:nvPr>
            <p:ph idx="1"/>
          </p:nvPr>
        </p:nvSpPr>
        <p:spPr/>
        <p:txBody>
          <a:bodyPr/>
          <a:lstStyle/>
          <a:p>
            <a:pPr lvl="0"/>
            <a:r>
              <a:rPr b="1"/>
              <a:t>La portée</a:t>
            </a:r>
            <a:r>
              <a:rPr/>
              <a:t> — combien de </a:t>
            </a:r>
            <a:r>
              <a:rPr i="1"/>
              <a:t>personnes distinctes</a:t>
            </a:r>
            <a:r>
              <a:rPr/>
              <a:t> ont reçu quelque chose, sur une période énoncée.</a:t>
            </a:r>
          </a:p>
          <a:p>
            <a:pPr lvl="0"/>
            <a:r>
              <a:rPr b="1"/>
              <a:t>Le volume de services</a:t>
            </a:r>
            <a:r>
              <a:rPr/>
              <a:t> — combien de </a:t>
            </a:r>
            <a:r>
              <a:rPr i="1"/>
              <a:t>services</a:t>
            </a:r>
            <a:r>
              <a:rPr/>
              <a:t> ont été délivrés. Supérieur à la portée dès que quelqu’un revient.</a:t>
            </a:r>
          </a:p>
          <a:p>
            <a:pPr lvl="0"/>
            <a:r>
              <a:rPr b="1"/>
              <a:t>La couverture</a:t>
            </a:r>
            <a:r>
              <a:rPr/>
              <a:t> — quelle </a:t>
            </a:r>
            <a:r>
              <a:rPr i="1"/>
              <a:t>part</a:t>
            </a:r>
            <a:r>
              <a:rPr/>
              <a:t> de ceux qui en avaient besoin l’ont reçu. Exige un dénominateur et seule elle dit si…</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cumul qui fabrique des personnes — En Python</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666666"/>
                </a:solidFill>
                <a:latin typeface="Courier"/>
              </a:rPr>
              <a:t>=</a:t>
            </a:r>
            <a:r>
              <a:rPr>
                <a:latin typeface="Courier"/>
              </a:rPr>
              <a:t> (</a:t>
            </a:r>
            <a:br/>
            <a:r>
              <a:rPr>
                <a:latin typeface="Courier"/>
              </a:rPr>
              <a:t>    muac.assign(month</a:t>
            </a:r>
            <a:r>
              <a:rPr>
                <a:solidFill>
                  <a:srgbClr val="666666"/>
                </a:solidFill>
                <a:latin typeface="Courier"/>
              </a:rPr>
              <a:t>=</a:t>
            </a:r>
            <a:r>
              <a:rPr>
                <a:latin typeface="Courier"/>
              </a:rPr>
              <a:t>muac[</a:t>
            </a:r>
            <a:r>
              <a:rPr>
                <a:solidFill>
                  <a:srgbClr val="4070A0"/>
                </a:solidFill>
                <a:latin typeface="Courier"/>
              </a:rPr>
              <a:t>"screening_date"</a:t>
            </a:r>
            <a:r>
              <a:rPr>
                <a:latin typeface="Courier"/>
              </a:rPr>
              <a:t>].dt.strftime(</a:t>
            </a:r>
            <a:r>
              <a:rPr>
                <a:solidFill>
                  <a:srgbClr val="4070A0"/>
                </a:solidFill>
                <a:latin typeface="Courier"/>
              </a:rPr>
              <a:t>"%Y-%m"</a:t>
            </a:r>
            <a:r>
              <a:rPr>
                <a:latin typeface="Courier"/>
              </a:rPr>
              <a:t>))</a:t>
            </a:r>
            <a:br/>
            <a:r>
              <a:rPr>
                <a:latin typeface="Courier"/>
              </a:rPr>
              <a:t>    .groupby(</a:t>
            </a:r>
            <a:r>
              <a:rPr>
                <a:solidFill>
                  <a:srgbClr val="4070A0"/>
                </a:solidFill>
                <a:latin typeface="Courier"/>
              </a:rPr>
              <a:t>"month"</a:t>
            </a:r>
            <a:r>
              <a:rPr>
                <a:latin typeface="Courier"/>
              </a:rPr>
              <a:t>)</a:t>
            </a:r>
            <a:br/>
            <a:r>
              <a:rPr>
                <a:latin typeface="Courier"/>
              </a:rPr>
              <a:t>    .agg(screenings</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"size"</a:t>
            </a:r>
            <a:r>
              <a:rPr>
                <a:latin typeface="Courier"/>
              </a:rPr>
              <a:t>),</a:t>
            </a:r>
            <a:br/>
            <a:r>
              <a:rPr>
                <a:latin typeface="Courier"/>
              </a:rPr>
              <a:t>         distinct_children</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"nunique"</a:t>
            </a:r>
            <a:r>
              <a:rPr>
                <a:latin typeface="Courier"/>
              </a:rPr>
              <a:t>))</a:t>
            </a:r>
            <a:br/>
            <a:r>
              <a:rPr>
                <a:latin typeface="Courier"/>
              </a:rPr>
              <a:t>)</a:t>
            </a:r>
            <a:br/>
            <a:r>
              <a:rPr>
                <a:latin typeface="Courier"/>
              </a:rPr>
              <a:t>monthly[</a:t>
            </a:r>
            <a:r>
              <a:rPr>
                <a:solidFill>
                  <a:srgbClr val="4070A0"/>
                </a:solidFill>
                <a:latin typeface="Courier"/>
              </a:rPr>
              <a:t>"cumulative_naive"</a:t>
            </a:r>
            <a:r>
              <a:rPr>
                <a:latin typeface="Courier"/>
              </a:rPr>
              <a:t>] </a:t>
            </a:r>
            <a:r>
              <a:rPr>
                <a:solidFill>
                  <a:srgbClr val="666666"/>
                </a:solidFill>
                <a:latin typeface="Courier"/>
              </a:rPr>
              <a:t>=</a:t>
            </a:r>
            <a:r>
              <a:rPr>
                <a:latin typeface="Courier"/>
              </a:rPr>
              <a:t> monthly[</a:t>
            </a:r>
            <a:r>
              <a:rPr>
                <a:solidFill>
                  <a:srgbClr val="4070A0"/>
                </a:solidFill>
                <a:latin typeface="Courier"/>
              </a:rPr>
              <a:t>"screenings"</a:t>
            </a:r>
            <a:r>
              <a:rPr>
                <a:latin typeface="Courier"/>
              </a:rPr>
              <a:t>].cumsum()</a:t>
            </a:r>
            <a:br/>
            <a:br/>
            <a:r>
              <a:rPr>
                <a:solidFill>
                  <a:srgbClr val="008000"/>
                </a:solidFill>
                <a:latin typeface="Courier"/>
              </a:rPr>
              <a:t>print</a:t>
            </a:r>
            <a:r>
              <a:rPr>
                <a:latin typeface="Courier"/>
              </a:rPr>
              <a:t>(monthly)</a:t>
            </a:r>
            <a:br/>
            <a:r>
              <a:rPr>
                <a:solidFill>
                  <a:srgbClr val="008000"/>
                </a:solidFill>
                <a:latin typeface="Courier"/>
              </a:rPr>
              <a:t>print</a:t>
            </a:r>
            <a:r>
              <a:rPr>
                <a:latin typeface="Courier"/>
              </a:rPr>
              <a:t>(</a:t>
            </a:r>
            <a:r>
              <a:rPr>
                <a:solidFill>
                  <a:srgbClr val="4070A0"/>
                </a:solidFill>
                <a:latin typeface="Courier"/>
              </a:rPr>
              <a:t>"sum of monthly counts:  "</a:t>
            </a:r>
            <a:r>
              <a:rPr>
                <a:latin typeface="Courier"/>
              </a:rPr>
              <a:t>, monthly[</a:t>
            </a:r>
            <a:r>
              <a:rPr>
                <a:solidFill>
                  <a:srgbClr val="4070A0"/>
                </a:solidFill>
                <a:latin typeface="Courier"/>
              </a:rPr>
              <a:t>"screenings"</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4070A0"/>
                </a:solidFill>
                <a:latin typeface="Courier"/>
              </a:rPr>
              <a:t>"distinct children, year:"</a:t>
            </a:r>
            <a:r>
              <a:rPr>
                <a:latin typeface="Courier"/>
              </a:rPr>
              <a:t>, muac[</a:t>
            </a:r>
            <a:r>
              <a:rPr>
                <a:solidFill>
                  <a:srgbClr val="4070A0"/>
                </a:solidFill>
                <a:latin typeface="Courier"/>
              </a:rPr>
              <a:t>"child_id"</a:t>
            </a:r>
            <a:r>
              <a:rPr>
                <a:latin typeface="Courier"/>
              </a:rPr>
              <a:t>].nunique())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cumul qui fabrique des personnes — En R</a:t>
            </a:r>
          </a:p>
        </p:txBody>
      </p:sp>
      <p:sp>
        <p:nvSpPr>
          <p:cNvPr id="3" name="Content Placeholder 2"/>
          <p:cNvSpPr>
            <a:spLocks noGrp="1"/>
          </p:cNvSpPr>
          <p:nvPr>
            <p:ph idx="1"/>
          </p:nvPr>
        </p:nvSpPr>
        <p:spPr/>
        <p:txBody>
          <a:bodyPr/>
          <a:lstStyle/>
          <a:p>
            <a:pPr lvl="0" indent="0">
              <a:buNone/>
            </a:pPr>
            <a:r>
              <a:rPr>
                <a:latin typeface="Courier"/>
              </a:rPr>
              <a:t>monthly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(screening_date, </a:t>
            </a:r>
            <a:r>
              <a:rPr>
                <a:solidFill>
                  <a:srgbClr val="4070A0"/>
                </a:solidFill>
                <a:latin typeface="Courier"/>
              </a:rPr>
              <a:t>"%Y-%m"</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screenings =</a:t>
            </a:r>
            <a:r>
              <a:rPr>
                <a:latin typeface="Courier"/>
              </a:rPr>
              <a:t> </a:t>
            </a:r>
            <a:r>
              <a:rPr>
                <a:solidFill>
                  <a:srgbClr val="06287E"/>
                </a:solidFill>
                <a:latin typeface="Courier"/>
              </a:rPr>
              <a:t>n</a:t>
            </a:r>
            <a:r>
              <a:rPr>
                <a:latin typeface="Courier"/>
              </a:rPr>
              <a:t>(), </a:t>
            </a:r>
            <a:r>
              <a:rPr>
                <a:solidFill>
                  <a:srgbClr val="7D9029"/>
                </a:solidFill>
                <a:latin typeface="Courier"/>
              </a:rPr>
              <a:t>distinct_children =</a:t>
            </a:r>
            <a:r>
              <a:rPr>
                <a:latin typeface="Courier"/>
              </a:rPr>
              <a:t> </a:t>
            </a:r>
            <a:r>
              <a:rPr>
                <a:solidFill>
                  <a:srgbClr val="06287E"/>
                </a:solidFill>
                <a:latin typeface="Courier"/>
              </a:rPr>
              <a:t>n_distinct</a:t>
            </a:r>
            <a:r>
              <a:rPr>
                <a:latin typeface="Courier"/>
              </a:rPr>
              <a:t>(child_id), </a:t>
            </a:r>
            <a:r>
              <a:rPr>
                <a:solidFill>
                  <a:srgbClr val="7D9029"/>
                </a:solidFill>
                <a:latin typeface="Courier"/>
              </a:rPr>
              <a:t>.by =</a:t>
            </a:r>
            <a:r>
              <a:rPr>
                <a:latin typeface="Courier"/>
              </a:rPr>
              <a:t> month) </a:t>
            </a:r>
            <a:r>
              <a:rPr>
                <a:solidFill>
                  <a:srgbClr val="4070A0"/>
                </a:solidFill>
                <a:latin typeface="Courier"/>
              </a:rPr>
              <a:t>|&gt;</a:t>
            </a:r>
            <a:br/>
            <a:r>
              <a:rPr>
                <a:latin typeface="Courier"/>
              </a:rPr>
              <a:t>  </a:t>
            </a:r>
            <a:r>
              <a:rPr>
                <a:solidFill>
                  <a:srgbClr val="06287E"/>
                </a:solidFill>
                <a:latin typeface="Courier"/>
              </a:rPr>
              <a:t>arrange</a:t>
            </a:r>
            <a:r>
              <a:rPr>
                <a:latin typeface="Courier"/>
              </a:rPr>
              <a:t>(month)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cumulative_naive =</a:t>
            </a:r>
            <a:r>
              <a:rPr>
                <a:latin typeface="Courier"/>
              </a:rPr>
              <a:t> </a:t>
            </a:r>
            <a:r>
              <a:rPr>
                <a:solidFill>
                  <a:srgbClr val="06287E"/>
                </a:solidFill>
                <a:latin typeface="Courier"/>
              </a:rPr>
              <a:t>cumsum</a:t>
            </a:r>
            <a:r>
              <a:rPr>
                <a:latin typeface="Courier"/>
              </a:rPr>
              <a:t>(screenings))</a:t>
            </a:r>
            <a:br/>
            <a:br/>
            <a:r>
              <a:rPr>
                <a:solidFill>
                  <a:srgbClr val="06287E"/>
                </a:solidFill>
                <a:latin typeface="Courier"/>
              </a:rPr>
              <a:t>c</a:t>
            </a:r>
            <a:r>
              <a:rPr>
                <a:latin typeface="Courier"/>
              </a:rPr>
              <a:t>(</a:t>
            </a:r>
            <a:r>
              <a:rPr>
                <a:solidFill>
                  <a:srgbClr val="7D9029"/>
                </a:solidFill>
                <a:latin typeface="Courier"/>
              </a:rPr>
              <a:t>sum_of_months =</a:t>
            </a:r>
            <a:r>
              <a:rPr>
                <a:latin typeface="Courier"/>
              </a:rPr>
              <a:t> </a:t>
            </a:r>
            <a:r>
              <a:rPr>
                <a:solidFill>
                  <a:srgbClr val="06287E"/>
                </a:solidFill>
                <a:latin typeface="Courier"/>
              </a:rPr>
              <a:t>sum</a:t>
            </a:r>
            <a:r>
              <a:rPr>
                <a:latin typeface="Courier"/>
              </a:rPr>
              <a:t>(monthly</a:t>
            </a:r>
            <a:r>
              <a:rPr>
                <a:solidFill>
                  <a:srgbClr val="4070A0"/>
                </a:solidFill>
                <a:latin typeface="Courier"/>
              </a:rPr>
              <a:t>$</a:t>
            </a:r>
            <a:r>
              <a:rPr>
                <a:latin typeface="Courier"/>
              </a:rPr>
              <a:t>screenings),</a:t>
            </a:r>
            <a:br/>
            <a:r>
              <a:rPr>
                <a:latin typeface="Courier"/>
              </a:rPr>
              <a:t>  </a:t>
            </a:r>
            <a:r>
              <a:rPr>
                <a:solidFill>
                  <a:srgbClr val="7D9029"/>
                </a:solidFill>
                <a:latin typeface="Courier"/>
              </a:rPr>
              <a:t>distinct_year =</a:t>
            </a:r>
            <a:r>
              <a:rPr>
                <a:latin typeface="Courier"/>
              </a:rPr>
              <a:t> </a:t>
            </a:r>
            <a:r>
              <a:rPr>
                <a:solidFill>
                  <a:srgbClr val="06287E"/>
                </a:solidFill>
                <a:latin typeface="Courier"/>
              </a:rPr>
              <a:t>n_distinct</a:t>
            </a:r>
            <a:r>
              <a:rPr>
                <a:latin typeface="Courier"/>
              </a:rPr>
              <a:t>(muac</a:t>
            </a:r>
            <a:r>
              <a:rPr>
                <a:solidFill>
                  <a:srgbClr val="4070A0"/>
                </a:solidFill>
                <a:latin typeface="Courier"/>
              </a:rPr>
              <a:t>$</a:t>
            </a:r>
            <a:r>
              <a:rPr>
                <a:latin typeface="Courier"/>
              </a:rPr>
              <a:t>child_id))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cumul qui fabrique des personnes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Correct</a:t>
                      </a:r>
                    </a:p>
                  </a:txBody>
                  <a:tcPr/>
                </a:tc>
                <a:tc>
                  <a:txBody>
                    <a:bodyPr/>
                    <a:lstStyle/>
                    <a:p>
                      <a:pPr lvl="0" indent="0" marL="0">
                        <a:buNone/>
                      </a:pPr>
                      <a:r>
                        <a:rPr/>
                        <a:t>Faux</a:t>
                      </a:r>
                    </a:p>
                  </a:txBody>
                  <a:tcPr/>
                </a:tc>
              </a:tr>
              <a:tr h="0">
                <a:tc>
                  <a:txBody>
                    <a:bodyPr/>
                    <a:lstStyle/>
                    <a:p>
                      <a:pPr lvl="0" indent="0" marL="0">
                        <a:buNone/>
                      </a:pPr>
                      <a:r>
                        <a:rPr/>
                        <a:t>Portée mensuelle, janvier</a:t>
                      </a:r>
                    </a:p>
                  </a:txBody>
                </a:tc>
                <a:tc>
                  <a:txBody>
                    <a:bodyPr/>
                    <a:lstStyle/>
                    <a:p>
                      <a:pPr lvl="0" indent="0" marL="0">
                        <a:buNone/>
                      </a:pPr>
                      <a:r>
                        <a:rPr/>
                        <a:t>personnes distinctes en janvier</a:t>
                      </a:r>
                    </a:p>
                  </a:txBody>
                </a:tc>
                <a:tc>
                  <a:txBody>
                    <a:bodyPr/>
                    <a:lstStyle/>
                    <a:p>
                      <a:pPr lvl="0" indent="0" marL="0">
                        <a:buNone/>
                      </a:pPr>
                      <a:r>
                        <a:rPr/>
                        <a:t>—</a:t>
                      </a:r>
                    </a:p>
                  </a:txBody>
                </a:tc>
              </a:tr>
              <a:tr h="0">
                <a:tc>
                  <a:txBody>
                    <a:bodyPr/>
                    <a:lstStyle/>
                    <a:p>
                      <a:pPr lvl="0" indent="0" marL="0">
                        <a:buNone/>
                      </a:pPr>
                      <a:r>
                        <a:rPr/>
                        <a:t>Portée annuelle</a:t>
                      </a:r>
                    </a:p>
                  </a:txBody>
                </a:tc>
                <a:tc>
                  <a:txBody>
                    <a:bodyPr/>
                    <a:lstStyle/>
                    <a:p>
                      <a:pPr lvl="0" indent="0" marL="0">
                        <a:buNone/>
                      </a:pPr>
                      <a:r>
                        <a:rPr/>
                        <a:t>personnes distinctes sur l’année</a:t>
                      </a:r>
                    </a:p>
                  </a:txBody>
                </a:tc>
                <a:tc>
                  <a:txBody>
                    <a:bodyPr/>
                    <a:lstStyle/>
                    <a:p>
                      <a:pPr lvl="0" indent="0" marL="0">
                        <a:buNone/>
                      </a:pPr>
                      <a:r>
                        <a:rPr/>
                        <a:t>somme des douze décomptes mensuels</a:t>
                      </a:r>
                    </a:p>
                  </a:txBody>
                </a:tc>
              </a:tr>
              <a:tr h="0">
                <a:tc>
                  <a:txBody>
                    <a:bodyPr/>
                    <a:lstStyle/>
                    <a:p>
                      <a:pPr lvl="0" indent="0" marL="0">
                        <a:buNone/>
                      </a:pPr>
                      <a:r>
                        <a:rPr/>
                        <a:t>Portée cumulée à ce jour</a:t>
                      </a:r>
                    </a:p>
                  </a:txBody>
                </a:tc>
                <a:tc>
                  <a:txBody>
                    <a:bodyPr/>
                    <a:lstStyle/>
                    <a:p>
                      <a:pPr lvl="0" indent="0" marL="0">
                        <a:buNone/>
                      </a:pPr>
                      <a:r>
                        <a:rPr/>
                        <a:t>personnes distinctes depuis le début</a:t>
                      </a:r>
                    </a:p>
                  </a:txBody>
                </a:tc>
                <a:tc>
                  <a:txBody>
                    <a:bodyPr/>
                    <a:lstStyle/>
                    <a:p>
                      <a:pPr lvl="0" indent="0" marL="0">
                        <a:buNone/>
                      </a:pPr>
                      <a:r>
                        <a:rPr/>
                        <a:t>total courant des décomptes mensuels</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cumul qui fabrique des personnes</a:t>
            </a:r>
          </a:p>
        </p:txBody>
      </p:sp>
      <p:sp>
        <p:nvSpPr>
          <p:cNvPr id="3" name="Content Placeholder 2"/>
          <p:cNvSpPr>
            <a:spLocks noGrp="1"/>
          </p:cNvSpPr>
          <p:nvPr>
            <p:ph idx="1"/>
          </p:nvPr>
        </p:nvSpPr>
        <p:spPr/>
        <p:txBody>
          <a:bodyPr/>
          <a:lstStyle/>
          <a:p>
            <a:pPr lvl="0"/>
            <a:r>
              <a:rPr/>
              <a:t>Une portée cumulée ne se calcule que sur des données au niveau de la personne — Si votre rapportage est fait d’agrégats…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cumul qui fabrique des personnes — En Python</a:t>
            </a:r>
          </a:p>
        </p:txBody>
      </p:sp>
      <p:sp>
        <p:nvSpPr>
          <p:cNvPr id="3" name="Content Placeholder 2"/>
          <p:cNvSpPr>
            <a:spLocks noGrp="1"/>
          </p:cNvSpPr>
          <p:nvPr>
            <p:ph idx="1"/>
          </p:nvPr>
        </p:nvSpPr>
        <p:spPr/>
        <p:txBody>
          <a:bodyPr/>
          <a:lstStyle/>
          <a:p>
            <a:pPr lvl="0" indent="0">
              <a:buNone/>
            </a:pPr>
            <a:r>
              <a:rPr>
                <a:latin typeface="Courier"/>
              </a:rPr>
              <a:t>annual_reach </a:t>
            </a:r>
            <a:r>
              <a:rPr>
                <a:solidFill>
                  <a:srgbClr val="666666"/>
                </a:solidFill>
                <a:latin typeface="Courier"/>
              </a:rPr>
              <a:t>=</a:t>
            </a:r>
            <a:r>
              <a:rPr>
                <a:latin typeface="Courier"/>
              </a:rPr>
              <a:t> muac[</a:t>
            </a:r>
            <a:r>
              <a:rPr>
                <a:solidFill>
                  <a:srgbClr val="4070A0"/>
                </a:solidFill>
                <a:latin typeface="Courier"/>
              </a:rPr>
              <a:t>"child_id"</a:t>
            </a:r>
            <a:r>
              <a:rPr>
                <a:latin typeface="Courier"/>
              </a:rPr>
              <a:t>].nunique()</a:t>
            </a:r>
            <a:br/>
            <a:r>
              <a:rPr>
                <a:latin typeface="Courier"/>
              </a:rPr>
              <a:t>service_volume </a:t>
            </a:r>
            <a:r>
              <a:rPr>
                <a:solidFill>
                  <a:srgbClr val="666666"/>
                </a:solidFill>
                <a:latin typeface="Courier"/>
              </a:rPr>
              <a:t>=</a:t>
            </a:r>
            <a:r>
              <a:rPr>
                <a:latin typeface="Courier"/>
              </a:rPr>
              <a:t> </a:t>
            </a:r>
            <a:r>
              <a:rPr>
                <a:solidFill>
                  <a:srgbClr val="008000"/>
                </a:solidFill>
                <a:latin typeface="Courier"/>
              </a:rPr>
              <a:t>len</a:t>
            </a:r>
            <a:r>
              <a:rPr>
                <a:latin typeface="Courier"/>
              </a:rPr>
              <a:t>(muac)</a:t>
            </a:r>
            <a:br/>
            <a:r>
              <a:rPr>
                <a:solidFill>
                  <a:srgbClr val="008000"/>
                </a:solidFill>
                <a:latin typeface="Courier"/>
              </a:rPr>
              <a:t>print</a:t>
            </a:r>
            <a:r>
              <a:rPr>
                <a:latin typeface="Courier"/>
              </a:rPr>
              <a:t>(</a:t>
            </a:r>
            <a:r>
              <a:rPr>
                <a:solidFill>
                  <a:srgbClr val="BB6688"/>
                </a:solidFill>
                <a:latin typeface="Courier"/>
              </a:rPr>
              <a:t>f"reach </a:t>
            </a:r>
            <a:r>
              <a:rPr>
                <a:solidFill>
                  <a:srgbClr val="4070A0"/>
                </a:solidFill>
                <a:latin typeface="Courier"/>
              </a:rPr>
              <a:t>{</a:t>
            </a:r>
            <a:r>
              <a:rPr>
                <a:latin typeface="Courier"/>
              </a:rPr>
              <a:t>annual_reach</a:t>
            </a:r>
            <a:r>
              <a:rPr>
                <a:solidFill>
                  <a:srgbClr val="4070A0"/>
                </a:solidFill>
                <a:latin typeface="Courier"/>
              </a:rPr>
              <a:t>:,}</a:t>
            </a:r>
            <a:r>
              <a:rPr>
                <a:solidFill>
                  <a:srgbClr val="BB6688"/>
                </a:solidFill>
                <a:latin typeface="Courier"/>
              </a:rPr>
              <a:t> children; </a:t>
            </a:r>
            <a:r>
              <a:rPr>
                <a:solidFill>
                  <a:srgbClr val="4070A0"/>
                </a:solidFill>
                <a:latin typeface="Courier"/>
              </a:rPr>
              <a:t>{</a:t>
            </a:r>
            <a:r>
              <a:rPr>
                <a:latin typeface="Courier"/>
              </a:rPr>
              <a:t>service_volume</a:t>
            </a:r>
            <a:r>
              <a:rPr>
                <a:solidFill>
                  <a:srgbClr val="4070A0"/>
                </a:solidFill>
                <a:latin typeface="Courier"/>
              </a:rPr>
              <a:t>:,}</a:t>
            </a:r>
            <a:r>
              <a:rPr>
                <a:solidFill>
                  <a:srgbClr val="BB6688"/>
                </a:solidFill>
                <a:latin typeface="Courier"/>
              </a:rPr>
              <a:t> screening events"</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cumul qui fabrique des personnes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reach =</a:t>
            </a:r>
            <a:r>
              <a:rPr>
                <a:latin typeface="Courier"/>
              </a:rPr>
              <a:t> </a:t>
            </a:r>
            <a:r>
              <a:rPr>
                <a:solidFill>
                  <a:srgbClr val="06287E"/>
                </a:solidFill>
                <a:latin typeface="Courier"/>
              </a:rPr>
              <a:t>n_distinct</a:t>
            </a:r>
            <a:r>
              <a:rPr>
                <a:latin typeface="Courier"/>
              </a:rPr>
              <a:t>(muac</a:t>
            </a:r>
            <a:r>
              <a:rPr>
                <a:solidFill>
                  <a:srgbClr val="4070A0"/>
                </a:solidFill>
                <a:latin typeface="Courier"/>
              </a:rPr>
              <a:t>$</a:t>
            </a:r>
            <a:r>
              <a:rPr>
                <a:latin typeface="Courier"/>
              </a:rPr>
              <a:t>child_id), </a:t>
            </a:r>
            <a:r>
              <a:rPr>
                <a:solidFill>
                  <a:srgbClr val="7D9029"/>
                </a:solidFill>
                <a:latin typeface="Courier"/>
              </a:rPr>
              <a:t>volume =</a:t>
            </a:r>
            <a:r>
              <a:rPr>
                <a:latin typeface="Courier"/>
              </a:rPr>
              <a:t> </a:t>
            </a:r>
            <a:r>
              <a:rPr>
                <a:solidFill>
                  <a:srgbClr val="06287E"/>
                </a:solidFill>
                <a:latin typeface="Courier"/>
              </a:rPr>
              <a:t>nrow</a:t>
            </a:r>
            <a:r>
              <a:rPr>
                <a:latin typeface="Courier"/>
              </a:rPr>
              <a:t>(muac))</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Dédoublonner entre les mois, quand c’est possible — En Python</a:t>
            </a:r>
          </a:p>
        </p:txBody>
      </p:sp>
      <p:sp>
        <p:nvSpPr>
          <p:cNvPr id="3" name="Content Placeholder 2"/>
          <p:cNvSpPr>
            <a:spLocks noGrp="1"/>
          </p:cNvSpPr>
          <p:nvPr>
            <p:ph idx="1"/>
          </p:nvPr>
        </p:nvSpPr>
        <p:spPr/>
        <p:txBody>
          <a:bodyPr/>
          <a:lstStyle/>
          <a:p>
            <a:pPr lvl="0" indent="0">
              <a:buNone/>
            </a:pPr>
            <a:r>
              <a:rPr>
                <a:latin typeface="Courier"/>
              </a:rPr>
              <a:t>first_contact </a:t>
            </a:r>
            <a:r>
              <a:rPr>
                <a:solidFill>
                  <a:srgbClr val="666666"/>
                </a:solidFill>
                <a:latin typeface="Courier"/>
              </a:rPr>
              <a:t>=</a:t>
            </a:r>
            <a:r>
              <a:rPr>
                <a:latin typeface="Courier"/>
              </a:rPr>
              <a:t> (</a:t>
            </a:r>
            <a:br/>
            <a:r>
              <a:rPr>
                <a:latin typeface="Courier"/>
              </a:rPr>
              <a:t>    muac.sort_values(</a:t>
            </a:r>
            <a:r>
              <a:rPr>
                <a:solidFill>
                  <a:srgbClr val="4070A0"/>
                </a:solidFill>
                <a:latin typeface="Courier"/>
              </a:rPr>
              <a:t>"screening_date"</a:t>
            </a:r>
            <a:r>
              <a:rPr>
                <a:latin typeface="Courier"/>
              </a:rPr>
              <a:t>)</a:t>
            </a:r>
            <a:br/>
            <a:r>
              <a:rPr>
                <a:latin typeface="Courier"/>
              </a:rPr>
              <a:t>    .drop_duplicates(subset</a:t>
            </a:r>
            <a:r>
              <a:rPr>
                <a:solidFill>
                  <a:srgbClr val="666666"/>
                </a:solidFill>
                <a:latin typeface="Courier"/>
              </a:rPr>
              <a:t>=</a:t>
            </a:r>
            <a:r>
              <a:rPr>
                <a:latin typeface="Courier"/>
              </a:rPr>
              <a:t>[</a:t>
            </a:r>
            <a:r>
              <a:rPr>
                <a:solidFill>
                  <a:srgbClr val="4070A0"/>
                </a:solidFill>
                <a:latin typeface="Courier"/>
              </a:rPr>
              <a:t>"child_id"</a:t>
            </a:r>
            <a:r>
              <a:rPr>
                <a:latin typeface="Courier"/>
              </a:rPr>
              <a:t>], keep</a:t>
            </a:r>
            <a:r>
              <a:rPr>
                <a:solidFill>
                  <a:srgbClr val="666666"/>
                </a:solidFill>
                <a:latin typeface="Courier"/>
              </a:rPr>
              <a:t>=</a:t>
            </a:r>
            <a:r>
              <a:rPr>
                <a:solidFill>
                  <a:srgbClr val="4070A0"/>
                </a:solidFill>
                <a:latin typeface="Courier"/>
              </a:rPr>
              <a:t>"first"</a:t>
            </a:r>
            <a:r>
              <a:rPr>
                <a:latin typeface="Courier"/>
              </a:rPr>
              <a:t>)</a:t>
            </a:r>
            <a:br/>
            <a:r>
              <a:rPr>
                <a:latin typeface="Courier"/>
              </a:rPr>
              <a:t>    .assign(month</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"screening_date"</a:t>
            </a:r>
            <a:r>
              <a:rPr>
                <a:latin typeface="Courier"/>
              </a:rPr>
              <a:t>].dt.strftime(</a:t>
            </a:r>
            <a:r>
              <a:rPr>
                <a:solidFill>
                  <a:srgbClr val="4070A0"/>
                </a:solidFill>
                <a:latin typeface="Courier"/>
              </a:rPr>
              <a:t>"%Y-%m"</a:t>
            </a:r>
            <a:r>
              <a:rPr>
                <a:latin typeface="Courier"/>
              </a:rPr>
              <a:t>))</a:t>
            </a:r>
            <a:br/>
            <a:r>
              <a:rPr>
                <a:latin typeface="Courier"/>
              </a:rPr>
              <a:t>)</a:t>
            </a:r>
            <a:br/>
            <a:r>
              <a:rPr>
                <a:latin typeface="Courier"/>
              </a:rPr>
              <a:t>new_by_month </a:t>
            </a:r>
            <a:r>
              <a:rPr>
                <a:solidFill>
                  <a:srgbClr val="666666"/>
                </a:solidFill>
                <a:latin typeface="Courier"/>
              </a:rPr>
              <a:t>=</a:t>
            </a:r>
            <a:r>
              <a:rPr>
                <a:latin typeface="Courier"/>
              </a:rPr>
              <a:t> first_contact.groupby(</a:t>
            </a:r>
            <a:r>
              <a:rPr>
                <a:solidFill>
                  <a:srgbClr val="4070A0"/>
                </a:solidFill>
                <a:latin typeface="Courier"/>
              </a:rPr>
              <a:t>"month"</a:t>
            </a:r>
            <a:r>
              <a:rPr>
                <a:latin typeface="Courier"/>
              </a:rPr>
              <a:t>).size()</a:t>
            </a:r>
            <a:br/>
            <a:r>
              <a:rPr>
                <a:solidFill>
                  <a:srgbClr val="008000"/>
                </a:solidFill>
                <a:latin typeface="Courier"/>
              </a:rPr>
              <a:t>print</a:t>
            </a:r>
            <a:r>
              <a:rPr>
                <a:latin typeface="Courier"/>
              </a:rPr>
              <a:t>(new_by_month.cumsum())</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Dédoublonner entre les mois, quand c’est possible — En R</a:t>
            </a:r>
          </a:p>
        </p:txBody>
      </p:sp>
      <p:sp>
        <p:nvSpPr>
          <p:cNvPr id="3" name="Content Placeholder 2"/>
          <p:cNvSpPr>
            <a:spLocks noGrp="1"/>
          </p:cNvSpPr>
          <p:nvPr>
            <p:ph idx="1"/>
          </p:nvPr>
        </p:nvSpPr>
        <p:spPr/>
        <p:txBody>
          <a:bodyPr/>
          <a:lstStyle/>
          <a:p>
            <a:pPr lvl="0" indent="0">
              <a:buNone/>
            </a:pPr>
            <a:r>
              <a:rPr>
                <a:latin typeface="Courier"/>
              </a:rPr>
              <a:t>first_contact </a:t>
            </a:r>
            <a:r>
              <a:rPr>
                <a:solidFill>
                  <a:srgbClr val="007020"/>
                </a:solidFill>
                <a:latin typeface="Courier"/>
              </a:rPr>
              <a:t>&lt;-</a:t>
            </a:r>
            <a:r>
              <a:rPr>
                <a:latin typeface="Courier"/>
              </a:rPr>
              <a:t> muac </a:t>
            </a:r>
            <a:r>
              <a:rPr>
                <a:solidFill>
                  <a:srgbClr val="4070A0"/>
                </a:solidFill>
                <a:latin typeface="Courier"/>
              </a:rPr>
              <a:t>|&gt;</a:t>
            </a:r>
            <a:br/>
            <a:r>
              <a:rPr>
                <a:latin typeface="Courier"/>
              </a:rPr>
              <a:t>  </a:t>
            </a:r>
            <a:r>
              <a:rPr>
                <a:solidFill>
                  <a:srgbClr val="06287E"/>
                </a:solidFill>
                <a:latin typeface="Courier"/>
              </a:rPr>
              <a:t>arrange</a:t>
            </a:r>
            <a:r>
              <a:rPr>
                <a:latin typeface="Courier"/>
              </a:rPr>
              <a:t>(screening_date) </a:t>
            </a:r>
            <a:r>
              <a:rPr>
                <a:solidFill>
                  <a:srgbClr val="4070A0"/>
                </a:solidFill>
                <a:latin typeface="Courier"/>
              </a:rPr>
              <a:t>|&gt;</a:t>
            </a:r>
            <a:br/>
            <a:r>
              <a:rPr>
                <a:latin typeface="Courier"/>
              </a:rPr>
              <a:t>  </a:t>
            </a:r>
            <a:r>
              <a:rPr>
                <a:solidFill>
                  <a:srgbClr val="06287E"/>
                </a:solidFill>
                <a:latin typeface="Courier"/>
              </a:rPr>
              <a:t>distinct</a:t>
            </a:r>
            <a:r>
              <a:rPr>
                <a:latin typeface="Courier"/>
              </a:rPr>
              <a:t>(child_id, </a:t>
            </a:r>
            <a:r>
              <a:rPr>
                <a:solidFill>
                  <a:srgbClr val="7D9029"/>
                </a:solidFill>
                <a:latin typeface="Courier"/>
              </a:rPr>
              <a:t>.keep_all =</a:t>
            </a:r>
            <a:r>
              <a:rPr>
                <a:latin typeface="Courier"/>
              </a:rPr>
              <a:t> </a:t>
            </a:r>
            <a:r>
              <a:rPr>
                <a:solidFill>
                  <a:srgbClr val="880000"/>
                </a:solidFill>
                <a:latin typeface="Courier"/>
              </a:rPr>
              <a:t>TRUE</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month =</a:t>
            </a:r>
            <a:r>
              <a:rPr>
                <a:latin typeface="Courier"/>
              </a:rPr>
              <a:t> </a:t>
            </a:r>
            <a:r>
              <a:rPr>
                <a:solidFill>
                  <a:srgbClr val="06287E"/>
                </a:solidFill>
                <a:latin typeface="Courier"/>
              </a:rPr>
              <a:t>format</a:t>
            </a:r>
            <a:r>
              <a:rPr>
                <a:latin typeface="Courier"/>
              </a:rPr>
              <a:t>(screening_date, </a:t>
            </a:r>
            <a:r>
              <a:rPr>
                <a:solidFill>
                  <a:srgbClr val="4070A0"/>
                </a:solidFill>
                <a:latin typeface="Courier"/>
              </a:rPr>
              <a:t>"%Y-%m"</a:t>
            </a:r>
            <a:r>
              <a:rPr>
                <a:latin typeface="Courier"/>
              </a:rPr>
              <a:t>))</a:t>
            </a:r>
            <a:br/>
            <a:br/>
            <a:r>
              <a:rPr>
                <a:latin typeface="Courier"/>
              </a:rPr>
              <a:t>first_contact </a:t>
            </a:r>
            <a:r>
              <a:rPr>
                <a:solidFill>
                  <a:srgbClr val="4070A0"/>
                </a:solidFill>
                <a:latin typeface="Courier"/>
              </a:rPr>
              <a:t>|&gt;</a:t>
            </a:r>
            <a:r>
              <a:rPr>
                <a:latin typeface="Courier"/>
              </a:rPr>
              <a:t> </a:t>
            </a:r>
            <a:r>
              <a:rPr>
                <a:solidFill>
                  <a:srgbClr val="06287E"/>
                </a:solidFill>
                <a:latin typeface="Courier"/>
              </a:rPr>
              <a:t>count</a:t>
            </a:r>
            <a:r>
              <a:rPr>
                <a:latin typeface="Courier"/>
              </a:rPr>
              <a:t>(month) </a:t>
            </a:r>
            <a:r>
              <a:rPr>
                <a:solidFill>
                  <a:srgbClr val="4070A0"/>
                </a:solidFill>
                <a:latin typeface="Courier"/>
              </a:rPr>
              <a:t>|&gt;</a:t>
            </a:r>
            <a:r>
              <a:rPr>
                <a:latin typeface="Courier"/>
              </a:rPr>
              <a:t> </a:t>
            </a:r>
            <a:r>
              <a:rPr>
                <a:solidFill>
                  <a:srgbClr val="06287E"/>
                </a:solidFill>
                <a:latin typeface="Courier"/>
              </a:rPr>
              <a:t>arrange</a:t>
            </a:r>
            <a:r>
              <a:rPr>
                <a:latin typeface="Courier"/>
              </a:rPr>
              <a:t>(month)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cumulative =</a:t>
            </a:r>
            <a:r>
              <a:rPr>
                <a:latin typeface="Courier"/>
              </a:rPr>
              <a:t> </a:t>
            </a:r>
            <a:r>
              <a:rPr>
                <a:solidFill>
                  <a:srgbClr val="06287E"/>
                </a:solidFill>
                <a:latin typeface="Courier"/>
              </a:rPr>
              <a:t>cumsum</a:t>
            </a:r>
            <a:r>
              <a:rPr>
                <a:latin typeface="Courier"/>
              </a:rPr>
              <a:t>(n))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portée n’est pas la couverture, et la différence est le dénominateur — En Python</a:t>
            </a:r>
          </a:p>
        </p:txBody>
      </p:sp>
      <p:sp>
        <p:nvSpPr>
          <p:cNvPr id="3" name="Content Placeholder 2"/>
          <p:cNvSpPr>
            <a:spLocks noGrp="1"/>
          </p:cNvSpPr>
          <p:nvPr>
            <p:ph idx="1"/>
          </p:nvPr>
        </p:nvSpPr>
        <p:spPr/>
        <p:txBody>
          <a:bodyPr/>
          <a:lstStyle/>
          <a:p>
            <a:pPr lvl="0" indent="0">
              <a:buNone/>
            </a:pPr>
            <a:r>
              <a:rPr>
                <a:latin typeface="Courier"/>
              </a:rPr>
              <a:t>reached </a:t>
            </a:r>
            <a:r>
              <a:rPr>
                <a:solidFill>
                  <a:srgbClr val="666666"/>
                </a:solidFill>
                <a:latin typeface="Courier"/>
              </a:rPr>
              <a:t>=</a:t>
            </a:r>
            <a:r>
              <a:rPr>
                <a:latin typeface="Courier"/>
              </a:rPr>
              <a:t> muac[</a:t>
            </a:r>
            <a:r>
              <a:rPr>
                <a:solidFill>
                  <a:srgbClr val="4070A0"/>
                </a:solidFill>
                <a:latin typeface="Courier"/>
              </a:rPr>
              <a:t>"child_id"</a:t>
            </a:r>
            <a:r>
              <a:rPr>
                <a:latin typeface="Courier"/>
              </a:rPr>
              <a:t>].nunique()</a:t>
            </a:r>
            <a:br/>
            <a:r>
              <a:rPr>
                <a:latin typeface="Courier"/>
              </a:rPr>
              <a:t>under5_population </a:t>
            </a:r>
            <a:r>
              <a:rPr>
                <a:solidFill>
                  <a:srgbClr val="666666"/>
                </a:solidFill>
                <a:latin typeface="Courier"/>
              </a:rPr>
              <a:t>=</a:t>
            </a:r>
            <a:r>
              <a:rPr>
                <a:latin typeface="Courier"/>
              </a:rPr>
              <a:t> </a:t>
            </a:r>
            <a:r>
              <a:rPr>
                <a:solidFill>
                  <a:srgbClr val="40A070"/>
                </a:solidFill>
                <a:latin typeface="Courier"/>
              </a:rPr>
              <a:t>21500</a:t>
            </a:r>
            <a:r>
              <a:rPr>
                <a:latin typeface="Courier"/>
              </a:rPr>
              <a:t>      </a:t>
            </a:r>
            <a:r>
              <a:rPr i="1">
                <a:solidFill>
                  <a:srgbClr val="60A0B0"/>
                </a:solidFill>
                <a:latin typeface="Courier"/>
              </a:rPr>
              <a:t># from the administrative frame, projected</a:t>
            </a:r>
            <a:br/>
            <a:br/>
            <a:r>
              <a:rPr>
                <a:solidFill>
                  <a:srgbClr val="008000"/>
                </a:solidFill>
                <a:latin typeface="Courier"/>
              </a:rPr>
              <a:t>print</a:t>
            </a:r>
            <a:r>
              <a:rPr>
                <a:latin typeface="Courier"/>
              </a:rPr>
              <a:t>(</a:t>
            </a:r>
            <a:r>
              <a:rPr>
                <a:solidFill>
                  <a:srgbClr val="BB6688"/>
                </a:solidFill>
                <a:latin typeface="Courier"/>
              </a:rPr>
              <a:t>f"screening coverage: </a:t>
            </a:r>
            <a:r>
              <a:rPr>
                <a:solidFill>
                  <a:srgbClr val="4070A0"/>
                </a:solidFill>
                <a:latin typeface="Courier"/>
              </a:rPr>
              <a:t>{</a:t>
            </a:r>
            <a:r>
              <a:rPr>
                <a:latin typeface="Courier"/>
              </a:rPr>
              <a:t>reached </a:t>
            </a:r>
            <a:r>
              <a:rPr>
                <a:solidFill>
                  <a:srgbClr val="666666"/>
                </a:solidFill>
                <a:latin typeface="Courier"/>
              </a:rPr>
              <a:t>/</a:t>
            </a:r>
            <a:r>
              <a:rPr>
                <a:latin typeface="Courier"/>
              </a:rPr>
              <a:t> under5_population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portée n’est pas la couverture, et la différence est le dénominateur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c</a:t>
            </a:r>
            <a:r>
              <a:rPr>
                <a:latin typeface="Courier"/>
              </a:rPr>
              <a:t>(</a:t>
            </a:r>
            <a:r>
              <a:rPr>
                <a:solidFill>
                  <a:srgbClr val="7D9029"/>
                </a:solidFill>
                <a:latin typeface="Courier"/>
              </a:rPr>
              <a:t>coverage =</a:t>
            </a:r>
            <a:r>
              <a:rPr>
                <a:latin typeface="Courier"/>
              </a:rPr>
              <a:t> </a:t>
            </a:r>
            <a:r>
              <a:rPr>
                <a:solidFill>
                  <a:srgbClr val="06287E"/>
                </a:solidFill>
                <a:latin typeface="Courier"/>
              </a:rPr>
              <a:t>n_distinct</a:t>
            </a:r>
            <a:r>
              <a:rPr>
                <a:latin typeface="Courier"/>
              </a:rPr>
              <a:t>(muac</a:t>
            </a:r>
            <a:r>
              <a:rPr>
                <a:solidFill>
                  <a:srgbClr val="4070A0"/>
                </a:solidFill>
                <a:latin typeface="Courier"/>
              </a:rPr>
              <a:t>$</a:t>
            </a:r>
            <a:r>
              <a:rPr>
                <a:latin typeface="Courier"/>
              </a:rPr>
              <a:t>child_id) </a:t>
            </a:r>
            <a:r>
              <a:rPr>
                <a:solidFill>
                  <a:srgbClr val="4070A0"/>
                </a:solidFill>
                <a:latin typeface="Courier"/>
              </a:rPr>
              <a:t>/</a:t>
            </a:r>
            <a:r>
              <a:rPr>
                <a:latin typeface="Courier"/>
              </a:rPr>
              <a:t> </a:t>
            </a:r>
            <a:r>
              <a:rPr>
                <a:solidFill>
                  <a:srgbClr val="40A070"/>
                </a:solidFill>
                <a:latin typeface="Courier"/>
              </a:rPr>
              <a:t>21500</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portée n’est pas la couverture, et la différence est le dénominateur</a:t>
            </a:r>
          </a:p>
        </p:txBody>
      </p:sp>
      <p:sp>
        <p:nvSpPr>
          <p:cNvPr id="3" name="Content Placeholder 2"/>
          <p:cNvSpPr>
            <a:spLocks noGrp="1"/>
          </p:cNvSpPr>
          <p:nvPr>
            <p:ph idx="1"/>
          </p:nvPr>
        </p:nvSpPr>
        <p:spPr/>
        <p:txBody>
          <a:bodyPr/>
          <a:lstStyle/>
          <a:p>
            <a:pPr lvl="0"/>
            <a:r>
              <a:rPr/>
              <a:t>Admissions sur charge attendue n’est pas la couverture — Diviser les enfants admis en traitement par la charge que vous…</a:t>
            </a:r>
          </a:p>
          <a:p>
            <a:pPr lvl="0"/>
            <a:r>
              <a:rPr/>
              <a:t>Une portée rapportée à une population n’est pas non plus une couverture — sauf si cette population est la population…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cumuls dans les propositions</a:t>
            </a:r>
          </a:p>
        </p:txBody>
      </p:sp>
      <p:sp>
        <p:nvSpPr>
          <p:cNvPr id="3" name="Content Placeholder 2"/>
          <p:cNvSpPr>
            <a:spLocks noGrp="1"/>
          </p:cNvSpPr>
          <p:nvPr>
            <p:ph idx="1"/>
          </p:nvPr>
        </p:nvSpPr>
        <p:spPr/>
        <p:txBody>
          <a:bodyPr/>
          <a:lstStyle/>
          <a:p>
            <a:pPr lvl="0"/>
            <a:r>
              <a:rPr b="1"/>
              <a:t>Énoncez le niveau de dédoublonnage.</a:t>
            </a:r>
            <a:r>
              <a:rPr/>
              <a:t> « Individus uniques, dédoublonnés à l’intérieur de l’année, non entre années »…</a:t>
            </a:r>
          </a:p>
          <a:p>
            <a:pPr lvl="0"/>
            <a:r>
              <a:rPr b="1"/>
              <a:t>N’additionnez jamais la portée entre secteurs.</a:t>
            </a:r>
            <a:r>
              <a:rPr/>
              <a:t> Un ménage recevant de l’eau, de la nourriture et un service de…</a:t>
            </a:r>
          </a:p>
          <a:p>
            <a:pPr lvl="0"/>
            <a:r>
              <a:rPr b="1"/>
              <a:t>Dites quand vous ne pouvez pas.</a:t>
            </a:r>
            <a:r>
              <a:rPr/>
              <a:t> « Les chiffres agrégés ne sont pas dédoublonnés entre partenaires ; la portée…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Lequel a sa place dans votre cadre logique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Si la ligne porte sur</a:t>
                      </a:r>
                    </a:p>
                  </a:txBody>
                  <a:tcPr/>
                </a:tc>
                <a:tc>
                  <a:txBody>
                    <a:bodyPr/>
                    <a:lstStyle/>
                    <a:p>
                      <a:pPr lvl="0" indent="0" marL="0">
                        <a:buNone/>
                      </a:pPr>
                      <a:r>
                        <a:rPr/>
                        <a:t>Employez</a:t>
                      </a:r>
                    </a:p>
                  </a:txBody>
                  <a:tcPr/>
                </a:tc>
              </a:tr>
              <a:tr h="0">
                <a:tc>
                  <a:txBody>
                    <a:bodyPr/>
                    <a:lstStyle/>
                    <a:p>
                      <a:pPr lvl="0" indent="0" marL="0">
                        <a:buNone/>
                      </a:pPr>
                      <a:r>
                        <a:rPr/>
                        <a:t>L’effort et le coût du programme</a:t>
                      </a:r>
                    </a:p>
                  </a:txBody>
                </a:tc>
                <a:tc>
                  <a:txBody>
                    <a:bodyPr/>
                    <a:lstStyle/>
                    <a:p>
                      <a:pPr lvl="0" indent="0" marL="0">
                        <a:buNone/>
                      </a:pPr>
                      <a:r>
                        <a:rPr/>
                        <a:t>Le volume de services</a:t>
                      </a:r>
                    </a:p>
                  </a:txBody>
                </a:tc>
              </a:tr>
              <a:tr h="0">
                <a:tc>
                  <a:txBody>
                    <a:bodyPr/>
                    <a:lstStyle/>
                    <a:p>
                      <a:pPr lvl="0" indent="0" marL="0">
                        <a:buNone/>
                      </a:pPr>
                      <a:r>
                        <a:rPr/>
                        <a:t>Les personnes servies</a:t>
                      </a:r>
                    </a:p>
                  </a:txBody>
                </a:tc>
                <a:tc>
                  <a:txBody>
                    <a:bodyPr/>
                    <a:lstStyle/>
                    <a:p>
                      <a:pPr lvl="0" indent="0" marL="0">
                        <a:buNone/>
                      </a:pPr>
                      <a:r>
                        <a:rPr/>
                        <a:t>La portée, avec le niveau de dédoublonnage énoncé</a:t>
                      </a:r>
                    </a:p>
                  </a:txBody>
                </a:tc>
              </a:tr>
              <a:tr h="0">
                <a:tc>
                  <a:txBody>
                    <a:bodyPr/>
                    <a:lstStyle/>
                    <a:p>
                      <a:pPr lvl="0" indent="0" marL="0">
                        <a:buNone/>
                      </a:pPr>
                      <a:r>
                        <a:rPr/>
                        <a:t>La suffisance de la réponse</a:t>
                      </a:r>
                    </a:p>
                  </a:txBody>
                </a:tc>
                <a:tc>
                  <a:txBody>
                    <a:bodyPr/>
                    <a:lstStyle/>
                    <a:p>
                      <a:pPr lvl="0" indent="0" marL="0">
                        <a:buNone/>
                      </a:pPr>
                      <a:r>
                        <a:rPr/>
                        <a:t>La couverture, avec un dénominateur fondé sur les besoins</a:t>
                      </a:r>
                    </a:p>
                  </a:txBody>
                </a:tc>
              </a:tr>
              <a:tr h="0">
                <a:tc>
                  <a:txBody>
                    <a:bodyPr/>
                    <a:lstStyle/>
                    <a:p>
                      <a:pPr lvl="0" indent="0" marL="0">
                        <a:buNone/>
                      </a:pPr>
                      <a:r>
                        <a:rPr/>
                        <a:t>L’achèvement par ceux qui commencent</a:t>
                      </a:r>
                    </a:p>
                  </a:txBody>
                </a:tc>
                <a:tc>
                  <a:txBody>
                    <a:bodyPr/>
                    <a:lstStyle/>
                    <a:p>
                      <a:pPr lvl="0" indent="0" marL="0">
                        <a:buNone/>
                      </a:pPr>
                      <a:r>
                        <a:rPr/>
                        <a:t>Un taux d’achèvement ou d’abandon</a:t>
                      </a:r>
                    </a:p>
                  </a:txBody>
                </a:tc>
              </a:tr>
            </a:tbl>
          </a:graphicData>
        </a:graphic>
      </p:graphicFrame>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Lequel a sa place dans votre cadre logique</a:t>
            </a:r>
          </a:p>
        </p:txBody>
      </p:sp>
      <p:sp>
        <p:nvSpPr>
          <p:cNvPr id="3" name="Content Placeholder 2"/>
          <p:cNvSpPr>
            <a:spLocks noGrp="1"/>
          </p:cNvSpPr>
          <p:nvPr>
            <p:ph idx="1"/>
          </p:nvPr>
        </p:nvSpPr>
        <p:spPr/>
        <p:txBody>
          <a:bodyPr/>
          <a:lstStyle/>
          <a:p>
            <a:pPr lvl="0" indent="0" marL="1270000">
              <a:buNone/>
            </a:pPr>
            <a:r>
              <a:rPr sz="2000"/>
              <a:t>La portée dit ce que vous avez fait. La couverture dit si c’était suffisant. Un rapport qui n’a que la première est une description d’activité, et tout lecteur le sait.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Presque tout indicateur de cette leçon possède déjà une définition officielle publiée par quelqu’un — UNICEF, OMS, le cluster, le cadre des ODD.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https://data-analysis.cassion.dev/fr/cours/indicator-design-logframe/indicators-05-reach-and-coverage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Portée, couverture, et les personnes comptées douze fois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Trois indicateurs qui sonnent tous comme « combien de personnes avons-nous aidées », et la série mensuelle qui transforme 4 200 enfants en 50 000 dès que quelqu’un additionne la colonne.</vt:lpwstr>
  </property>
</Properties>
</file>