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notesMaster" Target="notesMasters/notesMaster1.xml" /><Relationship Id="rId18" Type="http://schemas.openxmlformats.org/officeDocument/2006/relationships/viewProps" Target="viewProps.xml" /><Relationship Id="rId17" Type="http://schemas.openxmlformats.org/officeDocument/2006/relationships/presProps" Target="presProps.xml" /><Relationship Id="rId1" Type="http://schemas.openxmlformats.org/officeDocument/2006/relationships/slideMaster" Target="slideMasters/slideMaster1.xml" /><Relationship Id="rId20" Type="http://schemas.openxmlformats.org/officeDocument/2006/relationships/tableStyles" Target="tableStyles.xml" /><Relationship Id="rId1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8.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the published definitions live, a rule for choosing between adopting one and writing your own, and how to document a departure so your number stays comparable.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Almost every indicator this sector reports has already been defined by somebody with more time, more consultation and more scrutiny than you will get. Finding that definition takes twenty minutes and it changes what you write. The reason is not deference. It is that a number nobody can compare to anything answers half the question. A GAM prevalence that cannot be read against the IPC phase thresholds, or a coverage figure computed differently from the ministry’s, has thrown away most of its value in exchange for local convenience.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of those deserve emphasis for this audience. The JMP service ladders are definitions, not categories — “basic” water service is an improved source within a 30-minute round trip, and a programme classifying on source alone is not reporting the JMP indicator whatever it calls it. And the SDG metadata sheets are the best free model of a reference sheet you will find; read two of them before writing your own.</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rule that resolves most cases: Adopt when a standard definition exists and you can compute it. This is the default and it should cover most of your LogFrame. Adopting means adopting the whole thing — numerator, denominator, age bands, recall period — not the name. Adapt when the standard definition exists but you genuinely cannot compute it, usually because a data element is missing. Adaptation is legitimate and it must be documented, because an adapted indicator carrying the standard name is the worst of both worlds. Invent only when the thing you need to measure is specific to your programme and nobody else measures it. Rarer than people think. Before inventing, check whether the thing you want is really a </a:t>
            </a:r>
            <a:r>
              <a:rPr i="1"/>
              <a:t>disaggregation</a:t>
            </a:r>
            <a:r>
              <a:rPr/>
              <a:t> of a standard indicator, which it usually is.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reference sheet gets two more fields when you depart from a standard. Four lines, and the last one is the one a reader needs most. Say what your number </a:t>
            </a:r>
            <a:r>
              <a:rPr i="1"/>
              <a:t>can</a:t>
            </a:r>
            <a:r>
              <a:rPr/>
              <a:t> be compared to. Most misuse of an indicator is comparison against something incomparable, and it is almost always done in good faith by somebody who had no way to know.</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Where you have person-level data, you can often compute both your definition and the standard one and publish the pair.</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Publishing both costs two lines of code and settles a question that would otherwise take an email thread. It also makes the effect of your departure a measured quantity rather than an assertion — which is the same move the cleaning log makes for every cleaning rule.</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Three places where a locally-invented definition costs you concretely: That last one is not hypothetical. MUAC-based and weight-for-height-based GAM give different prevalences on the same children, and the IPC acute malnutrition thresholds are defined for specific measures. Name the measure in the indicator name — </a:t>
            </a:r>
            <a:r>
              <a:rPr>
                <a:latin typeface="Courier"/>
              </a:rPr>
              <a:t>gam_muac_percent</a:t>
            </a:r>
            <a:r>
              <a:rPr/>
              <a:t> and </a:t>
            </a:r>
            <a:r>
              <a:rPr>
                <a:latin typeface="Courier"/>
              </a:rPr>
              <a:t>gam_whz_percent</a:t>
            </a:r>
            <a:r>
              <a:rPr/>
              <a:t> are different indicators that both get called “GAM”.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SDG framework classifies its indicators into tiers, and the classification is useful well beyond the SDGs. If your indicator is tier 3 in substance — no agreed definition — you are inventing, and you should expect to spend time defending it in every review. That is sometimes the right call. It is never the cheap one, and knowing which tier you are in tells you how much documentation the indicator will need for the rest of its life.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Occasionally it genuinely is, and adopting it uncritically is its own failure. In each case, adapt and document. What you must not do is keep the standard’s name, change its guts, and let a reader assume comparability that is not there.</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You have a definition, a denominator and a standard to compare it against. The last unit is about the two numbers placed beside it — the baseline it started from and the target it is supposed to reach — and what each of them does to the behaviour of the people being measured.</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indicator-design-logframe/indicators-06-standard-indicator-set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Somebody has already defined this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Where the published definitions live, a rule for choosing between adopting one and writing your own, and how to document a departure so your number stays comparable.</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6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The question to ask before writing a definition</a:t>
            </a:r>
          </a:p>
          <a:p>
            <a:pPr lvl="0"/>
            <a:r>
              <a:rPr/>
              <a:t>Where the definitions live</a:t>
            </a:r>
          </a:p>
          <a:p>
            <a:pPr lvl="0"/>
            <a:r>
              <a:rPr/>
              <a:t>Adopt, adapt, or invent</a:t>
            </a:r>
          </a:p>
          <a:p>
            <a:pPr lvl="0"/>
            <a:r>
              <a:rPr/>
              <a:t>Documenting a departure</a:t>
            </a:r>
          </a:p>
          <a:p>
            <a:pPr lvl="0"/>
            <a:r>
              <a:rPr/>
              <a:t>Map to the standard where you can</a:t>
            </a:r>
          </a:p>
          <a:p>
            <a:pPr lvl="0"/>
            <a:r>
              <a:rPr/>
              <a:t>Comparability is the whole point</a:t>
            </a:r>
          </a:p>
          <a:p>
            <a:pPr lvl="0"/>
            <a:r>
              <a:rPr/>
              <a:t>SDG tiers, and what they tell you</a:t>
            </a:r>
          </a:p>
          <a:p>
            <a:pPr lvl="0"/>
            <a:r>
              <a:rPr/>
              <a:t>When the standard is wrong for you</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question to ask before writing a definition</a:t>
            </a:r>
          </a:p>
        </p:txBody>
      </p:sp>
      <p:sp>
        <p:nvSpPr>
          <p:cNvPr id="3" name="Content Placeholder 2"/>
          <p:cNvSpPr>
            <a:spLocks noGrp="1"/>
          </p:cNvSpPr>
          <p:nvPr>
            <p:ph idx="1"/>
          </p:nvPr>
        </p:nvSpPr>
        <p:spPr/>
        <p:txBody>
          <a:bodyPr/>
          <a:lstStyle/>
          <a:p>
            <a:pPr lvl="0"/>
            <a:r>
              <a:rPr/>
              <a:t>Almost every indicator this sector reports has already been defined by somebody with more time, more consultation and more scrutiny than you will get.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the definitions live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Source</a:t>
                      </a:r>
                    </a:p>
                  </a:txBody>
                  <a:tcPr/>
                </a:tc>
                <a:tc>
                  <a:txBody>
                    <a:bodyPr/>
                    <a:lstStyle/>
                    <a:p>
                      <a:pPr lvl="0" indent="0" marL="0">
                        <a:buNone/>
                      </a:pPr>
                      <a:r>
                        <a:rPr/>
                        <a:t>Covers</a:t>
                      </a:r>
                    </a:p>
                  </a:txBody>
                  <a:tcPr/>
                </a:tc>
                <a:tc>
                  <a:txBody>
                    <a:bodyPr/>
                    <a:lstStyle/>
                    <a:p>
                      <a:pPr lvl="0" indent="0" marL="0">
                        <a:buNone/>
                      </a:pPr>
                      <a:r>
                        <a:rPr/>
                        <a:t>Note</a:t>
                      </a:r>
                    </a:p>
                  </a:txBody>
                  <a:tcPr/>
                </a:tc>
              </a:tr>
              <a:tr h="0">
                <a:tc>
                  <a:txBody>
                    <a:bodyPr/>
                    <a:lstStyle/>
                    <a:p>
                      <a:pPr lvl="0" indent="0" marL="0">
                        <a:buNone/>
                      </a:pPr>
                      <a:r>
                        <a:rPr b="1"/>
                        <a:t>WHO</a:t>
                      </a:r>
                    </a:p>
                  </a:txBody>
                </a:tc>
                <a:tc>
                  <a:txBody>
                    <a:bodyPr/>
                    <a:lstStyle/>
                    <a:p>
                      <a:pPr lvl="0" indent="0" marL="0">
                        <a:buNone/>
                      </a:pPr>
                      <a:r>
                        <a:rPr/>
                        <a:t>Growth standards, immunisation, disease surveillance case definitions</a:t>
                      </a:r>
                    </a:p>
                  </a:txBody>
                </a:tc>
                <a:tc>
                  <a:txBody>
                    <a:bodyPr/>
                    <a:lstStyle/>
                    <a:p>
                      <a:pPr lvl="0" indent="0" marL="0">
                        <a:buNone/>
                      </a:pPr>
                      <a:r>
                        <a:rPr/>
                        <a:t>The growth standards are the authority for anthropometry, full stop</a:t>
                      </a:r>
                    </a:p>
                  </a:txBody>
                </a:tc>
              </a:tr>
              <a:tr h="0">
                <a:tc>
                  <a:txBody>
                    <a:bodyPr/>
                    <a:lstStyle/>
                    <a:p>
                      <a:pPr lvl="0" indent="0" marL="0">
                        <a:buNone/>
                      </a:pPr>
                      <a:r>
                        <a:rPr b="1"/>
                        <a:t>UNICEF</a:t>
                      </a:r>
                    </a:p>
                  </a:txBody>
                </a:tc>
                <a:tc>
                  <a:txBody>
                    <a:bodyPr/>
                    <a:lstStyle/>
                    <a:p>
                      <a:pPr lvl="0" indent="0" marL="0">
                        <a:buNone/>
                      </a:pPr>
                      <a:r>
                        <a:rPr/>
                        <a:t>Child protection, WASH, education, nutrition indicator definitions</a:t>
                      </a:r>
                    </a:p>
                  </a:txBody>
                </a:tc>
                <a:tc>
                  <a:txBody>
                    <a:bodyPr/>
                    <a:lstStyle/>
                    <a:p>
                      <a:pPr lvl="0" indent="0" marL="0">
                        <a:buNone/>
                      </a:pPr>
                      <a:r>
                        <a:rPr/>
                        <a:t>Usually the most operationally detailed</a:t>
                      </a:r>
                    </a:p>
                  </a:txBody>
                </a:tc>
              </a:tr>
              <a:tr h="0">
                <a:tc>
                  <a:txBody>
                    <a:bodyPr/>
                    <a:lstStyle/>
                    <a:p>
                      <a:pPr lvl="0" indent="0" marL="0">
                        <a:buNone/>
                      </a:pPr>
                      <a:r>
                        <a:rPr b="1"/>
                        <a:t>Sphere</a:t>
                      </a:r>
                    </a:p>
                  </a:txBody>
                </a:tc>
                <a:tc>
                  <a:txBody>
                    <a:bodyPr/>
                    <a:lstStyle/>
                    <a:p>
                      <a:pPr lvl="0" indent="0" marL="0">
                        <a:buNone/>
                      </a:pPr>
                      <a:r>
                        <a:rPr/>
                        <a:t>Minimum standards and their indicators across humanitarian sectors</a:t>
                      </a:r>
                    </a:p>
                  </a:txBody>
                </a:tc>
                <a:tc>
                  <a:txBody>
                    <a:bodyPr/>
                    <a:lstStyle/>
                    <a:p>
                      <a:pPr lvl="0" indent="0" marL="0">
                        <a:buNone/>
                      </a:pPr>
                      <a:r>
                        <a:rPr/>
                        <a:t>Gives thresholds, not just definitions</a:t>
                      </a:r>
                    </a:p>
                  </a:txBody>
                </a:tc>
              </a:tr>
              <a:tr h="0">
                <a:tc>
                  <a:txBody>
                    <a:bodyPr/>
                    <a:lstStyle/>
                    <a:p>
                      <a:pPr lvl="0" indent="0" marL="0">
                        <a:buNone/>
                      </a:pPr>
                      <a:r>
                        <a:rPr b="1"/>
                        <a:t>The SDG framework</a:t>
                      </a:r>
                    </a:p>
                  </a:txBody>
                </a:tc>
                <a:tc>
                  <a:txBody>
                    <a:bodyPr/>
                    <a:lstStyle/>
                    <a:p>
                      <a:pPr lvl="0" indent="0" marL="0">
                        <a:buNone/>
                      </a:pPr>
                      <a:r>
                        <a:rPr/>
                        <a:t>231 global indicators with metadata sheets</a:t>
                      </a:r>
                    </a:p>
                  </a:txBody>
                </a:tc>
                <a:tc>
                  <a:txBody>
                    <a:bodyPr/>
                    <a:lstStyle/>
                    <a:p>
                      <a:pPr lvl="0" indent="0" marL="0">
                        <a:buNone/>
                      </a:pPr>
                      <a:r>
                        <a:rPr/>
                        <a:t>The metadata sheet is a reference sheet; read it as a model</a:t>
                      </a:r>
                    </a:p>
                  </a:txBody>
                </a:tc>
              </a:tr>
              <a:tr h="0">
                <a:tc>
                  <a:txBody>
                    <a:bodyPr/>
                    <a:lstStyle/>
                    <a:p>
                      <a:pPr lvl="0" indent="0" marL="0">
                        <a:buNone/>
                      </a:pPr>
                      <a:r>
                        <a:rPr b="1"/>
                        <a:t>IPC</a:t>
                      </a:r>
                    </a:p>
                  </a:txBody>
                </a:tc>
                <a:tc>
                  <a:txBody>
                    <a:bodyPr/>
                    <a:lstStyle/>
                    <a:p>
                      <a:pPr lvl="0" indent="0" marL="0">
                        <a:buNone/>
                      </a:pPr>
                      <a:r>
                        <a:rPr/>
                        <a:t>Acute food insecurity and acute malnutrition classification</a:t>
                      </a:r>
                    </a:p>
                  </a:txBody>
                </a:tc>
                <a:tc>
                  <a:txBody>
                    <a:bodyPr/>
                    <a:lstStyle/>
                    <a:p>
                      <a:pPr lvl="0" indent="0" marL="0">
                        <a:buNone/>
                      </a:pPr>
                      <a:r>
                        <a:rPr/>
                        <a:t>Defines the evidence, not just the indicator</a:t>
                      </a:r>
                    </a:p>
                  </a:txBody>
                </a:tc>
              </a:tr>
              <a:tr h="0">
                <a:tc>
                  <a:txBody>
                    <a:bodyPr/>
                    <a:lstStyle/>
                    <a:p>
                      <a:pPr lvl="0" indent="0" marL="0">
                        <a:buNone/>
                      </a:pPr>
                      <a:r>
                        <a:rPr b="1"/>
                        <a:t>SMART</a:t>
                      </a:r>
                    </a:p>
                  </a:txBody>
                </a:tc>
                <a:tc>
                  <a:txBody>
                    <a:bodyPr/>
                    <a:lstStyle/>
                    <a:p>
                      <a:pPr lvl="0" indent="0" marL="0">
                        <a:buNone/>
                      </a:pPr>
                      <a:r>
                        <a:rPr/>
                        <a:t>Nutrition survey methodology and plausibility criteria</a:t>
                      </a:r>
                    </a:p>
                  </a:txBody>
                </a:tc>
                <a:tc>
                  <a:txBody>
                    <a:bodyPr/>
                    <a:lstStyle/>
                    <a:p>
                      <a:pPr lvl="0" indent="0" marL="0">
                        <a:buNone/>
                      </a:pPr>
                      <a:r>
                        <a:rPr/>
                        <a:t>Defines how the data is collected, which is half the definition</a:t>
                      </a:r>
                    </a:p>
                  </a:txBody>
                </a:tc>
              </a:tr>
              <a:tr h="0">
                <a:tc>
                  <a:txBody>
                    <a:bodyPr/>
                    <a:lstStyle/>
                    <a:p>
                      <a:pPr lvl="0" indent="0" marL="0">
                        <a:buNone/>
                      </a:pPr>
                      <a:r>
                        <a:rPr b="1"/>
                        <a:t>JMP</a:t>
                      </a:r>
                    </a:p>
                  </a:txBody>
                </a:tc>
                <a:tc>
                  <a:txBody>
                    <a:bodyPr/>
                    <a:lstStyle/>
                    <a:p>
                      <a:pPr lvl="0" indent="0" marL="0">
                        <a:buNone/>
                      </a:pPr>
                      <a:r>
                        <a:rPr/>
                        <a:t>Water, sanitation and hygiene service ladders</a:t>
                      </a:r>
                    </a:p>
                  </a:txBody>
                </a:tc>
                <a:tc>
                  <a:txBody>
                    <a:bodyPr/>
                    <a:lstStyle/>
                    <a:p>
                      <a:pPr lvl="0" indent="0" marL="0">
                        <a:buNone/>
                      </a:pPr>
                      <a:r>
                        <a:rPr/>
                        <a:t>The ladders are indicator definitions in disguise</a:t>
                      </a:r>
                    </a:p>
                  </a:txBody>
                </a:tc>
              </a:tr>
              <a:tr h="0">
                <a:tc>
                  <a:txBody>
                    <a:bodyPr/>
                    <a:lstStyle/>
                    <a:p>
                      <a:pPr lvl="0" indent="0" marL="0">
                        <a:buNone/>
                      </a:pPr>
                      <a:r>
                        <a:rPr b="1"/>
                        <a:t>The cluster</a:t>
                      </a:r>
                    </a:p>
                  </a:txBody>
                </a:tc>
                <a:tc>
                  <a:txBody>
                    <a:bodyPr/>
                    <a:lstStyle/>
                    <a:p>
                      <a:pPr lvl="0" indent="0" marL="0">
                        <a:buNone/>
                      </a:pPr>
                      <a:r>
                        <a:rPr/>
                        <a:t>Whatever the response is reporting on this year</a:t>
                      </a:r>
                    </a:p>
                  </a:txBody>
                </a:tc>
                <a:tc>
                  <a:txBody>
                    <a:bodyPr/>
                    <a:lstStyle/>
                    <a:p>
                      <a:pPr lvl="0" indent="0" marL="0">
                        <a:buNone/>
                      </a:pPr>
                      <a:r>
                        <a:rPr/>
                        <a:t>Least stable, most immediately binding</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Adopt, adapt, or invent</a:t>
            </a:r>
          </a:p>
        </p:txBody>
      </p:sp>
      <p:sp>
        <p:nvSpPr>
          <p:cNvPr id="3" name="Content Placeholder 2"/>
          <p:cNvSpPr>
            <a:spLocks noGrp="1"/>
          </p:cNvSpPr>
          <p:nvPr>
            <p:ph idx="1"/>
          </p:nvPr>
        </p:nvSpPr>
        <p:spPr/>
        <p:txBody>
          <a:bodyPr/>
          <a:lstStyle/>
          <a:p>
            <a:pPr lvl="0"/>
            <a:r>
              <a:rPr/>
              <a:t>Adopt — when a standard definition exists and you can compute it</a:t>
            </a:r>
          </a:p>
          <a:p>
            <a:pPr lvl="0"/>
            <a:r>
              <a:rPr/>
              <a:t>Adapt — when the standard definition exists but you genuinely cannot compute it, usually because a data element is…</a:t>
            </a:r>
          </a:p>
          <a:p>
            <a:pPr lvl="0"/>
            <a:r>
              <a:rPr/>
              <a:t>Invent — only when the thing you need to measure is specific to your programme and nobody else measures it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Documenting a departure — Example</a:t>
            </a:r>
          </a:p>
        </p:txBody>
      </p:sp>
      <p:sp>
        <p:nvSpPr>
          <p:cNvPr id="3" name="Content Placeholder 2"/>
          <p:cNvSpPr>
            <a:spLocks noGrp="1"/>
          </p:cNvSpPr>
          <p:nvPr>
            <p:ph idx="1"/>
          </p:nvPr>
        </p:nvSpPr>
        <p:spPr/>
        <p:txBody>
          <a:bodyPr/>
          <a:lstStyle/>
          <a:p>
            <a:pPr lvl="0" indent="0">
              <a:buNone/>
            </a:pPr>
            <a:r>
              <a:rPr>
                <a:latin typeface="Courier"/>
              </a:rPr>
              <a:t>Standard          WHO/UNICEF, penta3 coverage (WUENIC methodology)
Departure         Denominator uses MoH facility catchment estimates rather than
                  UN WPP surviving infants. Numerator restricted to facilities
                  reporting in the month, where the standard uses all facilities
                  with non-reporters imputed from the previous year.
Effect            Our figure is a lower bound relative to the standard. On 2024
                  data the difference is largest in August, where reporting
                  completeness was 29%.
Comparable to     Other districts using the same MoH denominators. Not directly
                  comparable to WUENIC national estimates.</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Map to the standard where you can — In Python</a:t>
            </a:r>
          </a:p>
        </p:txBody>
      </p:sp>
      <p:sp>
        <p:nvSpPr>
          <p:cNvPr id="3" name="Content Placeholder 2"/>
          <p:cNvSpPr>
            <a:spLocks noGrp="1"/>
          </p:cNvSpPr>
          <p:nvPr>
            <p:ph idx="1"/>
          </p:nvPr>
        </p:nvSpPr>
        <p:spPr/>
        <p:txBody>
          <a:bodyPr/>
          <a:lstStyle/>
          <a:p>
            <a:pPr lvl="0" indent="0">
              <a:buNone/>
            </a:pPr>
            <a:r>
              <a:rPr>
                <a:latin typeface="Courier"/>
              </a:rPr>
              <a:t>DEFINITIONS </a:t>
            </a:r>
            <a:r>
              <a:rPr>
                <a:solidFill>
                  <a:srgbClr val="666666"/>
                </a:solidFill>
                <a:latin typeface="Courier"/>
              </a:rPr>
              <a:t>=</a:t>
            </a:r>
            <a:r>
              <a:rPr>
                <a:latin typeface="Courier"/>
              </a:rPr>
              <a:t> {</a:t>
            </a:r>
            <a:br/>
            <a:r>
              <a:rPr>
                <a:latin typeface="Courier"/>
              </a:rPr>
              <a:t>    </a:t>
            </a:r>
            <a:r>
              <a:rPr>
                <a:solidFill>
                  <a:srgbClr val="4070A0"/>
                </a:solidFill>
                <a:latin typeface="Courier"/>
              </a:rPr>
              <a:t>"local_gam_muac"</a:t>
            </a:r>
            <a:r>
              <a:rPr>
                <a:latin typeface="Courier"/>
              </a:rPr>
              <a:t>: </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 </a:t>
            </a:r>
            <a:r>
              <a:rPr>
                <a:solidFill>
                  <a:srgbClr val="666666"/>
                </a:solidFill>
                <a:latin typeface="Courier"/>
              </a:rPr>
              <a:t>|</a:t>
            </a:r>
            <a:r>
              <a:rPr>
                <a:latin typeface="Courier"/>
              </a:rPr>
              <a:t> (d[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a:t>
            </a:r>
            <a:r>
              <a:rPr>
                <a:solidFill>
                  <a:srgbClr val="4070A0"/>
                </a:solidFill>
                <a:latin typeface="Courier"/>
              </a:rPr>
              <a:t>"who_gam_muac_only"</a:t>
            </a:r>
            <a:r>
              <a:rPr>
                <a:latin typeface="Courier"/>
              </a:rPr>
              <a:t>: </a:t>
            </a:r>
            <a:r>
              <a:rPr b="1">
                <a:solidFill>
                  <a:srgbClr val="007020"/>
                </a:solidFill>
                <a:latin typeface="Courier"/>
              </a:rPr>
              <a:t>lambda</a:t>
            </a:r>
            <a:r>
              <a:rPr>
                <a:latin typeface="Courier"/>
              </a:rPr>
              <a:t> d: d[</a:t>
            </a:r>
            <a:r>
              <a:rPr>
                <a:solidFill>
                  <a:srgbClr val="4070A0"/>
                </a:solidFill>
                <a:latin typeface="Courier"/>
              </a:rPr>
              <a:t>"muac_mm"</a:t>
            </a:r>
            <a:r>
              <a:rPr>
                <a:latin typeface="Courier"/>
              </a:rPr>
              <a:t>] </a:t>
            </a:r>
            <a:r>
              <a:rPr>
                <a:solidFill>
                  <a:srgbClr val="666666"/>
                </a:solidFill>
                <a:latin typeface="Courier"/>
              </a:rPr>
              <a:t>&lt;</a:t>
            </a:r>
            <a:r>
              <a:rPr>
                <a:latin typeface="Courier"/>
              </a:rPr>
              <a:t> </a:t>
            </a:r>
            <a:r>
              <a:rPr>
                <a:solidFill>
                  <a:srgbClr val="40A070"/>
                </a:solidFill>
                <a:latin typeface="Courier"/>
              </a:rPr>
              <a:t>125</a:t>
            </a:r>
            <a:r>
              <a:rPr>
                <a:latin typeface="Courier"/>
              </a:rPr>
              <a:t>,</a:t>
            </a:r>
            <a:br/>
            <a:r>
              <a:rPr>
                <a:latin typeface="Courier"/>
              </a:rPr>
              <a:t>}</a:t>
            </a:r>
            <a:br/>
            <a:br/>
            <a:r>
              <a:rPr b="1">
                <a:solidFill>
                  <a:srgbClr val="007020"/>
                </a:solidFill>
                <a:latin typeface="Courier"/>
              </a:rPr>
              <a:t>for</a:t>
            </a:r>
            <a:r>
              <a:rPr>
                <a:latin typeface="Courier"/>
              </a:rPr>
              <a:t> name, rule </a:t>
            </a:r>
            <a:r>
              <a:rPr b="1">
                <a:solidFill>
                  <a:srgbClr val="007020"/>
                </a:solidFill>
                <a:latin typeface="Courier"/>
              </a:rPr>
              <a:t>in</a:t>
            </a:r>
            <a:r>
              <a:rPr>
                <a:latin typeface="Courier"/>
              </a:rPr>
              <a:t> DEFINITIONS.items():</a:t>
            </a:r>
            <a:br/>
            <a:r>
              <a:rPr>
                <a:latin typeface="Courier"/>
              </a:rPr>
              <a:t>    eligible </a:t>
            </a:r>
            <a:r>
              <a:rPr>
                <a:solidFill>
                  <a:srgbClr val="666666"/>
                </a:solidFill>
                <a:latin typeface="Courier"/>
              </a:rPr>
              <a:t>=</a:t>
            </a:r>
            <a:r>
              <a:rPr>
                <a:latin typeface="Courier"/>
              </a:rPr>
              <a:t> d </a:t>
            </a:r>
            <a:r>
              <a:rPr>
                <a:solidFill>
                  <a:srgbClr val="666666"/>
                </a:solidFill>
                <a:latin typeface="Courier"/>
              </a:rPr>
              <a:t>=</a:t>
            </a:r>
            <a:r>
              <a:rPr>
                <a:latin typeface="Courier"/>
              </a:rPr>
              <a:t> muac[muac[</a:t>
            </a:r>
            <a:r>
              <a:rPr>
                <a:solidFill>
                  <a:srgbClr val="4070A0"/>
                </a:solidFill>
                <a:latin typeface="Courier"/>
              </a:rPr>
              <a:t>"muac_mm"</a:t>
            </a:r>
            <a:r>
              <a:rPr>
                <a:latin typeface="Courier"/>
              </a:rPr>
              <a:t>].notna()]</a:t>
            </a:r>
            <a:br/>
            <a:r>
              <a:rPr>
                <a:latin typeface="Courier"/>
              </a:rPr>
              <a:t>    </a:t>
            </a: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name</a:t>
            </a:r>
            <a:r>
              <a:rPr>
                <a:solidFill>
                  <a:srgbClr val="4070A0"/>
                </a:solidFill>
                <a:latin typeface="Courier"/>
              </a:rPr>
              <a:t>:22}</a:t>
            </a:r>
            <a:r>
              <a:rPr>
                <a:solidFill>
                  <a:srgbClr val="BB6688"/>
                </a:solidFill>
                <a:latin typeface="Courier"/>
              </a:rPr>
              <a:t> </a:t>
            </a:r>
            <a:r>
              <a:rPr>
                <a:solidFill>
                  <a:srgbClr val="4070A0"/>
                </a:solidFill>
                <a:latin typeface="Courier"/>
              </a:rPr>
              <a:t>{</a:t>
            </a:r>
            <a:r>
              <a:rPr>
                <a:latin typeface="Courier"/>
              </a:rPr>
              <a:t>rule(d)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(eligible)</a:t>
            </a:r>
            <a:r>
              <a:rPr>
                <a:solidFill>
                  <a:srgbClr val="4070A0"/>
                </a:solidFill>
                <a:latin typeface="Courier"/>
              </a:rPr>
              <a:t>:.2%}</a:t>
            </a:r>
            <a:r>
              <a:rPr>
                <a:solidFill>
                  <a:srgbClr val="BB6688"/>
                </a:solidFill>
                <a:latin typeface="Courier"/>
              </a:rPr>
              <a:t>  (n=</a:t>
            </a:r>
            <a:r>
              <a:rPr>
                <a:solidFill>
                  <a:srgbClr val="4070A0"/>
                </a:solidFill>
                <a:latin typeface="Courier"/>
              </a:rPr>
              <a:t>{</a:t>
            </a:r>
            <a:r>
              <a:rPr>
                <a:solidFill>
                  <a:srgbClr val="008000"/>
                </a:solidFill>
                <a:latin typeface="Courier"/>
              </a:rPr>
              <a:t>len</a:t>
            </a:r>
            <a:r>
              <a:rPr>
                <a:latin typeface="Courier"/>
              </a:rPr>
              <a:t>(eligible)</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Map to the standard where you can — In R</a:t>
            </a:r>
          </a:p>
        </p:txBody>
      </p:sp>
      <p:sp>
        <p:nvSpPr>
          <p:cNvPr id="3" name="Content Placeholder 2"/>
          <p:cNvSpPr>
            <a:spLocks noGrp="1"/>
          </p:cNvSpPr>
          <p:nvPr>
            <p:ph idx="1"/>
          </p:nvPr>
        </p:nvSpPr>
        <p:spPr/>
        <p:txBody>
          <a:bodyPr/>
          <a:lstStyle/>
          <a:p>
            <a:pPr lvl="0" indent="0">
              <a:buNone/>
            </a:pPr>
            <a:r>
              <a:rPr>
                <a:latin typeface="Courier"/>
              </a:rPr>
              <a:t>muac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(muac_mm))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br/>
            <a:r>
              <a:rPr>
                <a:latin typeface="Courier"/>
              </a:rPr>
              <a:t>    </a:t>
            </a:r>
            <a:r>
              <a:rPr>
                <a:solidFill>
                  <a:srgbClr val="7D9029"/>
                </a:solidFill>
                <a:latin typeface="Courier"/>
              </a:rPr>
              <a:t>local_gam_muac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 </a:t>
            </a:r>
            <a:r>
              <a:rPr>
                <a:solidFill>
                  <a:srgbClr val="4070A0"/>
                </a:solidFill>
                <a:latin typeface="Courier"/>
              </a:rPr>
              <a:t>|</a:t>
            </a:r>
            <a:r>
              <a:rPr>
                <a:latin typeface="Courier"/>
              </a:rPr>
              <a:t> oedema),</a:t>
            </a:r>
            <a:br/>
            <a:r>
              <a:rPr>
                <a:latin typeface="Courier"/>
              </a:rPr>
              <a:t>    </a:t>
            </a:r>
            <a:r>
              <a:rPr>
                <a:solidFill>
                  <a:srgbClr val="7D9029"/>
                </a:solidFill>
                <a:latin typeface="Courier"/>
              </a:rPr>
              <a:t>who_gam_muac_only =</a:t>
            </a:r>
            <a:r>
              <a:rPr>
                <a:latin typeface="Courier"/>
              </a:rPr>
              <a:t> </a:t>
            </a:r>
            <a:r>
              <a:rPr>
                <a:solidFill>
                  <a:srgbClr val="06287E"/>
                </a:solidFill>
                <a:latin typeface="Courier"/>
              </a:rPr>
              <a:t>mean</a:t>
            </a:r>
            <a:r>
              <a:rPr>
                <a:latin typeface="Courier"/>
              </a:rPr>
              <a:t>(muac_mm </a:t>
            </a:r>
            <a:r>
              <a:rPr>
                <a:solidFill>
                  <a:srgbClr val="4070A0"/>
                </a:solidFill>
                <a:latin typeface="Courier"/>
              </a:rPr>
              <a:t>&lt;</a:t>
            </a:r>
            <a:r>
              <a:rPr>
                <a:latin typeface="Courier"/>
              </a:rPr>
              <a:t> </a:t>
            </a:r>
            <a:r>
              <a:rPr>
                <a:solidFill>
                  <a:srgbClr val="40A070"/>
                </a:solidFill>
                <a:latin typeface="Courier"/>
              </a:rPr>
              <a:t>125</a:t>
            </a:r>
            <a:r>
              <a:rPr>
                <a:latin typeface="Courier"/>
              </a:rPr>
              <a:t>),</a:t>
            </a:r>
            <a:b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a:t>
            </a:r>
            <a:br/>
            <a:r>
              <a:rPr>
                <a:latin typeface="Courier"/>
              </a:rPr>
              <a:t>  )</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Comparability is the whole point</a:t>
            </a:r>
          </a:p>
        </p:txBody>
      </p:sp>
      <p:sp>
        <p:nvSpPr>
          <p:cNvPr id="3" name="Content Placeholder 2"/>
          <p:cNvSpPr>
            <a:spLocks noGrp="1"/>
          </p:cNvSpPr>
          <p:nvPr>
            <p:ph idx="1"/>
          </p:nvPr>
        </p:nvSpPr>
        <p:spPr/>
        <p:txBody>
          <a:bodyPr/>
          <a:lstStyle/>
          <a:p>
            <a:pPr lvl="0"/>
            <a:r>
              <a:rPr b="1"/>
              <a:t>Against yourself, over time.</a:t>
            </a:r>
            <a:r>
              <a:rPr/>
              <a:t> A definition changed between rounds breaks the series, and the break is invisible…</a:t>
            </a:r>
          </a:p>
          <a:p>
            <a:pPr lvl="0"/>
            <a:r>
              <a:rPr b="1"/>
              <a:t>Against your neighbours.</a:t>
            </a:r>
            <a:r>
              <a:rPr/>
              <a:t> Cluster reporting aggregates partner figures. A partner using a different denominator…</a:t>
            </a:r>
          </a:p>
          <a:p>
            <a:pPr lvl="0"/>
            <a:r>
              <a:rPr b="1"/>
              <a:t>Against the threshold that triggers action.</a:t>
            </a:r>
            <a:r>
              <a:rPr/>
              <a:t> IPC phases, Sphere minimum standards and the 15% GAM emergency…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SDG tiers, and what they tell you</a:t>
            </a:r>
          </a:p>
        </p:txBody>
      </p:sp>
      <p:sp>
        <p:nvSpPr>
          <p:cNvPr id="3" name="Content Placeholder 2"/>
          <p:cNvSpPr>
            <a:spLocks noGrp="1"/>
          </p:cNvSpPr>
          <p:nvPr>
            <p:ph idx="1"/>
          </p:nvPr>
        </p:nvSpPr>
        <p:spPr/>
        <p:txBody>
          <a:bodyPr/>
          <a:lstStyle/>
          <a:p>
            <a:pPr lvl="0"/>
            <a:r>
              <a:rPr b="1"/>
              <a:t>Tier 1</a:t>
            </a:r>
            <a:r>
              <a:rPr/>
              <a:t> — definition agreed, data regularly produced by most countries.</a:t>
            </a:r>
          </a:p>
          <a:p>
            <a:pPr lvl="0"/>
            <a:r>
              <a:rPr b="1"/>
              <a:t>Tier 2</a:t>
            </a:r>
            <a:r>
              <a:rPr/>
              <a:t> — definition agreed, data not regularly produced.</a:t>
            </a:r>
          </a:p>
          <a:p>
            <a:pPr lvl="0"/>
            <a:r>
              <a:rPr b="1"/>
              <a:t>Tier 3</a:t>
            </a:r>
            <a:r>
              <a:rPr/>
              <a:t> — no agreed definition yet. </a:t>
            </a:r>
            <a:r>
              <a:rPr i="1"/>
              <a:t>(Formally retired as a tier, but the situation it described is everywhere.)</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standard is wrong for you</a:t>
            </a:r>
          </a:p>
        </p:txBody>
      </p:sp>
      <p:sp>
        <p:nvSpPr>
          <p:cNvPr id="3" name="Content Placeholder 2"/>
          <p:cNvSpPr>
            <a:spLocks noGrp="1"/>
          </p:cNvSpPr>
          <p:nvPr>
            <p:ph idx="1"/>
          </p:nvPr>
        </p:nvSpPr>
        <p:spPr/>
        <p:txBody>
          <a:bodyPr/>
          <a:lstStyle/>
          <a:p>
            <a:pPr lvl="0"/>
            <a:r>
              <a:rPr/>
              <a:t>The </a:t>
            </a:r>
            <a:r>
              <a:rPr b="1"/>
              <a:t>age band</a:t>
            </a:r>
            <a:r>
              <a:rPr/>
              <a:t> does not match your programme. A standard defined for under-fives in a programme serving 6 to 23…</a:t>
            </a:r>
          </a:p>
          <a:p>
            <a:pPr lvl="0"/>
            <a:r>
              <a:rPr/>
              <a:t>The </a:t>
            </a:r>
            <a:r>
              <a:rPr b="1"/>
              <a:t>recall period</a:t>
            </a:r>
            <a:r>
              <a:rPr/>
              <a:t> does not fit the context. A seven-day food consumption recall in a context with a fortnightly…</a:t>
            </a:r>
          </a:p>
          <a:p>
            <a:pPr lvl="0"/>
            <a:r>
              <a:rPr/>
              <a:t>The </a:t>
            </a:r>
            <a:r>
              <a:rPr b="1"/>
              <a:t>denominator is unavailable</a:t>
            </a:r>
            <a:r>
              <a:rPr/>
              <a:t>, and the standard assumes a census that does not exist for your area.</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When the standard is wrong for you</a:t>
            </a:r>
          </a:p>
        </p:txBody>
      </p:sp>
      <p:sp>
        <p:nvSpPr>
          <p:cNvPr id="3" name="Content Placeholder 2"/>
          <p:cNvSpPr>
            <a:spLocks noGrp="1"/>
          </p:cNvSpPr>
          <p:nvPr>
            <p:ph idx="1"/>
          </p:nvPr>
        </p:nvSpPr>
        <p:spPr/>
        <p:txBody>
          <a:bodyPr/>
          <a:lstStyle/>
          <a:p>
            <a:pPr lvl="0" indent="0" marL="1270000">
              <a:buNone/>
            </a:pPr>
            <a:r>
              <a:rPr sz="2000"/>
              <a:t>Adopting a standard definition is not a loss of analytical independence. It is what makes your number legible to everyone who has to act on it.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You have a definition, a denominator and a standard to compare it against.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https://data-analysis.cassion.dev/courses/indicator-design-logframe/indicators-06-standard-indicator-sets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Somebody has already defined this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6 of 8</vt:lpwstr>
  </property>
  <property fmtid="{D5CDD505-2E9C-101B-9397-08002B2CF9AE}" pid="3" name="subtitle">
    <vt:lpwstr>Where the published definitions live, a rule for choosing between adopting one and writing your own, and how to document a departure so your number stays comparable.</vt:lpwstr>
  </property>
</Properties>
</file>