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notesMaster" Target="notesMasters/notesMaster1.xml" /><Relationship Id="rId18" Type="http://schemas.openxmlformats.org/officeDocument/2006/relationships/viewProps" Target="viewProps.xml" /><Relationship Id="rId17" Type="http://schemas.openxmlformats.org/officeDocument/2006/relationships/presProps" Target="presProps.xml" /><Relationship Id="rId1" Type="http://schemas.openxmlformats.org/officeDocument/2006/relationships/slideMaster" Target="slideMasters/slideMaster1.xml" /><Relationship Id="rId20" Type="http://schemas.openxmlformats.org/officeDocument/2006/relationships/tableStyles" Target="tableStyles.xml" /><Relationship Id="rId1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Où vivent les définitions publiées, une règle pour choisir entre en adopter une et écrire la vôtre, et comment documenter un écart pour que votre chiffre reste comparable.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Presque tout indicateur rapporté par ce secteur a déjà été défini par quelqu’un disposant de plus de temps, de plus de concertation et de plus de relecture que vous n’en aurez. Trouver cette définition prend vingt minutes et change ce que vous écrivez. La raison n’est pas la déférence. C’est qu’un nombre que personne ne peut comparer à rien ne répond qu’à la moitié de la question. Une prévalence de MAG illisible au regard des seuils de phase IPC, ou un taux de couverture calculé autrement que celui du ministère, a jeté l’essentiel de sa valeur en échange d’une commodité locale.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d’entre elles méritent d’être soulignées pour ce public. Les échelles de service du JMP sont des définitions, non des catégories — un service d’eau « élémentaire » est une source améliorée à moins de 30 minutes d’aller-retour, et un programme qui classe sur la seule source ne rapporte pas l’indicateur JMP quel que soit le nom qu’il lui donne. Et les fiches de métadonnées des ODD sont le meilleur modèle gratuit de fiche de référence que vous trouverez ; lisez-en deux avant d’écrire la vôtre.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règle qui tranche la plupart des cas. Adopter quand une définition normalisée existe et que vous pouvez la calculer. C’est le défaut et cela devrait couvrir l’essentiel de votre cadre logique. Adopter signifie adopter le tout — numérateur, dénominateur, tranches d’âge, période de rappel — et non le nom. Adapter quand la définition normalisée existe mais que vous ne pouvez réellement pas la calculer, en général parce qu’un élément de données manque. L’adaptation est légitime et doit être documentée, car un indicateur adapté portant le nom normalisé est le pire des deux mondes. Inventer uniquement quand ce que vous devez mesurer est propre à votre programme et que personne d’autre ne le mesure. Plus rare qu’on ne le croit. Avant d’inventer, vérifiez si ce que vous voulez n’est pas plutôt une </a:t>
            </a:r>
            <a:r>
              <a:rPr i="1"/>
              <a:t>désagrégation</a:t>
            </a:r>
            <a:r>
              <a:rPr/>
              <a:t> d’un indicateur normalisé, ce qui est le cas la plupart du temps.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fiche de référence gagne deux champs quand vous vous écartez d’une norme. Quatre lignes, et la dernière est celle dont un lecteur a le plus besoin. Dites à quoi votre nombre </a:t>
            </a:r>
            <a:r>
              <a:rPr i="1"/>
              <a:t>peut</a:t>
            </a:r>
            <a:r>
              <a:rPr/>
              <a:t> être comparé. Le mauvais usage d’un indicateur est presque toujours une comparaison avec quelque chose d’incomparable, et il est presque toujours de bonne foi, par quelqu’un qui n’avait aucun moyen de savoir.</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Là où vous disposez de données individuelles, vous pouvez souvent calculer votre définition et la définition normalisée, et publier la paire.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Publier les deux coûte deux lignes de code et règle une question qui prendrait sinon un fil de courriels. Cela fait aussi de l’effet de votre écart une quantité mesurée plutôt qu’une affirmation — même geste que le journal de nettoyage pour chaque règle.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endroits où une définition inventée localement vous coûte concrètement. Ce dernier point n’est pas théorique. La MAG fondée sur le PB et celle fondée sur le poids-pour-taille donnent des prévalences différentes sur les mêmes enfants, et les seuils IPC de malnutrition aiguë sont définis pour des mesures précises. Nommez la mesure dans le nom de l’indicateur — </a:t>
            </a:r>
            <a:r>
              <a:rPr>
                <a:latin typeface="Courier"/>
              </a:rPr>
              <a:t>gam_muac_percent</a:t>
            </a:r>
            <a:r>
              <a:rPr/>
              <a:t> et </a:t>
            </a:r>
            <a:r>
              <a:rPr>
                <a:latin typeface="Courier"/>
              </a:rPr>
              <a:t>gam_whz_percent</a:t>
            </a:r>
            <a:r>
              <a:rPr/>
              <a:t> sont deux indicateurs différents que l’on appelle tous deux « MAG ».</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cadre des ODD classe ses indicateurs en niveaux, et cette classification est utile bien au-delà des ODD. Si votre indicateur est de niveau 3 sur le fond — aucune définition convenue — vous inventez, et vous devez vous attendre à le défendre à chaque revue. C’est parfois le bon choix. Ce n’est jamais le moins cher, et savoir dans quel niveau vous êtes dit combien de documentation l’indicateur exigera toute sa vie.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 arrive que ce soit réellement le cas, et l’adopter sans esprit critique est une défaillance à part entière. Dans chaque cas, adaptez et documentez. Ce qu’il ne faut pas faire est de garder le nom de la norme, d’en changer les entrailles, et de laisser un lecteur supposer une comparabilité qui n’existe pas.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avez une définition, un dénominateur et une norme de comparaison. La dernière unité porte sur les deux nombres placés à côté — la situation de référence d’où il part et la cible qu’il doit atteindre — et sur ce que chacun fait au comportement des personnes mesurées.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indicator-design-logframe/indicators-06-standard-indicator-se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Quelqu’un l’a déjà défini</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Où vivent les définitions publiées, une règle pour choisir entre en adopter une et écrire la vôtre, et comment documenter un écart pour que votre chiffre reste comparable.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question à poser avant de rédiger une définition</a:t>
            </a:r>
          </a:p>
          <a:p>
            <a:pPr lvl="0"/>
            <a:r>
              <a:rPr/>
              <a:t>Où vivent les définitions</a:t>
            </a:r>
          </a:p>
          <a:p>
            <a:pPr lvl="0"/>
            <a:r>
              <a:rPr/>
              <a:t>Adopter, adapter ou inventer</a:t>
            </a:r>
          </a:p>
          <a:p>
            <a:pPr lvl="0"/>
            <a:r>
              <a:rPr/>
              <a:t>Documenter un écart</a:t>
            </a:r>
          </a:p>
          <a:p>
            <a:pPr lvl="0"/>
            <a:r>
              <a:rPr/>
              <a:t>Faites correspondre à la norme quand vous le pouvez</a:t>
            </a:r>
          </a:p>
          <a:p>
            <a:pPr lvl="0"/>
            <a:r>
              <a:rPr/>
              <a:t>La comparabilité est tout l’enjeu</a:t>
            </a:r>
          </a:p>
          <a:p>
            <a:pPr lvl="0"/>
            <a:r>
              <a:rPr/>
              <a:t>Les niveaux des ODD, et ce qu’ils vous disent</a:t>
            </a:r>
          </a:p>
          <a:p>
            <a:pPr lvl="0"/>
            <a:r>
              <a:rPr/>
              <a:t>Quand la norme ne vous convient pas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question à poser avant de rédiger une définition</a:t>
            </a:r>
          </a:p>
        </p:txBody>
      </p:sp>
      <p:sp>
        <p:nvSpPr>
          <p:cNvPr id="3" name="Content Placeholder 2"/>
          <p:cNvSpPr>
            <a:spLocks noGrp="1"/>
          </p:cNvSpPr>
          <p:nvPr>
            <p:ph idx="1"/>
          </p:nvPr>
        </p:nvSpPr>
        <p:spPr/>
        <p:txBody>
          <a:bodyPr/>
          <a:lstStyle/>
          <a:p>
            <a:pPr lvl="0"/>
            <a:r>
              <a:rPr/>
              <a:t>Presque tout indicateur rapporté par ce secteur a déjà été défini par quelqu’un disposant de plus de temps, de plus de concertation et de plus de relecture que vous n’en aurez.</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vivent les définitions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Source</a:t>
                      </a:r>
                    </a:p>
                  </a:txBody>
                  <a:tcPr/>
                </a:tc>
                <a:tc>
                  <a:txBody>
                    <a:bodyPr/>
                    <a:lstStyle/>
                    <a:p>
                      <a:pPr lvl="0" indent="0" marL="0">
                        <a:buNone/>
                      </a:pPr>
                      <a:r>
                        <a:rPr/>
                        <a:t>Couvre</a:t>
                      </a:r>
                    </a:p>
                  </a:txBody>
                  <a:tcPr/>
                </a:tc>
                <a:tc>
                  <a:txBody>
                    <a:bodyPr/>
                    <a:lstStyle/>
                    <a:p>
                      <a:pPr lvl="0" indent="0" marL="0">
                        <a:buNone/>
                      </a:pPr>
                      <a:r>
                        <a:rPr/>
                        <a:t>Remarque</a:t>
                      </a:r>
                    </a:p>
                  </a:txBody>
                  <a:tcPr/>
                </a:tc>
              </a:tr>
              <a:tr h="0">
                <a:tc>
                  <a:txBody>
                    <a:bodyPr/>
                    <a:lstStyle/>
                    <a:p>
                      <a:pPr lvl="0" indent="0" marL="0">
                        <a:buNone/>
                      </a:pPr>
                      <a:r>
                        <a:rPr b="1"/>
                        <a:t>OMS</a:t>
                      </a:r>
                    </a:p>
                  </a:txBody>
                </a:tc>
                <a:tc>
                  <a:txBody>
                    <a:bodyPr/>
                    <a:lstStyle/>
                    <a:p>
                      <a:pPr lvl="0" indent="0" marL="0">
                        <a:buNone/>
                      </a:pPr>
                      <a:r>
                        <a:rPr/>
                        <a:t>Normes de croissance, vaccination, définitions de cas en surveillance</a:t>
                      </a:r>
                    </a:p>
                  </a:txBody>
                </a:tc>
                <a:tc>
                  <a:txBody>
                    <a:bodyPr/>
                    <a:lstStyle/>
                    <a:p>
                      <a:pPr lvl="0" indent="0" marL="0">
                        <a:buNone/>
                      </a:pPr>
                      <a:r>
                        <a:rPr/>
                        <a:t>Les normes de croissance font autorité en anthropométrie, point</a:t>
                      </a:r>
                    </a:p>
                  </a:txBody>
                </a:tc>
              </a:tr>
              <a:tr h="0">
                <a:tc>
                  <a:txBody>
                    <a:bodyPr/>
                    <a:lstStyle/>
                    <a:p>
                      <a:pPr lvl="0" indent="0" marL="0">
                        <a:buNone/>
                      </a:pPr>
                      <a:r>
                        <a:rPr b="1"/>
                        <a:t>UNICEF</a:t>
                      </a:r>
                    </a:p>
                  </a:txBody>
                </a:tc>
                <a:tc>
                  <a:txBody>
                    <a:bodyPr/>
                    <a:lstStyle/>
                    <a:p>
                      <a:pPr lvl="0" indent="0" marL="0">
                        <a:buNone/>
                      </a:pPr>
                      <a:r>
                        <a:rPr/>
                        <a:t>Définitions d’indicateurs protection de l’enfance, EAH, éducation, nutrition</a:t>
                      </a:r>
                    </a:p>
                  </a:txBody>
                </a:tc>
                <a:tc>
                  <a:txBody>
                    <a:bodyPr/>
                    <a:lstStyle/>
                    <a:p>
                      <a:pPr lvl="0" indent="0" marL="0">
                        <a:buNone/>
                      </a:pPr>
                      <a:r>
                        <a:rPr/>
                        <a:t>Généralement les plus détaillées sur le plan opérationnel</a:t>
                      </a:r>
                    </a:p>
                  </a:txBody>
                </a:tc>
              </a:tr>
              <a:tr h="0">
                <a:tc>
                  <a:txBody>
                    <a:bodyPr/>
                    <a:lstStyle/>
                    <a:p>
                      <a:pPr lvl="0" indent="0" marL="0">
                        <a:buNone/>
                      </a:pPr>
                      <a:r>
                        <a:rPr b="1"/>
                        <a:t>Sphere</a:t>
                      </a:r>
                    </a:p>
                  </a:txBody>
                </a:tc>
                <a:tc>
                  <a:txBody>
                    <a:bodyPr/>
                    <a:lstStyle/>
                    <a:p>
                      <a:pPr lvl="0" indent="0" marL="0">
                        <a:buNone/>
                      </a:pPr>
                      <a:r>
                        <a:rPr/>
                        <a:t>Standards minimums et leurs indicateurs dans les secteurs humanitaires</a:t>
                      </a:r>
                    </a:p>
                  </a:txBody>
                </a:tc>
                <a:tc>
                  <a:txBody>
                    <a:bodyPr/>
                    <a:lstStyle/>
                    <a:p>
                      <a:pPr lvl="0" indent="0" marL="0">
                        <a:buNone/>
                      </a:pPr>
                      <a:r>
                        <a:rPr/>
                        <a:t>Donne des seuils, pas seulement des définitions</a:t>
                      </a:r>
                    </a:p>
                  </a:txBody>
                </a:tc>
              </a:tr>
              <a:tr h="0">
                <a:tc>
                  <a:txBody>
                    <a:bodyPr/>
                    <a:lstStyle/>
                    <a:p>
                      <a:pPr lvl="0" indent="0" marL="0">
                        <a:buNone/>
                      </a:pPr>
                      <a:r>
                        <a:rPr b="1"/>
                        <a:t>Cadre des ODD</a:t>
                      </a:r>
                    </a:p>
                  </a:txBody>
                </a:tc>
                <a:tc>
                  <a:txBody>
                    <a:bodyPr/>
                    <a:lstStyle/>
                    <a:p>
                      <a:pPr lvl="0" indent="0" marL="0">
                        <a:buNone/>
                      </a:pPr>
                      <a:r>
                        <a:rPr/>
                        <a:t>231 indicateurs mondiaux avec fiches de métadonnées</a:t>
                      </a:r>
                    </a:p>
                  </a:txBody>
                </a:tc>
                <a:tc>
                  <a:txBody>
                    <a:bodyPr/>
                    <a:lstStyle/>
                    <a:p>
                      <a:pPr lvl="0" indent="0" marL="0">
                        <a:buNone/>
                      </a:pPr>
                      <a:r>
                        <a:rPr/>
                        <a:t>La fiche de métadonnées est une fiche de référence ; lisez-la comme modèle</a:t>
                      </a:r>
                    </a:p>
                  </a:txBody>
                </a:tc>
              </a:tr>
              <a:tr h="0">
                <a:tc>
                  <a:txBody>
                    <a:bodyPr/>
                    <a:lstStyle/>
                    <a:p>
                      <a:pPr lvl="0" indent="0" marL="0">
                        <a:buNone/>
                      </a:pPr>
                      <a:r>
                        <a:rPr b="1"/>
                        <a:t>IPC</a:t>
                      </a:r>
                    </a:p>
                  </a:txBody>
                </a:tc>
                <a:tc>
                  <a:txBody>
                    <a:bodyPr/>
                    <a:lstStyle/>
                    <a:p>
                      <a:pPr lvl="0" indent="0" marL="0">
                        <a:buNone/>
                      </a:pPr>
                      <a:r>
                        <a:rPr/>
                        <a:t>Classification de l’insécurité alimentaire et de la malnutrition aiguës</a:t>
                      </a:r>
                    </a:p>
                  </a:txBody>
                </a:tc>
                <a:tc>
                  <a:txBody>
                    <a:bodyPr/>
                    <a:lstStyle/>
                    <a:p>
                      <a:pPr lvl="0" indent="0" marL="0">
                        <a:buNone/>
                      </a:pPr>
                      <a:r>
                        <a:rPr/>
                        <a:t>Définit les indices, pas seulement l’indicateur</a:t>
                      </a:r>
                    </a:p>
                  </a:txBody>
                </a:tc>
              </a:tr>
              <a:tr h="0">
                <a:tc>
                  <a:txBody>
                    <a:bodyPr/>
                    <a:lstStyle/>
                    <a:p>
                      <a:pPr lvl="0" indent="0" marL="0">
                        <a:buNone/>
                      </a:pPr>
                      <a:r>
                        <a:rPr b="1"/>
                        <a:t>SMART</a:t>
                      </a:r>
                    </a:p>
                  </a:txBody>
                </a:tc>
                <a:tc>
                  <a:txBody>
                    <a:bodyPr/>
                    <a:lstStyle/>
                    <a:p>
                      <a:pPr lvl="0" indent="0" marL="0">
                        <a:buNone/>
                      </a:pPr>
                      <a:r>
                        <a:rPr/>
                        <a:t>Méthodologie d’enquête nutritionnelle et critères de plausibilité</a:t>
                      </a:r>
                    </a:p>
                  </a:txBody>
                </a:tc>
                <a:tc>
                  <a:txBody>
                    <a:bodyPr/>
                    <a:lstStyle/>
                    <a:p>
                      <a:pPr lvl="0" indent="0" marL="0">
                        <a:buNone/>
                      </a:pPr>
                      <a:r>
                        <a:rPr/>
                        <a:t>Définit comment la donnée est collectée, ce qui est la moitié de la définition</a:t>
                      </a:r>
                    </a:p>
                  </a:txBody>
                </a:tc>
              </a:tr>
              <a:tr h="0">
                <a:tc>
                  <a:txBody>
                    <a:bodyPr/>
                    <a:lstStyle/>
                    <a:p>
                      <a:pPr lvl="0" indent="0" marL="0">
                        <a:buNone/>
                      </a:pPr>
                      <a:r>
                        <a:rPr b="1"/>
                        <a:t>JMP</a:t>
                      </a:r>
                    </a:p>
                  </a:txBody>
                </a:tc>
                <a:tc>
                  <a:txBody>
                    <a:bodyPr/>
                    <a:lstStyle/>
                    <a:p>
                      <a:pPr lvl="0" indent="0" marL="0">
                        <a:buNone/>
                      </a:pPr>
                      <a:r>
                        <a:rPr/>
                        <a:t>Échelles de service eau, assainissement et hygiène</a:t>
                      </a:r>
                    </a:p>
                  </a:txBody>
                </a:tc>
                <a:tc>
                  <a:txBody>
                    <a:bodyPr/>
                    <a:lstStyle/>
                    <a:p>
                      <a:pPr lvl="0" indent="0" marL="0">
                        <a:buNone/>
                      </a:pPr>
                      <a:r>
                        <a:rPr/>
                        <a:t>Les échelles sont des définitions d’indicateurs déguisées</a:t>
                      </a:r>
                    </a:p>
                  </a:txBody>
                </a:tc>
              </a:tr>
              <a:tr h="0">
                <a:tc>
                  <a:txBody>
                    <a:bodyPr/>
                    <a:lstStyle/>
                    <a:p>
                      <a:pPr lvl="0" indent="0" marL="0">
                        <a:buNone/>
                      </a:pPr>
                      <a:r>
                        <a:rPr b="1"/>
                        <a:t>Le cluster</a:t>
                      </a:r>
                    </a:p>
                  </a:txBody>
                </a:tc>
                <a:tc>
                  <a:txBody>
                    <a:bodyPr/>
                    <a:lstStyle/>
                    <a:p>
                      <a:pPr lvl="0" indent="0" marL="0">
                        <a:buNone/>
                      </a:pPr>
                      <a:r>
                        <a:rPr/>
                        <a:t>Ce sur quoi la réponse rapporte cette année</a:t>
                      </a:r>
                    </a:p>
                  </a:txBody>
                </a:tc>
                <a:tc>
                  <a:txBody>
                    <a:bodyPr/>
                    <a:lstStyle/>
                    <a:p>
                      <a:pPr lvl="0" indent="0" marL="0">
                        <a:buNone/>
                      </a:pPr>
                      <a:r>
                        <a:rPr/>
                        <a:t>Le moins stable, le plus immédiatement contraignant</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Adopter, adapter ou inventer</a:t>
            </a:r>
          </a:p>
        </p:txBody>
      </p:sp>
      <p:sp>
        <p:nvSpPr>
          <p:cNvPr id="3" name="Content Placeholder 2"/>
          <p:cNvSpPr>
            <a:spLocks noGrp="1"/>
          </p:cNvSpPr>
          <p:nvPr>
            <p:ph idx="1"/>
          </p:nvPr>
        </p:nvSpPr>
        <p:spPr/>
        <p:txBody>
          <a:bodyPr/>
          <a:lstStyle/>
          <a:p>
            <a:pPr lvl="0"/>
            <a:r>
              <a:rPr/>
              <a:t>Adopter — quand une définition normalisée existe et que vous pouvez la calculer</a:t>
            </a:r>
          </a:p>
          <a:p>
            <a:pPr lvl="0"/>
            <a:r>
              <a:rPr/>
              <a:t>Adapter — quand la définition normalisée existe mais que vous ne pouvez réellement pas la calculer, en général parce…</a:t>
            </a:r>
          </a:p>
          <a:p>
            <a:pPr lvl="0"/>
            <a:r>
              <a:rPr/>
              <a:t>Inventer — uniquement quand ce que vous devez mesurer est propre à votre programme et que personne d’autre ne le mesure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Documenter un écart — Exemple</a:t>
            </a:r>
          </a:p>
        </p:txBody>
      </p:sp>
      <p:sp>
        <p:nvSpPr>
          <p:cNvPr id="3" name="Content Placeholder 2"/>
          <p:cNvSpPr>
            <a:spLocks noGrp="1"/>
          </p:cNvSpPr>
          <p:nvPr>
            <p:ph idx="1"/>
          </p:nvPr>
        </p:nvSpPr>
        <p:spPr/>
        <p:txBody>
          <a:bodyPr/>
          <a:lstStyle/>
          <a:p>
            <a:pPr lvl="0" indent="0">
              <a:buNone/>
            </a:pPr>
            <a:r>
              <a:rPr>
                <a:latin typeface="Courier"/>
              </a:rPr>
              <a:t>Standard          WHO/UNICEF, penta3 coverage (WUENIC methodology)
Departure         Denominator uses MoH facility catchment estimates rather than
                  UN WPP surviving infants. Numerator restricted to facilities
                  reporting in the month, where the standard uses all facilities
                  with non-reporters imputed from the previous year.
Effect            Our figure is a lower bound relative to the standard. On 2024
                  data the difference is largest in August, where reporting
                  completeness was 29%.
Comparable to     Other districts using the same MoH denominators. Not directly
                  comparable to WUENIC national estimates.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Faites correspondre à la norme quand vous le pouvez — En Python</a:t>
            </a:r>
          </a:p>
        </p:txBody>
      </p:sp>
      <p:sp>
        <p:nvSpPr>
          <p:cNvPr id="3" name="Content Placeholder 2"/>
          <p:cNvSpPr>
            <a:spLocks noGrp="1"/>
          </p:cNvSpPr>
          <p:nvPr>
            <p:ph idx="1"/>
          </p:nvPr>
        </p:nvSpPr>
        <p:spPr/>
        <p:txBody>
          <a:bodyPr/>
          <a:lstStyle/>
          <a:p>
            <a:pPr lvl="0" indent="0">
              <a:buNone/>
            </a:pPr>
            <a:r>
              <a:rPr>
                <a:latin typeface="Courier"/>
              </a:rPr>
              <a:t>DEFINITIONS </a:t>
            </a:r>
            <a:r>
              <a:rPr>
                <a:solidFill>
                  <a:srgbClr val="666666"/>
                </a:solidFill>
                <a:latin typeface="Courier"/>
              </a:rPr>
              <a:t>=</a:t>
            </a:r>
            <a:r>
              <a:rPr>
                <a:latin typeface="Courier"/>
              </a:rPr>
              <a:t> {</a:t>
            </a:r>
            <a:br/>
            <a:r>
              <a:rPr>
                <a:latin typeface="Courier"/>
              </a:rPr>
              <a:t>    </a:t>
            </a:r>
            <a:r>
              <a:rPr>
                <a:solidFill>
                  <a:srgbClr val="4070A0"/>
                </a:solidFill>
                <a:latin typeface="Courier"/>
              </a:rPr>
              <a:t>"local_gam_muac"</a:t>
            </a:r>
            <a:r>
              <a:rPr>
                <a:latin typeface="Courier"/>
              </a:rPr>
              <a:t>: </a:t>
            </a:r>
            <a:r>
              <a:rPr b="1">
                <a:solidFill>
                  <a:srgbClr val="007020"/>
                </a:solidFill>
                <a:latin typeface="Courier"/>
              </a:rPr>
              <a:t>lambda</a:t>
            </a:r>
            <a:r>
              <a:rPr>
                <a:latin typeface="Courier"/>
              </a:rPr>
              <a:t> d: (d[</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 </a:t>
            </a:r>
            <a:r>
              <a:rPr>
                <a:solidFill>
                  <a:srgbClr val="666666"/>
                </a:solidFill>
                <a:latin typeface="Courier"/>
              </a:rPr>
              <a:t>|</a:t>
            </a:r>
            <a:r>
              <a:rPr>
                <a:latin typeface="Courier"/>
              </a:rPr>
              <a:t> (d[</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    </a:t>
            </a:r>
            <a:r>
              <a:rPr>
                <a:solidFill>
                  <a:srgbClr val="4070A0"/>
                </a:solidFill>
                <a:latin typeface="Courier"/>
              </a:rPr>
              <a:t>"who_gam_muac_only"</a:t>
            </a:r>
            <a:r>
              <a:rPr>
                <a:latin typeface="Courier"/>
              </a:rPr>
              <a:t>: </a:t>
            </a:r>
            <a:r>
              <a:rPr b="1">
                <a:solidFill>
                  <a:srgbClr val="007020"/>
                </a:solidFill>
                <a:latin typeface="Courier"/>
              </a:rPr>
              <a:t>lambda</a:t>
            </a:r>
            <a:r>
              <a:rPr>
                <a:latin typeface="Courier"/>
              </a:rPr>
              <a:t> d: d[</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br/>
            <a:r>
              <a:rPr>
                <a:latin typeface="Courier"/>
              </a:rPr>
              <a:t>}</a:t>
            </a:r>
            <a:br/>
            <a:br/>
            <a:r>
              <a:rPr b="1">
                <a:solidFill>
                  <a:srgbClr val="007020"/>
                </a:solidFill>
                <a:latin typeface="Courier"/>
              </a:rPr>
              <a:t>for</a:t>
            </a:r>
            <a:r>
              <a:rPr>
                <a:latin typeface="Courier"/>
              </a:rPr>
              <a:t> name, rule </a:t>
            </a:r>
            <a:r>
              <a:rPr b="1">
                <a:solidFill>
                  <a:srgbClr val="007020"/>
                </a:solidFill>
                <a:latin typeface="Courier"/>
              </a:rPr>
              <a:t>in</a:t>
            </a:r>
            <a:r>
              <a:rPr>
                <a:latin typeface="Courier"/>
              </a:rPr>
              <a:t> DEFINITIONS.items():</a:t>
            </a:r>
            <a:br/>
            <a:r>
              <a:rPr>
                <a:latin typeface="Courier"/>
              </a:rPr>
              <a:t>    eligible </a:t>
            </a:r>
            <a:r>
              <a:rPr>
                <a:solidFill>
                  <a:srgbClr val="666666"/>
                </a:solidFill>
                <a:latin typeface="Courier"/>
              </a:rPr>
              <a:t>=</a:t>
            </a:r>
            <a:r>
              <a:rPr>
                <a:latin typeface="Courier"/>
              </a:rPr>
              <a:t> d </a:t>
            </a:r>
            <a:r>
              <a:rPr>
                <a:solidFill>
                  <a:srgbClr val="666666"/>
                </a:solidFill>
                <a:latin typeface="Courier"/>
              </a:rPr>
              <a:t>=</a:t>
            </a:r>
            <a:r>
              <a:rPr>
                <a:latin typeface="Courier"/>
              </a:rPr>
              <a:t> muac[muac[</a:t>
            </a:r>
            <a:r>
              <a:rPr>
                <a:solidFill>
                  <a:srgbClr val="4070A0"/>
                </a:solidFill>
                <a:latin typeface="Courier"/>
              </a:rPr>
              <a:t>"muac_mm"</a:t>
            </a:r>
            <a:r>
              <a:rPr>
                <a:latin typeface="Courier"/>
              </a:rPr>
              <a:t>].notna()]</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:22}</a:t>
            </a:r>
            <a:r>
              <a:rPr>
                <a:solidFill>
                  <a:srgbClr val="BB6688"/>
                </a:solidFill>
                <a:latin typeface="Courier"/>
              </a:rPr>
              <a:t> </a:t>
            </a:r>
            <a:r>
              <a:rPr>
                <a:solidFill>
                  <a:srgbClr val="4070A0"/>
                </a:solidFill>
                <a:latin typeface="Courier"/>
              </a:rPr>
              <a:t>{</a:t>
            </a:r>
            <a:r>
              <a:rPr>
                <a:latin typeface="Courier"/>
              </a:rPr>
              <a:t>rule(d)</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(eligible)</a:t>
            </a:r>
            <a:r>
              <a:rPr>
                <a:solidFill>
                  <a:srgbClr val="4070A0"/>
                </a:solidFill>
                <a:latin typeface="Courier"/>
              </a:rPr>
              <a:t>:.2%}</a:t>
            </a:r>
            <a:r>
              <a:rPr>
                <a:solidFill>
                  <a:srgbClr val="BB6688"/>
                </a:solidFill>
                <a:latin typeface="Courier"/>
              </a:rPr>
              <a:t>  (n=</a:t>
            </a:r>
            <a:r>
              <a:rPr>
                <a:solidFill>
                  <a:srgbClr val="4070A0"/>
                </a:solidFill>
                <a:latin typeface="Courier"/>
              </a:rPr>
              <a:t>{</a:t>
            </a:r>
            <a:r>
              <a:rPr>
                <a:solidFill>
                  <a:srgbClr val="008000"/>
                </a:solidFill>
                <a:latin typeface="Courier"/>
              </a:rPr>
              <a:t>len</a:t>
            </a:r>
            <a:r>
              <a:rPr>
                <a:latin typeface="Courier"/>
              </a:rPr>
              <a:t>(eligible)</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Faites correspondre à la norme quand vous le pouvez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(muac_mm))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local_gam_muac    =</a:t>
            </a:r>
            <a:r>
              <a:rPr>
                <a:latin typeface="Courier"/>
              </a:rPr>
              <a:t> </a:t>
            </a:r>
            <a:r>
              <a:rPr>
                <a:solidFill>
                  <a:srgbClr val="06287E"/>
                </a:solidFill>
                <a:latin typeface="Courier"/>
              </a:rPr>
              <a:t>mean</a:t>
            </a:r>
            <a:r>
              <a:rPr>
                <a:latin typeface="Courier"/>
              </a:rPr>
              <a:t>(muac_mm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a:t>
            </a:r>
            <a:r>
              <a:rPr>
                <a:latin typeface="Courier"/>
              </a:rPr>
              <a:t> oedema),</a:t>
            </a:r>
            <a:br/>
            <a:r>
              <a:rPr>
                <a:latin typeface="Courier"/>
              </a:rPr>
              <a:t>    </a:t>
            </a:r>
            <a:r>
              <a:rPr>
                <a:solidFill>
                  <a:srgbClr val="7D9029"/>
                </a:solidFill>
                <a:latin typeface="Courier"/>
              </a:rPr>
              <a:t>who_gam_muac_only =</a:t>
            </a:r>
            <a:r>
              <a:rPr>
                <a:latin typeface="Courier"/>
              </a:rPr>
              <a:t> </a:t>
            </a:r>
            <a:r>
              <a:rPr>
                <a:solidFill>
                  <a:srgbClr val="06287E"/>
                </a:solidFill>
                <a:latin typeface="Courier"/>
              </a:rPr>
              <a:t>mean</a:t>
            </a:r>
            <a:r>
              <a:rPr>
                <a:latin typeface="Courier"/>
              </a:rPr>
              <a:t>(muac_mm </a:t>
            </a:r>
            <a:r>
              <a:rPr>
                <a:solidFill>
                  <a:srgbClr val="4070A0"/>
                </a:solidFill>
                <a:latin typeface="Courier"/>
              </a:rPr>
              <a:t>&lt;</a:t>
            </a:r>
            <a:r>
              <a:rPr>
                <a:latin typeface="Courier"/>
              </a:rPr>
              <a:t> </a:t>
            </a:r>
            <a:r>
              <a:rPr>
                <a:solidFill>
                  <a:srgbClr val="40A070"/>
                </a:solidFill>
                <a:latin typeface="Courier"/>
              </a:rPr>
              <a:t>125</a:t>
            </a:r>
            <a:r>
              <a:rPr>
                <a:latin typeface="Courier"/>
              </a:rPr>
              <a:t>),</a:t>
            </a:r>
            <a:b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a:t>
            </a:r>
            <a:br/>
            <a:r>
              <a:rPr>
                <a:latin typeface="Courier"/>
              </a:rPr>
              <a:t>  )</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comparabilité est tout l’enjeu</a:t>
            </a:r>
          </a:p>
        </p:txBody>
      </p:sp>
      <p:sp>
        <p:nvSpPr>
          <p:cNvPr id="3" name="Content Placeholder 2"/>
          <p:cNvSpPr>
            <a:spLocks noGrp="1"/>
          </p:cNvSpPr>
          <p:nvPr>
            <p:ph idx="1"/>
          </p:nvPr>
        </p:nvSpPr>
        <p:spPr/>
        <p:txBody>
          <a:bodyPr/>
          <a:lstStyle/>
          <a:p>
            <a:pPr lvl="0"/>
            <a:r>
              <a:rPr b="1"/>
              <a:t>Face à vous-même, dans le temps.</a:t>
            </a:r>
            <a:r>
              <a:rPr/>
              <a:t> Une définition modifiée entre deux tours casse la série, et la cassure est…</a:t>
            </a:r>
          </a:p>
          <a:p>
            <a:pPr lvl="0"/>
            <a:r>
              <a:rPr b="1"/>
              <a:t>Face à vos voisins.</a:t>
            </a:r>
            <a:r>
              <a:rPr/>
              <a:t> Le rapportage de cluster agrège les chiffres des partenaires. Un partenaire employant un autre…</a:t>
            </a:r>
          </a:p>
          <a:p>
            <a:pPr lvl="0"/>
            <a:r>
              <a:rPr b="1"/>
              <a:t>Face au seuil qui déclenche l’action.</a:t>
            </a:r>
            <a:r>
              <a:rPr/>
              <a:t> Les phases IPC, les standards minimums Sphere et le seuil d’urgence de 15 %…</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niveaux des ODD, et ce qu’ils vous disent</a:t>
            </a:r>
          </a:p>
        </p:txBody>
      </p:sp>
      <p:sp>
        <p:nvSpPr>
          <p:cNvPr id="3" name="Content Placeholder 2"/>
          <p:cNvSpPr>
            <a:spLocks noGrp="1"/>
          </p:cNvSpPr>
          <p:nvPr>
            <p:ph idx="1"/>
          </p:nvPr>
        </p:nvSpPr>
        <p:spPr/>
        <p:txBody>
          <a:bodyPr/>
          <a:lstStyle/>
          <a:p>
            <a:pPr lvl="0"/>
            <a:r>
              <a:rPr b="1"/>
              <a:t>Niveau 1</a:t>
            </a:r>
            <a:r>
              <a:rPr/>
              <a:t> — définition convenue, données produites régulièrement par la plupart des pays.</a:t>
            </a:r>
          </a:p>
          <a:p>
            <a:pPr lvl="0"/>
            <a:r>
              <a:rPr b="1"/>
              <a:t>Niveau 2</a:t>
            </a:r>
            <a:r>
              <a:rPr/>
              <a:t> — définition convenue, données non produites régulièrement.</a:t>
            </a:r>
          </a:p>
          <a:p>
            <a:pPr lvl="0"/>
            <a:r>
              <a:rPr b="1"/>
              <a:t>Niveau 3</a:t>
            </a:r>
            <a:r>
              <a:rPr/>
              <a:t> — pas encore de définition convenue. *(Formellement supprimé en tant que niveau, mais la situation qu’il…</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 norme ne vous convient pas</a:t>
            </a:r>
          </a:p>
        </p:txBody>
      </p:sp>
      <p:sp>
        <p:nvSpPr>
          <p:cNvPr id="3" name="Content Placeholder 2"/>
          <p:cNvSpPr>
            <a:spLocks noGrp="1"/>
          </p:cNvSpPr>
          <p:nvPr>
            <p:ph idx="1"/>
          </p:nvPr>
        </p:nvSpPr>
        <p:spPr/>
        <p:txBody>
          <a:bodyPr/>
          <a:lstStyle/>
          <a:p>
            <a:pPr lvl="0"/>
            <a:r>
              <a:rPr/>
              <a:t>La </a:t>
            </a:r>
            <a:r>
              <a:rPr b="1"/>
              <a:t>tranche d’âge</a:t>
            </a:r>
            <a:r>
              <a:rPr/>
              <a:t> ne correspond pas à votre programme. Une norme définie pour les moins de cinq ans dans un…</a:t>
            </a:r>
          </a:p>
          <a:p>
            <a:pPr lvl="0"/>
            <a:r>
              <a:rPr/>
              <a:t>La </a:t>
            </a:r>
            <a:r>
              <a:rPr b="1"/>
              <a:t>période de rappel</a:t>
            </a:r>
            <a:r>
              <a:rPr/>
              <a:t> ne colle pas au contexte. Un rappel de consommation alimentaire à sept jours dans un contexte…</a:t>
            </a:r>
          </a:p>
          <a:p>
            <a:pPr lvl="0"/>
            <a:r>
              <a:rPr/>
              <a:t>Le </a:t>
            </a:r>
            <a:r>
              <a:rPr b="1"/>
              <a:t>dénominateur est indisponible</a:t>
            </a:r>
            <a:r>
              <a:rPr/>
              <a:t>, et la norme suppose un recensement qui n’existe pas pour votre zone.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 norme ne vous convient pas</a:t>
            </a:r>
          </a:p>
        </p:txBody>
      </p:sp>
      <p:sp>
        <p:nvSpPr>
          <p:cNvPr id="3" name="Content Placeholder 2"/>
          <p:cNvSpPr>
            <a:spLocks noGrp="1"/>
          </p:cNvSpPr>
          <p:nvPr>
            <p:ph idx="1"/>
          </p:nvPr>
        </p:nvSpPr>
        <p:spPr/>
        <p:txBody>
          <a:bodyPr/>
          <a:lstStyle/>
          <a:p>
            <a:pPr lvl="0" indent="0" marL="1270000">
              <a:buNone/>
            </a:pPr>
            <a:r>
              <a:rPr sz="2000"/>
              <a:t>Adopter une définition normalisée n’est pas une perte d’indépendance analytique. C’est ce qui rend votre chiffre lisible par tous ceux qui doivent agir dessus.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avez une définition, un dénominateur et une norme de comparaison.</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https://data-analysis.cassion.dev/fr/cours/indicator-design-logframe/indicators-06-standard-indicator-sets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Quelqu’un l’a déjà défini</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Où vivent les définitions publiées, une règle pour choisir entre en adopter une et écrire la vôtre, et comment documenter un écart pour que votre chiffre reste comparable.</vt:lpwstr>
  </property>
</Properties>
</file>