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numbers that turn an indicator into a commitment. Four ways to set a target, the baseline measured six months after the programme started, and the fact that every target changes the behaviour of the people being measured.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its own, an indicator is a measurement. Put a baseline and a target beside it and it becomes a commitment, a performance judgement and — this is the part people underestimate — an instruction to everyone whose work it measures. This lesson is about setting both honestly, and about the behaviour each one creates.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baseline is the value of the same indicator, computed the same way, before the intervention. Every word in that sentence is load-bearing.</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reference_sheet_version</a:t>
            </a:r>
            <a:r>
              <a:rPr/>
              <a:t> field is what makes a baseline survive three years. Without it, the endline analyst has a number and no way to know what it meant.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Frequently there isn’t one, because the programme started before anyone thought about measurement. Three honest options, in order of preference: What you must not do is retrofit a baseline from the first period of programme data and present it as a pre-intervention value. An evaluator will find it, and the finding will be about honesty rather than about method.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Most real targets are the fourth, presented as the first. That is not necessarily wrong — a negotiated target is a legitimate commitment — but writing “negotiated” in the sheet changes the review conversation from “you failed” to “we agreed a number that assumed X, and X did not happen”. Whichever method, write down the assumption the target rests on. A coverage target of 85% assumes the outreach budget, the vehicle and the vaccine supply. All three are assumptions from lesson 1, and when the target is missed they are the analysis.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single target three years out gives you nothing to manage against for two and a half of them.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straight line is a placeholder, not a plan. Two adjustments make it realistic:</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part that belongs in an M&amp;E course rather than a management one, because you are the person who will see it in the data first. When a number is used to judge, the people being judged optimise the number. Sometimes that is exactly what you wanted. Often it is not, and the ways it goes wrong are predictable: Pair every target with an indicator that would move in the opposite direction if it were being gamed. A cure rate target beside a mean admission severity; a coverage target beside the reporting rate; a caseload target beside the verification factor.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that table when the target is set, not when the number looks too good. It takes ten minutes and it is the difference between noticing in March and noticing at the evaluation.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Once a target exists, it is worth checking whether the distribution knows about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pile-up immediately above a threshold with a hole immediately below it is one of the most reliable signals in performance data. It is the same logic as the digit preference check in the DQA course, and it deserves the same care in wording: it is a pattern that warrants a question, not a conclusion about anyone.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Targets get revised. Do it in the open. A revised target with a reason and an approval is a management decision. A target quietly edited in a spreadsheet is the finding that ends a partnership.</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an indicator, a baseline and a target. The final lesson is what happens when somebody external applies the OECD DAC criteria to all three — what an evaluator asks, which of your numbers survive the question, and how to have built the evidence before they arrive.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7-baselines-and-targ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Baselines, targets, and what they make people do</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Two numbers that turn an indicator into a commitment. Four ways to set a target, the baseline measured six months after the programme started, and the fact that every target changes the behaviour of the people being measured.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An indicator with a target is a different object</a:t>
            </a:r>
          </a:p>
          <a:p>
            <a:pPr lvl="0"/>
            <a:r>
              <a:rPr/>
              <a:t>What a baseline has to be</a:t>
            </a:r>
          </a:p>
          <a:p>
            <a:pPr lvl="0"/>
            <a:r>
              <a:rPr/>
              <a:t>The baseline you did not collect</a:t>
            </a:r>
          </a:p>
          <a:p>
            <a:pPr lvl="0"/>
            <a:r>
              <a:rPr/>
              <a:t>Four ways to set a target</a:t>
            </a:r>
          </a:p>
          <a:p>
            <a:pPr lvl="0"/>
            <a:r>
              <a:rPr/>
              <a:t>Milestones, not just an endpoint</a:t>
            </a:r>
          </a:p>
          <a:p>
            <a:pPr lvl="0"/>
            <a:r>
              <a:rPr/>
              <a:t>Every target changes behaviour</a:t>
            </a:r>
          </a:p>
          <a:p>
            <a:pPr lvl="0"/>
            <a:r>
              <a:rPr/>
              <a:t>Look for the boundary effect</a:t>
            </a:r>
          </a:p>
          <a:p>
            <a:pPr lvl="0"/>
            <a:r>
              <a:rPr/>
              <a:t>Revising a target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with a target is a different object</a:t>
            </a:r>
          </a:p>
        </p:txBody>
      </p:sp>
      <p:sp>
        <p:nvSpPr>
          <p:cNvPr id="3" name="Content Placeholder 2"/>
          <p:cNvSpPr>
            <a:spLocks noGrp="1"/>
          </p:cNvSpPr>
          <p:nvPr>
            <p:ph idx="1"/>
          </p:nvPr>
        </p:nvSpPr>
        <p:spPr/>
        <p:txBody>
          <a:bodyPr/>
          <a:lstStyle/>
          <a:p>
            <a:pPr lvl="0"/>
            <a:r>
              <a:rPr/>
              <a:t>On its own, an indicator is a measurement.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baseline has to be</a:t>
            </a:r>
          </a:p>
        </p:txBody>
      </p:sp>
      <p:sp>
        <p:nvSpPr>
          <p:cNvPr id="3" name="Content Placeholder 2"/>
          <p:cNvSpPr>
            <a:spLocks noGrp="1"/>
          </p:cNvSpPr>
          <p:nvPr>
            <p:ph idx="1"/>
          </p:nvPr>
        </p:nvSpPr>
        <p:spPr/>
        <p:txBody>
          <a:bodyPr/>
          <a:lstStyle/>
          <a:p>
            <a:pPr lvl="0"/>
            <a:r>
              <a:rPr b="1"/>
              <a:t>Same indicator.</a:t>
            </a:r>
            <a:r>
              <a:rPr/>
              <a:t> A baseline from a survey and an endline from routine data are not comparable. This is the commonest…</a:t>
            </a:r>
          </a:p>
          <a:p>
            <a:pPr lvl="0"/>
            <a:r>
              <a:rPr b="1"/>
              <a:t>Same way.</a:t>
            </a:r>
            <a:r>
              <a:rPr/>
              <a:t> Same denominator, same age bands, same recall period. Version the reference sheet at baseline and keep it.</a:t>
            </a:r>
          </a:p>
          <a:p>
            <a:pPr lvl="0"/>
            <a:r>
              <a:rPr b="1"/>
              <a:t>Before.</a:t>
            </a:r>
            <a:r>
              <a:rPr/>
              <a:t> A baseline collected in month six measures a population the programme has already been working with.</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baseline has to be — In Python</a:t>
            </a:r>
          </a:p>
        </p:txBody>
      </p:sp>
      <p:sp>
        <p:nvSpPr>
          <p:cNvPr id="3" name="Content Placeholder 2"/>
          <p:cNvSpPr>
            <a:spLocks noGrp="1"/>
          </p:cNvSpPr>
          <p:nvPr>
            <p:ph idx="1"/>
          </p:nvPr>
        </p:nvSpPr>
        <p:spPr/>
        <p:txBody>
          <a:bodyPr/>
          <a:lstStyle/>
          <a:p>
            <a:pPr lvl="0" indent="0">
              <a:buNone/>
            </a:pPr>
            <a:r>
              <a:rPr>
                <a:latin typeface="Courier"/>
              </a:rPr>
              <a:t>baseline </a:t>
            </a:r>
            <a:r>
              <a:rPr>
                <a:solidFill>
                  <a:srgbClr val="666666"/>
                </a:solidFill>
                <a:latin typeface="Courier"/>
              </a:rPr>
              <a:t>=</a:t>
            </a:r>
            <a:r>
              <a:rPr>
                <a:latin typeface="Courier"/>
              </a:rPr>
              <a:t> {</a:t>
            </a:r>
            <a:br/>
            <a:r>
              <a:rPr>
                <a:latin typeface="Courier"/>
              </a:rPr>
              <a:t>    </a:t>
            </a:r>
            <a:r>
              <a:rPr>
                <a:solidFill>
                  <a:srgbClr val="4070A0"/>
                </a:solidFill>
                <a:latin typeface="Courier"/>
              </a:rPr>
              <a:t>"indicator"</a:t>
            </a:r>
            <a:r>
              <a:rPr>
                <a:latin typeface="Courier"/>
              </a:rPr>
              <a:t>: </a:t>
            </a:r>
            <a:r>
              <a:rPr>
                <a:solidFill>
                  <a:srgbClr val="4070A0"/>
                </a:solidFill>
                <a:latin typeface="Courier"/>
              </a:rPr>
              <a:t>"penta3_coverage_percent_monthly"</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61.4</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"DHIS2, 2023 monthly mean over reporting facilities"</a:t>
            </a:r>
            <a:r>
              <a:rPr>
                <a:latin typeface="Courier"/>
              </a:rPr>
              <a:t>,</a:t>
            </a:r>
            <a:br/>
            <a:r>
              <a:rPr>
                <a:latin typeface="Courier"/>
              </a:rPr>
              <a:t>    </a:t>
            </a:r>
            <a:r>
              <a:rPr>
                <a:solidFill>
                  <a:srgbClr val="4070A0"/>
                </a:solidFill>
                <a:latin typeface="Courier"/>
              </a:rPr>
              <a:t>"collected"</a:t>
            </a:r>
            <a:r>
              <a:rPr>
                <a:latin typeface="Courier"/>
              </a:rPr>
              <a:t>: </a:t>
            </a:r>
            <a:r>
              <a:rPr>
                <a:solidFill>
                  <a:srgbClr val="4070A0"/>
                </a:solidFill>
                <a:latin typeface="Courier"/>
              </a:rPr>
              <a:t>"2024-01"</a:t>
            </a:r>
            <a:r>
              <a:rPr>
                <a:latin typeface="Courier"/>
              </a:rPr>
              <a:t>,</a:t>
            </a:r>
            <a:br/>
            <a:r>
              <a:rPr>
                <a:latin typeface="Courier"/>
              </a:rPr>
              <a:t>    </a:t>
            </a:r>
            <a:r>
              <a:rPr>
                <a:solidFill>
                  <a:srgbClr val="4070A0"/>
                </a:solidFill>
                <a:latin typeface="Courier"/>
              </a:rPr>
              <a:t>"reference_sheet_version"</a:t>
            </a:r>
            <a:r>
              <a:rPr>
                <a:latin typeface="Courier"/>
              </a:rPr>
              <a:t>: </a:t>
            </a:r>
            <a:r>
              <a:rPr>
                <a:solidFill>
                  <a:srgbClr val="4070A0"/>
                </a:solidFill>
                <a:latin typeface="Courier"/>
              </a:rPr>
              <a:t>"2.1"</a:t>
            </a:r>
            <a:r>
              <a:rPr>
                <a:latin typeface="Courier"/>
              </a:rPr>
              <a:t>,</a:t>
            </a:r>
            <a:br/>
            <a:r>
              <a:rPr>
                <a:latin typeface="Courier"/>
              </a:rPr>
              <a:t>    </a:t>
            </a:r>
            <a:r>
              <a:rPr>
                <a:solidFill>
                  <a:srgbClr val="4070A0"/>
                </a:solidFill>
                <a:latin typeface="Courier"/>
              </a:rPr>
              <a:t>"note"</a:t>
            </a:r>
            <a:r>
              <a:rPr>
                <a:latin typeface="Courier"/>
              </a:rPr>
              <a:t>: </a:t>
            </a:r>
            <a:r>
              <a:rPr>
                <a:solidFill>
                  <a:srgbClr val="4070A0"/>
                </a:solidFill>
                <a:latin typeface="Courier"/>
              </a:rPr>
              <a:t>"Computed on the same denominator as the target. 2023 reporting "</a:t>
            </a:r>
            <a:br/>
            <a:r>
              <a:rPr>
                <a:latin typeface="Courier"/>
              </a:rPr>
              <a:t>            </a:t>
            </a:r>
            <a:r>
              <a:rPr>
                <a:solidFill>
                  <a:srgbClr val="4070A0"/>
                </a:solidFill>
                <a:latin typeface="Courier"/>
              </a:rPr>
              <a:t>"completeness was 71%, so the baseline is a lower bound."</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baseline has to be — In R</a:t>
            </a:r>
          </a:p>
        </p:txBody>
      </p:sp>
      <p:sp>
        <p:nvSpPr>
          <p:cNvPr id="3" name="Content Placeholder 2"/>
          <p:cNvSpPr>
            <a:spLocks noGrp="1"/>
          </p:cNvSpPr>
          <p:nvPr>
            <p:ph idx="1"/>
          </p:nvPr>
        </p:nvSpPr>
        <p:spPr/>
        <p:txBody>
          <a:bodyPr/>
          <a:lstStyle/>
          <a:p>
            <a:pPr lvl="0" indent="0">
              <a:buNone/>
            </a:pPr>
            <a:r>
              <a:rPr>
                <a:latin typeface="Courier"/>
              </a:rPr>
              <a:t>baseline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indicator =</a:t>
            </a:r>
            <a:r>
              <a:rPr>
                <a:latin typeface="Courier"/>
              </a:rPr>
              <a:t> </a:t>
            </a:r>
            <a:r>
              <a:rPr>
                <a:solidFill>
                  <a:srgbClr val="4070A0"/>
                </a:solidFill>
                <a:latin typeface="Courier"/>
              </a:rPr>
              <a:t>"penta3_coverage_percent_monthly"</a:t>
            </a:r>
            <a:r>
              <a:rPr>
                <a:latin typeface="Courier"/>
              </a:rPr>
              <a:t>,</a:t>
            </a:r>
            <a:br/>
            <a:r>
              <a:rPr>
                <a:latin typeface="Courier"/>
              </a:rPr>
              <a:t>  </a:t>
            </a:r>
            <a:r>
              <a:rPr>
                <a:solidFill>
                  <a:srgbClr val="7D9029"/>
                </a:solidFill>
                <a:latin typeface="Courier"/>
              </a:rPr>
              <a:t>value =</a:t>
            </a:r>
            <a:r>
              <a:rPr>
                <a:latin typeface="Courier"/>
              </a:rPr>
              <a:t> </a:t>
            </a:r>
            <a:r>
              <a:rPr>
                <a:solidFill>
                  <a:srgbClr val="40A070"/>
                </a:solidFill>
                <a:latin typeface="Courier"/>
              </a:rPr>
              <a:t>61.4</a:t>
            </a:r>
            <a:r>
              <a:rPr>
                <a:latin typeface="Courier"/>
              </a:rPr>
              <a:t>,</a:t>
            </a:r>
            <a:br/>
            <a:r>
              <a:rPr>
                <a:latin typeface="Courier"/>
              </a:rPr>
              <a:t>  </a:t>
            </a:r>
            <a:r>
              <a:rPr>
                <a:solidFill>
                  <a:srgbClr val="7D9029"/>
                </a:solidFill>
                <a:latin typeface="Courier"/>
              </a:rPr>
              <a:t>source =</a:t>
            </a:r>
            <a:r>
              <a:rPr>
                <a:latin typeface="Courier"/>
              </a:rPr>
              <a:t> </a:t>
            </a:r>
            <a:r>
              <a:rPr>
                <a:solidFill>
                  <a:srgbClr val="4070A0"/>
                </a:solidFill>
                <a:latin typeface="Courier"/>
              </a:rPr>
              <a:t>"DHIS2, 2023 monthly mean over reporting facilities"</a:t>
            </a:r>
            <a:r>
              <a:rPr>
                <a:latin typeface="Courier"/>
              </a:rPr>
              <a:t>,</a:t>
            </a:r>
            <a:br/>
            <a:r>
              <a:rPr>
                <a:latin typeface="Courier"/>
              </a:rPr>
              <a:t>  </a:t>
            </a:r>
            <a:r>
              <a:rPr>
                <a:solidFill>
                  <a:srgbClr val="7D9029"/>
                </a:solidFill>
                <a:latin typeface="Courier"/>
              </a:rPr>
              <a:t>reference_sheet_version =</a:t>
            </a:r>
            <a:r>
              <a:rPr>
                <a:latin typeface="Courier"/>
              </a:rPr>
              <a:t> </a:t>
            </a:r>
            <a:r>
              <a:rPr>
                <a:solidFill>
                  <a:srgbClr val="4070A0"/>
                </a:solidFill>
                <a:latin typeface="Courier"/>
              </a:rPr>
              <a:t>"2.1"</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baseline you did not collect</a:t>
            </a:r>
          </a:p>
        </p:txBody>
      </p:sp>
      <p:sp>
        <p:nvSpPr>
          <p:cNvPr id="3" name="Content Placeholder 2"/>
          <p:cNvSpPr>
            <a:spLocks noGrp="1"/>
          </p:cNvSpPr>
          <p:nvPr>
            <p:ph idx="1"/>
          </p:nvPr>
        </p:nvSpPr>
        <p:spPr/>
        <p:txBody>
          <a:bodyPr/>
          <a:lstStyle/>
          <a:p>
            <a:pPr lvl="0"/>
            <a:r>
              <a:rPr b="1"/>
              <a:t>Reconstruct from routine data.</a:t>
            </a:r>
            <a:r>
              <a:rPr/>
              <a:t> Usually possible and usually the best answer. Say which months and what the…</a:t>
            </a:r>
          </a:p>
          <a:p>
            <a:pPr lvl="0"/>
            <a:r>
              <a:rPr b="1"/>
              <a:t>Use a comparable external estimate</a:t>
            </a:r>
            <a:r>
              <a:rPr/>
              <a:t> — a DHS or MICS round, a previous SMART survey — and state the difference in…</a:t>
            </a:r>
          </a:p>
          <a:p>
            <a:pPr lvl="0"/>
            <a:r>
              <a:rPr b="1"/>
              <a:t>Declare it unavailable and set a target on a trajectory instead</a:t>
            </a:r>
            <a:r>
              <a:rPr/>
              <a:t>, so performance is judged on the direction rather…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ways to set a target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Method</a:t>
                      </a:r>
                    </a:p>
                  </a:txBody>
                  <a:tcPr/>
                </a:tc>
                <a:tc>
                  <a:txBody>
                    <a:bodyPr/>
                    <a:lstStyle/>
                    <a:p>
                      <a:pPr lvl="0" indent="0" marL="0">
                        <a:buNone/>
                      </a:pPr>
                      <a:r>
                        <a:rPr/>
                        <a:t>Basis</a:t>
                      </a:r>
                    </a:p>
                  </a:txBody>
                  <a:tcPr/>
                </a:tc>
                <a:tc>
                  <a:txBody>
                    <a:bodyPr/>
                    <a:lstStyle/>
                    <a:p>
                      <a:pPr lvl="0" indent="0" marL="0">
                        <a:buNone/>
                      </a:pPr>
                      <a:r>
                        <a:rPr/>
                        <a:t>Best when</a:t>
                      </a:r>
                    </a:p>
                  </a:txBody>
                  <a:tcPr/>
                </a:tc>
              </a:tr>
              <a:tr h="0">
                <a:tc>
                  <a:txBody>
                    <a:bodyPr/>
                    <a:lstStyle/>
                    <a:p>
                      <a:pPr lvl="0" indent="0" marL="0">
                        <a:buNone/>
                      </a:pPr>
                      <a:r>
                        <a:rPr b="1"/>
                        <a:t>Normative</a:t>
                      </a:r>
                    </a:p>
                  </a:txBody>
                </a:tc>
                <a:tc>
                  <a:txBody>
                    <a:bodyPr/>
                    <a:lstStyle/>
                    <a:p>
                      <a:pPr lvl="0" indent="0" marL="0">
                        <a:buNone/>
                      </a:pPr>
                      <a:r>
                        <a:rPr/>
                        <a:t>A standard says so — Sphere 15 L/person/day, 90% coverage</a:t>
                      </a:r>
                    </a:p>
                  </a:txBody>
                </a:tc>
                <a:tc>
                  <a:txBody>
                    <a:bodyPr/>
                    <a:lstStyle/>
                    <a:p>
                      <a:pPr lvl="0" indent="0" marL="0">
                        <a:buNone/>
                      </a:pPr>
                      <a:r>
                        <a:rPr/>
                        <a:t>The standard is the point of the programme</a:t>
                      </a:r>
                    </a:p>
                  </a:txBody>
                </a:tc>
              </a:tr>
              <a:tr h="0">
                <a:tc>
                  <a:txBody>
                    <a:bodyPr/>
                    <a:lstStyle/>
                    <a:p>
                      <a:pPr lvl="0" indent="0" marL="0">
                        <a:buNone/>
                      </a:pPr>
                      <a:r>
                        <a:rPr b="1"/>
                        <a:t>Historical</a:t>
                      </a:r>
                    </a:p>
                  </a:txBody>
                </a:tc>
                <a:tc>
                  <a:txBody>
                    <a:bodyPr/>
                    <a:lstStyle/>
                    <a:p>
                      <a:pPr lvl="0" indent="0" marL="0">
                        <a:buNone/>
                      </a:pPr>
                      <a:r>
                        <a:rPr/>
                        <a:t>Best recent performance, or best comparable district</a:t>
                      </a:r>
                    </a:p>
                  </a:txBody>
                </a:tc>
                <a:tc>
                  <a:txBody>
                    <a:bodyPr/>
                    <a:lstStyle/>
                    <a:p>
                      <a:pPr lvl="0" indent="0" marL="0">
                        <a:buNone/>
                      </a:pPr>
                      <a:r>
                        <a:rPr/>
                        <a:t>Routine data exists and is trusted</a:t>
                      </a:r>
                    </a:p>
                  </a:txBody>
                </a:tc>
              </a:tr>
              <a:tr h="0">
                <a:tc>
                  <a:txBody>
                    <a:bodyPr/>
                    <a:lstStyle/>
                    <a:p>
                      <a:pPr lvl="0" indent="0" marL="0">
                        <a:buNone/>
                      </a:pPr>
                      <a:r>
                        <a:rPr b="1"/>
                        <a:t>Capacity</a:t>
                      </a:r>
                    </a:p>
                  </a:txBody>
                </a:tc>
                <a:tc>
                  <a:txBody>
                    <a:bodyPr/>
                    <a:lstStyle/>
                    <a:p>
                      <a:pPr lvl="0" indent="0" marL="0">
                        <a:buNone/>
                      </a:pPr>
                      <a:r>
                        <a:rPr/>
                        <a:t>What the resources can deliver, costed</a:t>
                      </a:r>
                    </a:p>
                  </a:txBody>
                </a:tc>
                <a:tc>
                  <a:txBody>
                    <a:bodyPr/>
                    <a:lstStyle/>
                    <a:p>
                      <a:pPr lvl="0" indent="0" marL="0">
                        <a:buNone/>
                      </a:pPr>
                      <a:r>
                        <a:rPr/>
                        <a:t>Constraints are the binding factor</a:t>
                      </a:r>
                    </a:p>
                  </a:txBody>
                </a:tc>
              </a:tr>
              <a:tr h="0">
                <a:tc>
                  <a:txBody>
                    <a:bodyPr/>
                    <a:lstStyle/>
                    <a:p>
                      <a:pPr lvl="0" indent="0" marL="0">
                        <a:buNone/>
                      </a:pPr>
                      <a:r>
                        <a:rPr b="1"/>
                        <a:t>Negotiated</a:t>
                      </a:r>
                    </a:p>
                  </a:txBody>
                </a:tc>
                <a:tc>
                  <a:txBody>
                    <a:bodyPr/>
                    <a:lstStyle/>
                    <a:p>
                      <a:pPr lvl="0" indent="0" marL="0">
                        <a:buNone/>
                      </a:pPr>
                      <a:r>
                        <a:rPr/>
                        <a:t>What the donor and government agreed</a:t>
                      </a:r>
                    </a:p>
                  </a:txBody>
                </a:tc>
                <a:tc>
                  <a:txBody>
                    <a:bodyPr/>
                    <a:lstStyle/>
                    <a:p>
                      <a:pPr lvl="0" indent="0" marL="0">
                        <a:buNone/>
                      </a:pPr>
                      <a:r>
                        <a:rPr/>
                        <a:t>Honest to name this as what it is</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Milestones, not just an endpoint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baseline_value, target_value, quarters </a:t>
            </a:r>
            <a:r>
              <a:rPr>
                <a:solidFill>
                  <a:srgbClr val="666666"/>
                </a:solidFill>
                <a:latin typeface="Courier"/>
              </a:rPr>
              <a:t>=</a:t>
            </a:r>
            <a:r>
              <a:rPr>
                <a:latin typeface="Courier"/>
              </a:rPr>
              <a:t> </a:t>
            </a:r>
            <a:r>
              <a:rPr>
                <a:solidFill>
                  <a:srgbClr val="40A070"/>
                </a:solidFill>
                <a:latin typeface="Courier"/>
              </a:rPr>
              <a:t>61.4</a:t>
            </a:r>
            <a:r>
              <a:rPr>
                <a:latin typeface="Courier"/>
              </a:rPr>
              <a:t>, </a:t>
            </a:r>
            <a:r>
              <a:rPr>
                <a:solidFill>
                  <a:srgbClr val="40A070"/>
                </a:solidFill>
                <a:latin typeface="Courier"/>
              </a:rPr>
              <a:t>85.0</a:t>
            </a:r>
            <a:r>
              <a:rPr>
                <a:latin typeface="Courier"/>
              </a:rPr>
              <a:t>, </a:t>
            </a:r>
            <a:r>
              <a:rPr>
                <a:solidFill>
                  <a:srgbClr val="40A070"/>
                </a:solidFill>
                <a:latin typeface="Courier"/>
              </a:rPr>
              <a:t>12</a:t>
            </a:r>
            <a:br/>
            <a:r>
              <a:rPr>
                <a:latin typeface="Courier"/>
              </a:rPr>
              <a:t>trajectory </a:t>
            </a:r>
            <a:r>
              <a:rPr>
                <a:solidFill>
                  <a:srgbClr val="666666"/>
                </a:solidFill>
                <a:latin typeface="Courier"/>
              </a:rPr>
              <a:t>=</a:t>
            </a:r>
            <a:r>
              <a:rPr>
                <a:latin typeface="Courier"/>
              </a:rPr>
              <a:t> np.linspace(baseline_value, target_value, quarters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008000"/>
                </a:solidFill>
                <a:latin typeface="Courier"/>
              </a:rPr>
              <a:t>round</a:t>
            </a:r>
            <a:r>
              <a:rPr>
                <a:latin typeface="Courier"/>
              </a:rPr>
              <a:t>(v, </a:t>
            </a:r>
            <a:r>
              <a:rPr>
                <a:solidFill>
                  <a:srgbClr val="40A070"/>
                </a:solidFill>
                <a:latin typeface="Courier"/>
              </a:rPr>
              <a:t>1</a:t>
            </a:r>
            <a:r>
              <a:rPr>
                <a:latin typeface="Courier"/>
              </a:rPr>
              <a:t>) </a:t>
            </a:r>
            <a:r>
              <a:rPr b="1">
                <a:solidFill>
                  <a:srgbClr val="007020"/>
                </a:solidFill>
                <a:latin typeface="Courier"/>
              </a:rPr>
              <a:t>for</a:t>
            </a:r>
            <a:r>
              <a:rPr>
                <a:latin typeface="Courier"/>
              </a:rPr>
              <a:t> v </a:t>
            </a:r>
            <a:r>
              <a:rPr b="1">
                <a:solidFill>
                  <a:srgbClr val="007020"/>
                </a:solidFill>
                <a:latin typeface="Courier"/>
              </a:rPr>
              <a:t>in</a:t>
            </a:r>
            <a:r>
              <a:rPr>
                <a:latin typeface="Courier"/>
              </a:rPr>
              <a:t> trajectory])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Milestones, not just an endpoint — In R</a:t>
            </a:r>
          </a:p>
        </p:txBody>
      </p:sp>
      <p:sp>
        <p:nvSpPr>
          <p:cNvPr id="3" name="Content Placeholder 2"/>
          <p:cNvSpPr>
            <a:spLocks noGrp="1"/>
          </p:cNvSpPr>
          <p:nvPr>
            <p:ph idx="1"/>
          </p:nvPr>
        </p:nvSpPr>
        <p:spPr/>
        <p:txBody>
          <a:bodyPr/>
          <a:lstStyle/>
          <a:p>
            <a:pPr lvl="0" indent="0">
              <a:buNone/>
            </a:pPr>
            <a:r>
              <a:rPr>
                <a:latin typeface="Courier"/>
              </a:rPr>
              <a:t>baseline_value </a:t>
            </a:r>
            <a:r>
              <a:rPr>
                <a:solidFill>
                  <a:srgbClr val="007020"/>
                </a:solidFill>
                <a:latin typeface="Courier"/>
              </a:rPr>
              <a:t>&lt;-</a:t>
            </a:r>
            <a:r>
              <a:rPr>
                <a:latin typeface="Courier"/>
              </a:rPr>
              <a:t> </a:t>
            </a:r>
            <a:r>
              <a:rPr>
                <a:solidFill>
                  <a:srgbClr val="40A070"/>
                </a:solidFill>
                <a:latin typeface="Courier"/>
              </a:rPr>
              <a:t>61.4</a:t>
            </a:r>
            <a:r>
              <a:rPr>
                <a:latin typeface="Courier"/>
              </a:rPr>
              <a:t>; target_value </a:t>
            </a:r>
            <a:r>
              <a:rPr>
                <a:solidFill>
                  <a:srgbClr val="007020"/>
                </a:solidFill>
                <a:latin typeface="Courier"/>
              </a:rPr>
              <a:t>&lt;-</a:t>
            </a:r>
            <a:r>
              <a:rPr>
                <a:latin typeface="Courier"/>
              </a:rPr>
              <a:t> </a:t>
            </a:r>
            <a:r>
              <a:rPr>
                <a:solidFill>
                  <a:srgbClr val="40A070"/>
                </a:solidFill>
                <a:latin typeface="Courier"/>
              </a:rPr>
              <a:t>85.0</a:t>
            </a:r>
            <a:r>
              <a:rPr>
                <a:latin typeface="Courier"/>
              </a:rPr>
              <a:t>; quarters </a:t>
            </a:r>
            <a:r>
              <a:rPr>
                <a:solidFill>
                  <a:srgbClr val="007020"/>
                </a:solidFill>
                <a:latin typeface="Courier"/>
              </a:rPr>
              <a:t>&lt;-</a:t>
            </a:r>
            <a:r>
              <a:rPr>
                <a:latin typeface="Courier"/>
              </a:rPr>
              <a:t> </a:t>
            </a:r>
            <a:r>
              <a:rPr>
                <a:solidFill>
                  <a:srgbClr val="40A070"/>
                </a:solidFill>
                <a:latin typeface="Courier"/>
              </a:rPr>
              <a:t>12</a:t>
            </a:r>
            <a:br/>
            <a:r>
              <a:rPr>
                <a:solidFill>
                  <a:srgbClr val="06287E"/>
                </a:solidFill>
                <a:latin typeface="Courier"/>
              </a:rPr>
              <a:t>round</a:t>
            </a:r>
            <a:r>
              <a:rPr>
                <a:latin typeface="Courier"/>
              </a:rPr>
              <a:t>(</a:t>
            </a:r>
            <a:r>
              <a:rPr>
                <a:solidFill>
                  <a:srgbClr val="06287E"/>
                </a:solidFill>
                <a:latin typeface="Courier"/>
              </a:rPr>
              <a:t>seq</a:t>
            </a:r>
            <a:r>
              <a:rPr>
                <a:latin typeface="Courier"/>
              </a:rPr>
              <a:t>(baseline_value, target_value, </a:t>
            </a:r>
            <a:r>
              <a:rPr>
                <a:solidFill>
                  <a:srgbClr val="7D9029"/>
                </a:solidFill>
                <a:latin typeface="Courier"/>
              </a:rPr>
              <a:t>length.out =</a:t>
            </a:r>
            <a:r>
              <a:rPr>
                <a:latin typeface="Courier"/>
              </a:rPr>
              <a:t> quarters </a:t>
            </a:r>
            <a:r>
              <a:rPr>
                <a:solidFill>
                  <a:srgbClr val="4070A0"/>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Milestones, not just an endpoint</a:t>
            </a:r>
          </a:p>
        </p:txBody>
      </p:sp>
      <p:sp>
        <p:nvSpPr>
          <p:cNvPr id="3" name="Content Placeholder 2"/>
          <p:cNvSpPr>
            <a:spLocks noGrp="1"/>
          </p:cNvSpPr>
          <p:nvPr>
            <p:ph idx="1"/>
          </p:nvPr>
        </p:nvSpPr>
        <p:spPr/>
        <p:txBody>
          <a:bodyPr/>
          <a:lstStyle/>
          <a:p>
            <a:pPr lvl="0"/>
            <a:r>
              <a:rPr b="1"/>
              <a:t>Front-load nothing.</a:t>
            </a:r>
            <a:r>
              <a:rPr/>
              <a:t> Programmes are slow to start. A trajectory flat for two quarters and steeper afterwards is more…</a:t>
            </a:r>
          </a:p>
          <a:p>
            <a:pPr lvl="0"/>
            <a:r>
              <a:rPr b="1"/>
              <a:t>Respect seasonality.</a:t>
            </a:r>
            <a:r>
              <a:rPr/>
              <a:t> In an agricultural or malaria context, comparing Q3 to Q2 is comparing two different worlds.…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 target changes behaviour</a:t>
            </a:r>
          </a:p>
        </p:txBody>
      </p:sp>
      <p:sp>
        <p:nvSpPr>
          <p:cNvPr id="3" name="Content Placeholder 2"/>
          <p:cNvSpPr>
            <a:spLocks noGrp="1"/>
          </p:cNvSpPr>
          <p:nvPr>
            <p:ph idx="1"/>
          </p:nvPr>
        </p:nvSpPr>
        <p:spPr/>
        <p:txBody>
          <a:bodyPr/>
          <a:lstStyle/>
          <a:p>
            <a:pPr lvl="0"/>
            <a:r>
              <a:rPr b="1"/>
              <a:t>Cream-skimming.</a:t>
            </a:r>
            <a:r>
              <a:rPr/>
              <a:t> A cure rate target encourages admitting the least severe cases, which raises the rate and reduces…</a:t>
            </a:r>
          </a:p>
          <a:p>
            <a:pPr lvl="0"/>
            <a:r>
              <a:rPr b="1"/>
              <a:t>Boundary effects.</a:t>
            </a:r>
            <a:r>
              <a:rPr/>
              <a:t> A target of 85% produces a suspicious number of reported values between 85% and 87%, and almost…</a:t>
            </a:r>
          </a:p>
          <a:p>
            <a:pPr lvl="0"/>
            <a:r>
              <a:rPr b="1"/>
              <a:t>Effort reallocation.</a:t>
            </a:r>
            <a:r>
              <a:rPr/>
              <a:t> Resources move from unmeasured activities to measured ones, including from things that matter…</a:t>
            </a:r>
          </a:p>
          <a:p>
            <a:pPr lvl="0"/>
            <a:r>
              <a:rPr b="1"/>
              <a:t>Definition drift.</a:t>
            </a:r>
            <a:r>
              <a:rPr/>
              <a:t> The definition quietly widens until the target is met. This is the one that looks like data…</a:t>
            </a:r>
          </a:p>
          <a:p>
            <a:pPr lvl="0"/>
            <a:r>
              <a:rPr/>
              <a:t>Pair every target with an indicator that would move in the opposite direction if it were being gamed — A cure rate…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 target changes behaviour — In Python</a:t>
            </a:r>
          </a:p>
        </p:txBody>
      </p:sp>
      <p:sp>
        <p:nvSpPr>
          <p:cNvPr id="3" name="Content Placeholder 2"/>
          <p:cNvSpPr>
            <a:spLocks noGrp="1"/>
          </p:cNvSpPr>
          <p:nvPr>
            <p:ph idx="1"/>
          </p:nvPr>
        </p:nvSpPr>
        <p:spPr/>
        <p:txBody>
          <a:bodyPr/>
          <a:lstStyle/>
          <a:p>
            <a:pPr lvl="0" indent="0">
              <a:buNone/>
            </a:pPr>
            <a:r>
              <a:rPr>
                <a:latin typeface="Courier"/>
              </a:rPr>
              <a:t>watch </a:t>
            </a:r>
            <a:r>
              <a:rPr>
                <a:solidFill>
                  <a:srgbClr val="666666"/>
                </a:solidFill>
                <a:latin typeface="Courier"/>
              </a:rPr>
              <a:t>=</a:t>
            </a:r>
            <a:r>
              <a:rPr>
                <a:latin typeface="Courier"/>
              </a:rPr>
              <a:t> pd.DataFrame({</a:t>
            </a:r>
            <a:br/>
            <a:r>
              <a:rPr>
                <a:latin typeface="Courier"/>
              </a:rPr>
              <a:t>    </a:t>
            </a:r>
            <a:r>
              <a:rPr>
                <a:solidFill>
                  <a:srgbClr val="4070A0"/>
                </a:solidFill>
                <a:latin typeface="Courier"/>
              </a:rPr>
              <a:t>"target_indicator"</a:t>
            </a:r>
            <a:r>
              <a:rPr>
                <a:latin typeface="Courier"/>
              </a:rPr>
              <a:t>: [</a:t>
            </a:r>
            <a:r>
              <a:rPr>
                <a:solidFill>
                  <a:srgbClr val="4070A0"/>
                </a:solidFill>
                <a:latin typeface="Courier"/>
              </a:rPr>
              <a:t>"cure_rate_percent"</a:t>
            </a:r>
            <a:r>
              <a:rPr>
                <a:latin typeface="Courier"/>
              </a:rPr>
              <a:t>, </a:t>
            </a:r>
            <a:r>
              <a:rPr>
                <a:solidFill>
                  <a:srgbClr val="4070A0"/>
                </a:solidFill>
                <a:latin typeface="Courier"/>
              </a:rPr>
              <a:t>"penta3_coverage_percent"</a:t>
            </a:r>
            <a:r>
              <a:rPr>
                <a:latin typeface="Courier"/>
              </a:rPr>
              <a:t>],</a:t>
            </a:r>
            <a:br/>
            <a:r>
              <a:rPr>
                <a:latin typeface="Courier"/>
              </a:rPr>
              <a:t>    </a:t>
            </a:r>
            <a:r>
              <a:rPr>
                <a:solidFill>
                  <a:srgbClr val="4070A0"/>
                </a:solidFill>
                <a:latin typeface="Courier"/>
              </a:rPr>
              <a:t>"gaming_risk"</a:t>
            </a:r>
            <a:r>
              <a:rPr>
                <a:latin typeface="Courier"/>
              </a:rPr>
              <a:t>: [</a:t>
            </a:r>
            <a:r>
              <a:rPr>
                <a:solidFill>
                  <a:srgbClr val="4070A0"/>
                </a:solidFill>
                <a:latin typeface="Courier"/>
              </a:rPr>
              <a:t>"admit less severe cases"</a:t>
            </a:r>
            <a:r>
              <a:rPr>
                <a:latin typeface="Courier"/>
              </a:rPr>
              <a:t>, </a:t>
            </a:r>
            <a:r>
              <a:rPr>
                <a:solidFill>
                  <a:srgbClr val="4070A0"/>
                </a:solidFill>
                <a:latin typeface="Courier"/>
              </a:rPr>
              <a:t>"widen the catchment definition"</a:t>
            </a:r>
            <a:r>
              <a:rPr>
                <a:latin typeface="Courier"/>
              </a:rPr>
              <a:t>],</a:t>
            </a:r>
            <a:br/>
            <a:r>
              <a:rPr>
                <a:latin typeface="Courier"/>
              </a:rPr>
              <a:t>    </a:t>
            </a:r>
            <a:r>
              <a:rPr>
                <a:solidFill>
                  <a:srgbClr val="4070A0"/>
                </a:solidFill>
                <a:latin typeface="Courier"/>
              </a:rPr>
              <a:t>"partner_indicator"</a:t>
            </a:r>
            <a:r>
              <a:rPr>
                <a:latin typeface="Courier"/>
              </a:rPr>
              <a:t>: [</a:t>
            </a:r>
            <a:r>
              <a:rPr>
                <a:solidFill>
                  <a:srgbClr val="4070A0"/>
                </a:solidFill>
                <a:latin typeface="Courier"/>
              </a:rPr>
              <a:t>"mean_muac_at_admission_mm"</a:t>
            </a:r>
            <a:r>
              <a:rPr>
                <a:latin typeface="Courier"/>
              </a:rPr>
              <a:t>, </a:t>
            </a:r>
            <a:r>
              <a:rPr>
                <a:solidFill>
                  <a:srgbClr val="4070A0"/>
                </a:solidFill>
                <a:latin typeface="Courier"/>
              </a:rPr>
              <a:t>"reporting_rate_percent"</a:t>
            </a:r>
            <a:r>
              <a:rPr>
                <a:latin typeface="Courier"/>
              </a:rPr>
              <a:t>],</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 target changes behaviour — In R</a:t>
            </a:r>
          </a:p>
        </p:txBody>
      </p:sp>
      <p:sp>
        <p:nvSpPr>
          <p:cNvPr id="3" name="Content Placeholder 2"/>
          <p:cNvSpPr>
            <a:spLocks noGrp="1"/>
          </p:cNvSpPr>
          <p:nvPr>
            <p:ph idx="1"/>
          </p:nvPr>
        </p:nvSpPr>
        <p:spPr/>
        <p:txBody>
          <a:bodyPr/>
          <a:lstStyle/>
          <a:p>
            <a:pPr lvl="0" indent="0">
              <a:buNone/>
            </a:pPr>
            <a:r>
              <a:rPr>
                <a:latin typeface="Courier"/>
              </a:rPr>
              <a:t>watch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target_indicator,         </a:t>
            </a:r>
            <a:r>
              <a:rPr>
                <a:solidFill>
                  <a:srgbClr val="4070A0"/>
                </a:solidFill>
                <a:latin typeface="Courier"/>
              </a:rPr>
              <a:t>~</a:t>
            </a:r>
            <a:r>
              <a:rPr>
                <a:latin typeface="Courier"/>
              </a:rPr>
              <a:t>gaming_risk,                    </a:t>
            </a:r>
            <a:r>
              <a:rPr>
                <a:solidFill>
                  <a:srgbClr val="4070A0"/>
                </a:solidFill>
                <a:latin typeface="Courier"/>
              </a:rPr>
              <a:t>~</a:t>
            </a:r>
            <a:r>
              <a:rPr>
                <a:latin typeface="Courier"/>
              </a:rPr>
              <a:t>partner_indicator,</a:t>
            </a:r>
            <a:br/>
            <a:r>
              <a:rPr>
                <a:latin typeface="Courier"/>
              </a:rPr>
              <a:t>  </a:t>
            </a:r>
            <a:r>
              <a:rPr>
                <a:solidFill>
                  <a:srgbClr val="4070A0"/>
                </a:solidFill>
                <a:latin typeface="Courier"/>
              </a:rPr>
              <a:t>"cure_rate_percent"</a:t>
            </a:r>
            <a:r>
              <a:rPr>
                <a:latin typeface="Courier"/>
              </a:rPr>
              <a:t>,       </a:t>
            </a:r>
            <a:r>
              <a:rPr>
                <a:solidFill>
                  <a:srgbClr val="4070A0"/>
                </a:solidFill>
                <a:latin typeface="Courier"/>
              </a:rPr>
              <a:t>"admit less severe cases"</a:t>
            </a:r>
            <a:r>
              <a:rPr>
                <a:latin typeface="Courier"/>
              </a:rPr>
              <a:t>,       </a:t>
            </a:r>
            <a:r>
              <a:rPr>
                <a:solidFill>
                  <a:srgbClr val="4070A0"/>
                </a:solidFill>
                <a:latin typeface="Courier"/>
              </a:rPr>
              <a:t>"mean_muac_at_admission_mm"</a:t>
            </a:r>
            <a:r>
              <a:rPr>
                <a:latin typeface="Courier"/>
              </a:rPr>
              <a:t>,</a:t>
            </a:r>
            <a:br/>
            <a:r>
              <a:rPr>
                <a:latin typeface="Courier"/>
              </a:rPr>
              <a:t>  </a:t>
            </a:r>
            <a:r>
              <a:rPr>
                <a:solidFill>
                  <a:srgbClr val="4070A0"/>
                </a:solidFill>
                <a:latin typeface="Courier"/>
              </a:rPr>
              <a:t>"penta3_coverage_percent"</a:t>
            </a:r>
            <a:r>
              <a:rPr>
                <a:latin typeface="Courier"/>
              </a:rPr>
              <a:t>, </a:t>
            </a:r>
            <a:r>
              <a:rPr>
                <a:solidFill>
                  <a:srgbClr val="4070A0"/>
                </a:solidFill>
                <a:latin typeface="Courier"/>
              </a:rPr>
              <a:t>"widen the catchment definition"</a:t>
            </a:r>
            <a:r>
              <a:rPr>
                <a:latin typeface="Courier"/>
              </a:rPr>
              <a:t>, </a:t>
            </a:r>
            <a:r>
              <a:rPr>
                <a:solidFill>
                  <a:srgbClr val="4070A0"/>
                </a:solidFill>
                <a:latin typeface="Courier"/>
              </a:rPr>
              <a:t>"reporting_rate_percent"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 for the boundary effect — In Python</a:t>
            </a:r>
          </a:p>
        </p:txBody>
      </p:sp>
      <p:sp>
        <p:nvSpPr>
          <p:cNvPr id="3" name="Content Placeholder 2"/>
          <p:cNvSpPr>
            <a:spLocks noGrp="1"/>
          </p:cNvSpPr>
          <p:nvPr>
            <p:ph idx="1"/>
          </p:nvPr>
        </p:nvSpPr>
        <p:spPr/>
        <p:txBody>
          <a:bodyPr/>
          <a:lstStyle/>
          <a:p>
            <a:pPr lvl="0" indent="0">
              <a:buNone/>
            </a:pPr>
            <a:r>
              <a:rPr>
                <a:latin typeface="Courier"/>
              </a:rPr>
              <a:t>reported_rates </a:t>
            </a:r>
            <a:r>
              <a:rPr>
                <a:solidFill>
                  <a:srgbClr val="666666"/>
                </a:solidFill>
                <a:latin typeface="Courier"/>
              </a:rPr>
              <a:t>=</a:t>
            </a:r>
            <a:r>
              <a:rPr>
                <a:latin typeface="Courier"/>
              </a:rPr>
              <a:t> performance[</a:t>
            </a:r>
            <a:r>
              <a:rPr>
                <a:solidFill>
                  <a:srgbClr val="4070A0"/>
                </a:solidFill>
                <a:latin typeface="Courier"/>
              </a:rPr>
              <a:t>"cure_rate_percent"</a:t>
            </a:r>
            <a:r>
              <a:rPr>
                <a:latin typeface="Courier"/>
              </a:rPr>
              <a:t>]</a:t>
            </a:r>
            <a:br/>
            <a:r>
              <a:rPr>
                <a:latin typeface="Courier"/>
              </a:rPr>
              <a:t>near </a:t>
            </a:r>
            <a:r>
              <a:rPr>
                <a:solidFill>
                  <a:srgbClr val="666666"/>
                </a:solidFill>
                <a:latin typeface="Courier"/>
              </a:rPr>
              <a:t>=</a:t>
            </a:r>
            <a:r>
              <a:rPr>
                <a:latin typeface="Courier"/>
              </a:rPr>
              <a:t> reported_rates.between(</a:t>
            </a:r>
            <a:r>
              <a:rPr>
                <a:solidFill>
                  <a:srgbClr val="40A070"/>
                </a:solidFill>
                <a:latin typeface="Courier"/>
              </a:rPr>
              <a:t>85</a:t>
            </a:r>
            <a:r>
              <a:rPr>
                <a:latin typeface="Courier"/>
              </a:rPr>
              <a:t>, </a:t>
            </a:r>
            <a:r>
              <a:rPr>
                <a:solidFill>
                  <a:srgbClr val="40A070"/>
                </a:solidFill>
                <a:latin typeface="Courier"/>
              </a:rPr>
              <a:t>87</a:t>
            </a:r>
            <a:r>
              <a:rPr>
                <a:latin typeface="Courier"/>
              </a:rPr>
              <a:t>).</a:t>
            </a:r>
            <a:r>
              <a:rPr>
                <a:solidFill>
                  <a:srgbClr val="008000"/>
                </a:solidFill>
                <a:latin typeface="Courier"/>
              </a:rPr>
              <a:t>sum</a:t>
            </a:r>
            <a:r>
              <a:rPr>
                <a:latin typeface="Courier"/>
              </a:rPr>
              <a:t>()</a:t>
            </a:r>
            <a:br/>
            <a:r>
              <a:rPr>
                <a:latin typeface="Courier"/>
              </a:rPr>
              <a:t>just_below </a:t>
            </a:r>
            <a:r>
              <a:rPr>
                <a:solidFill>
                  <a:srgbClr val="666666"/>
                </a:solidFill>
                <a:latin typeface="Courier"/>
              </a:rPr>
              <a:t>=</a:t>
            </a:r>
            <a:r>
              <a:rPr>
                <a:latin typeface="Courier"/>
              </a:rPr>
              <a:t> reported_rates.between(</a:t>
            </a:r>
            <a:r>
              <a:rPr>
                <a:solidFill>
                  <a:srgbClr val="40A070"/>
                </a:solidFill>
                <a:latin typeface="Courier"/>
              </a:rPr>
              <a:t>82</a:t>
            </a:r>
            <a:r>
              <a:rPr>
                <a:latin typeface="Courier"/>
              </a:rPr>
              <a:t>, </a:t>
            </a:r>
            <a:r>
              <a:rPr>
                <a:solidFill>
                  <a:srgbClr val="40A070"/>
                </a:solidFill>
                <a:latin typeface="Courier"/>
              </a:rPr>
              <a:t>84</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near</a:t>
            </a:r>
            <a:r>
              <a:rPr>
                <a:solidFill>
                  <a:srgbClr val="4070A0"/>
                </a:solidFill>
                <a:latin typeface="Courier"/>
              </a:rPr>
              <a:t>}</a:t>
            </a:r>
            <a:r>
              <a:rPr>
                <a:solidFill>
                  <a:srgbClr val="BB6688"/>
                </a:solidFill>
                <a:latin typeface="Courier"/>
              </a:rPr>
              <a:t> sites just above target, </a:t>
            </a:r>
            <a:r>
              <a:rPr>
                <a:solidFill>
                  <a:srgbClr val="4070A0"/>
                </a:solidFill>
                <a:latin typeface="Courier"/>
              </a:rPr>
              <a:t>{</a:t>
            </a:r>
            <a:r>
              <a:rPr>
                <a:latin typeface="Courier"/>
              </a:rPr>
              <a:t>just_below</a:t>
            </a:r>
            <a:r>
              <a:rPr>
                <a:solidFill>
                  <a:srgbClr val="4070A0"/>
                </a:solidFill>
                <a:latin typeface="Courier"/>
              </a:rPr>
              <a:t>}</a:t>
            </a:r>
            <a:r>
              <a:rPr>
                <a:solidFill>
                  <a:srgbClr val="BB6688"/>
                </a:solidFill>
                <a:latin typeface="Courier"/>
              </a:rPr>
              <a:t> just below"</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 for the boundary effect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just_above =</a:t>
            </a:r>
            <a:r>
              <a:rPr>
                <a:latin typeface="Courier"/>
              </a:rPr>
              <a:t> </a:t>
            </a:r>
            <a:r>
              <a:rPr>
                <a:solidFill>
                  <a:srgbClr val="06287E"/>
                </a:solidFill>
                <a:latin typeface="Courier"/>
              </a:rPr>
              <a:t>sum</a:t>
            </a:r>
            <a:r>
              <a:rPr>
                <a:latin typeface="Courier"/>
              </a:rPr>
              <a:t>(dplyr</a:t>
            </a:r>
            <a:r>
              <a:rPr>
                <a:solidFill>
                  <a:srgbClr val="4070A0"/>
                </a:solidFill>
                <a:latin typeface="Courier"/>
              </a:rPr>
              <a:t>::</a:t>
            </a:r>
            <a:r>
              <a:rPr>
                <a:solidFill>
                  <a:srgbClr val="06287E"/>
                </a:solidFill>
                <a:latin typeface="Courier"/>
              </a:rPr>
              <a:t>between</a:t>
            </a:r>
            <a:r>
              <a:rPr>
                <a:latin typeface="Courier"/>
              </a:rPr>
              <a:t>(performance</a:t>
            </a:r>
            <a:r>
              <a:rPr>
                <a:solidFill>
                  <a:srgbClr val="4070A0"/>
                </a:solidFill>
                <a:latin typeface="Courier"/>
              </a:rPr>
              <a:t>$</a:t>
            </a:r>
            <a:r>
              <a:rPr>
                <a:latin typeface="Courier"/>
              </a:rPr>
              <a:t>cure_rate_percent, </a:t>
            </a:r>
            <a:r>
              <a:rPr>
                <a:solidFill>
                  <a:srgbClr val="40A070"/>
                </a:solidFill>
                <a:latin typeface="Courier"/>
              </a:rPr>
              <a:t>85</a:t>
            </a:r>
            <a:r>
              <a:rPr>
                <a:latin typeface="Courier"/>
              </a:rPr>
              <a:t>, </a:t>
            </a:r>
            <a:r>
              <a:rPr>
                <a:solidFill>
                  <a:srgbClr val="40A070"/>
                </a:solidFill>
                <a:latin typeface="Courier"/>
              </a:rPr>
              <a:t>87</a:t>
            </a:r>
            <a:r>
              <a:rPr>
                <a:latin typeface="Courier"/>
              </a:rPr>
              <a:t>)),</a:t>
            </a:r>
            <a:br/>
            <a:r>
              <a:rPr>
                <a:latin typeface="Courier"/>
              </a:rPr>
              <a:t>  </a:t>
            </a:r>
            <a:r>
              <a:rPr>
                <a:solidFill>
                  <a:srgbClr val="7D9029"/>
                </a:solidFill>
                <a:latin typeface="Courier"/>
              </a:rPr>
              <a:t>just_below =</a:t>
            </a:r>
            <a:r>
              <a:rPr>
                <a:latin typeface="Courier"/>
              </a:rPr>
              <a:t> </a:t>
            </a:r>
            <a:r>
              <a:rPr>
                <a:solidFill>
                  <a:srgbClr val="06287E"/>
                </a:solidFill>
                <a:latin typeface="Courier"/>
              </a:rPr>
              <a:t>sum</a:t>
            </a:r>
            <a:r>
              <a:rPr>
                <a:latin typeface="Courier"/>
              </a:rPr>
              <a:t>(dplyr</a:t>
            </a:r>
            <a:r>
              <a:rPr>
                <a:solidFill>
                  <a:srgbClr val="4070A0"/>
                </a:solidFill>
                <a:latin typeface="Courier"/>
              </a:rPr>
              <a:t>::</a:t>
            </a:r>
            <a:r>
              <a:rPr>
                <a:solidFill>
                  <a:srgbClr val="06287E"/>
                </a:solidFill>
                <a:latin typeface="Courier"/>
              </a:rPr>
              <a:t>between</a:t>
            </a:r>
            <a:r>
              <a:rPr>
                <a:latin typeface="Courier"/>
              </a:rPr>
              <a:t>(performance</a:t>
            </a:r>
            <a:r>
              <a:rPr>
                <a:solidFill>
                  <a:srgbClr val="4070A0"/>
                </a:solidFill>
                <a:latin typeface="Courier"/>
              </a:rPr>
              <a:t>$</a:t>
            </a:r>
            <a:r>
              <a:rPr>
                <a:latin typeface="Courier"/>
              </a:rPr>
              <a:t>cure_rate_percent, </a:t>
            </a:r>
            <a:r>
              <a:rPr>
                <a:solidFill>
                  <a:srgbClr val="40A070"/>
                </a:solidFill>
                <a:latin typeface="Courier"/>
              </a:rPr>
              <a:t>82</a:t>
            </a:r>
            <a:r>
              <a:rPr>
                <a:latin typeface="Courier"/>
              </a:rPr>
              <a:t>, </a:t>
            </a:r>
            <a:r>
              <a:rPr>
                <a:solidFill>
                  <a:srgbClr val="40A070"/>
                </a:solidFill>
                <a:latin typeface="Courier"/>
              </a:rPr>
              <a:t>84</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Revising a target — Example</a:t>
            </a:r>
          </a:p>
        </p:txBody>
      </p:sp>
      <p:sp>
        <p:nvSpPr>
          <p:cNvPr id="3" name="Content Placeholder 2"/>
          <p:cNvSpPr>
            <a:spLocks noGrp="1"/>
          </p:cNvSpPr>
          <p:nvPr>
            <p:ph idx="1"/>
          </p:nvPr>
        </p:nvSpPr>
        <p:spPr/>
        <p:txBody>
          <a:bodyPr/>
          <a:lstStyle/>
          <a:p>
            <a:pPr lvl="0" indent="0">
              <a:buNone/>
            </a:pPr>
            <a:r>
              <a:rPr>
                <a:latin typeface="Courier"/>
              </a:rPr>
              <a:t>version    1.0 -&gt; 1.1
changed    2026-07-28
from       85% by Q12
to         78% by Q12
reason     Outreach budget cut by 40% in Q3; the original target assumed the
           full outreach schedule. Trajectory recomputed from Q5 actuals.
approved   Programme manager and donor focal point, 2026-07-25</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an indicator, a baseline and a target.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https://data-analysis.cassion.dev/courses/indicator-design-logframe/indicators-07-baselines-and-targets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Baselines, targets, and what they make people do</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Two numbers that turn an indicator into a commitment. Four ways to set a target, the baseline measured six months after the programme started, and the fact that every target changes the behaviour of the people being measured.</vt:lpwstr>
  </property>
</Properties>
</file>