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nombres qui transforment un indicateur en engagement. Quatre façons de fixer une cible, la situation de référence mesurée six mois après le démarrage, et le fait que toute cible modifie le comportement des personnes mesurées.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Seul, un indicateur est une mesure. Placez à côté une situation de référence et une cible et il devient un engagement, un jugement de performance et — c’est ce qu’on sous-estime — une instruction adressée à tous ceux dont il mesure le travail. Cette leçon porte sur la fixation honnête des deux, et sur le comportement que chacun engendre.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situation de référence est la valeur du même indicateur, calculé de la même manière, avant l’intervention. Chaque mot de cette phrase porte.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champ </a:t>
            </a:r>
            <a:r>
              <a:rPr>
                <a:latin typeface="Courier"/>
              </a:rPr>
              <a:t>reference_sheet_version</a:t>
            </a:r>
            <a:r>
              <a:rPr/>
              <a:t> est ce qui fait survivre une référence trois ans. Sans lui, l’analyste de l’évaluation finale a un nombre et aucun moyen de savoir ce qu’il voulait dire.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Il n’y en a souvent pas, parce que le programme a démarré avant que quiconque pense à la mesure. Trois options honnêtes, par ordre de préférence. Ce qu’il ne faut pas faire est de reconstituer une référence à partir de la première période de données du programme et de la présenter comme une valeur antérieure à l’intervention. Un évaluateur le trouvera, et le constat portera sur l’honnêteté plutôt que sur la méthode.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plupart des cibles réelles relèvent de la quatrième, présentée comme la première. Ce n’est pas nécessairement faux — une cible négociée est un engagement légitime — mais écrire « négociée » dans la fiche fait passer la conversation de revue de « vous avez échoué » à « nous avons convenu d’un nombre supposant X, et X ne s’est pas produit ». Quelle que soit la méthode, écrivez l’hypothèse sur laquelle la cible repose. Une cible de couverture de 85 % suppose le budget des sorties de proximité, le véhicule et l’approvisionnement en vaccins. Toutes trois sont des hypothèses au sens de la leçon 1, et lorsque la cible est manquée elles sont l’analyse.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cible unique à trois ans ne donne rien à piloter pendant deux ans et demi.</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droite est un provisoire, pas un plan. Deux ajustements la rendent réaliste.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partie qui relève d’un cours de suivi-évaluation plutôt que de gestion, car vous êtes la personne qui le verra d’abord dans les données. Quand un nombre sert à juger, les personnes jugées optimisent le nombre. Parfois c’est exactement ce que vous vouliez. Souvent non, et les dérapages sont prévisibles. Associez à toute cible un indicateur qui bougerait en sens inverse si elle était manipulée. Une cible de taux de guérison à côté de la sévérité moyenne à l’admission ; une cible de couverture à côté du taux de rapportage ; une cible de charge de cas à côté du facteur de vérification.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ce tableau au moment de fixer la cible, pas quand le nombre paraît trop beau. Cela prend dix minutes et fait la différence entre s’en apercevoir en mars et s’en apercevoir à l’évaluation.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la cible en place, il vaut la peine de vérifier si la distribution est au courant.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amoncellement juste au-dessus d’un seuil avec un creux juste en dessous est l’un des signaux les plus fiables des données de performance. C’est la même logique que le contrôle de préférence de chiffres du cours d’évaluation, et cela mérite le même soin de formulation — c’est un motif qui justifie une question, non une conclusion sur quiconque.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cibles se révisent. Faites-le au grand jour. Une cible révisée avec un motif et une validation est une décision de gestion. Une cible modifiée discrètement dans un tableur est le constat qui met fin à un partenariat.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un indicateur, une situation de référence et une cible. La dernière leçon porte sur ce qui se passe quand quelqu’un d’extérieur applique les critères du CAD de l’OCDE aux trois — ce qu’un évaluateur demande, lesquels de vos chiffres survivent à la question, et comment avoir bâti les preuves avant son arrivée.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7-baselines-and-targ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Situations de référence, cibles, et ce qu’elles font faire aux gens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Deux nombres qui transforment un indicateur en engagement. Quatre façons de fixer une cible, la situation de référence mesurée six mois après le démarrage, et le fait que toute cible modifie le comportement des personnes mesurées.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indicateur assorti d’une cible est un autre objet</a:t>
            </a:r>
          </a:p>
          <a:p>
            <a:pPr lvl="0"/>
            <a:r>
              <a:rPr/>
              <a:t>Ce qu’une situation de référence doit être</a:t>
            </a:r>
          </a:p>
          <a:p>
            <a:pPr lvl="0"/>
            <a:r>
              <a:rPr/>
              <a:t>La référence que vous n’avez pas collectée</a:t>
            </a:r>
          </a:p>
          <a:p>
            <a:pPr lvl="0"/>
            <a:r>
              <a:rPr/>
              <a:t>Quatre façons de fixer une cible</a:t>
            </a:r>
          </a:p>
          <a:p>
            <a:pPr lvl="0"/>
            <a:r>
              <a:rPr/>
              <a:t>Des jalons, pas seulement un point d’arrivée</a:t>
            </a:r>
          </a:p>
          <a:p>
            <a:pPr lvl="0"/>
            <a:r>
              <a:rPr/>
              <a:t>Toute cible modifie le comportement</a:t>
            </a:r>
          </a:p>
          <a:p>
            <a:pPr lvl="0"/>
            <a:r>
              <a:rPr/>
              <a:t>Cherchez l’effet de seuil</a:t>
            </a:r>
          </a:p>
          <a:p>
            <a:pPr lvl="0"/>
            <a:r>
              <a:rPr/>
              <a:t>Réviser une cible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assorti d’une cible est un autre objet</a:t>
            </a:r>
          </a:p>
        </p:txBody>
      </p:sp>
      <p:sp>
        <p:nvSpPr>
          <p:cNvPr id="3" name="Content Placeholder 2"/>
          <p:cNvSpPr>
            <a:spLocks noGrp="1"/>
          </p:cNvSpPr>
          <p:nvPr>
            <p:ph idx="1"/>
          </p:nvPr>
        </p:nvSpPr>
        <p:spPr/>
        <p:txBody>
          <a:bodyPr/>
          <a:lstStyle/>
          <a:p>
            <a:pPr lvl="0"/>
            <a:r>
              <a:rPr/>
              <a:t>Seul, un indicateur est une mesure.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situation de référence doit être</a:t>
            </a:r>
          </a:p>
        </p:txBody>
      </p:sp>
      <p:sp>
        <p:nvSpPr>
          <p:cNvPr id="3" name="Content Placeholder 2"/>
          <p:cNvSpPr>
            <a:spLocks noGrp="1"/>
          </p:cNvSpPr>
          <p:nvPr>
            <p:ph idx="1"/>
          </p:nvPr>
        </p:nvSpPr>
        <p:spPr/>
        <p:txBody>
          <a:bodyPr/>
          <a:lstStyle/>
          <a:p>
            <a:pPr lvl="0"/>
            <a:r>
              <a:rPr b="1"/>
              <a:t>Même indicateur.</a:t>
            </a:r>
            <a:r>
              <a:rPr/>
              <a:t> Une référence issue d’une enquête et une valeur finale issue des données de routine ne sont pas…</a:t>
            </a:r>
          </a:p>
          <a:p>
            <a:pPr lvl="0"/>
            <a:r>
              <a:rPr b="1"/>
              <a:t>Même manière.</a:t>
            </a:r>
            <a:r>
              <a:rPr/>
              <a:t> Même dénominateur, mêmes tranches d’âge, même période de rappel. Versionnez la fiche de référence au…</a:t>
            </a:r>
          </a:p>
          <a:p>
            <a:pPr lvl="0"/>
            <a:r>
              <a:rPr b="1"/>
              <a:t>Avant.</a:t>
            </a:r>
            <a:r>
              <a:rPr/>
              <a:t> Une référence collectée au sixième mois mesure une population avec laquelle le programme travaille déjà.</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situation de référence doit être — En Python</a:t>
            </a:r>
          </a:p>
        </p:txBody>
      </p:sp>
      <p:sp>
        <p:nvSpPr>
          <p:cNvPr id="3" name="Content Placeholder 2"/>
          <p:cNvSpPr>
            <a:spLocks noGrp="1"/>
          </p:cNvSpPr>
          <p:nvPr>
            <p:ph idx="1"/>
          </p:nvPr>
        </p:nvSpPr>
        <p:spPr/>
        <p:txBody>
          <a:bodyPr/>
          <a:lstStyle/>
          <a:p>
            <a:pPr lvl="0" indent="0">
              <a:buNone/>
            </a:pPr>
            <a:r>
              <a:rPr>
                <a:latin typeface="Courier"/>
              </a:rPr>
              <a:t>baseline </a:t>
            </a:r>
            <a:r>
              <a:rPr>
                <a:solidFill>
                  <a:srgbClr val="666666"/>
                </a:solidFill>
                <a:latin typeface="Courier"/>
              </a:rPr>
              <a:t>=</a:t>
            </a:r>
            <a:r>
              <a:rPr>
                <a:latin typeface="Courier"/>
              </a:rPr>
              <a:t> {</a:t>
            </a:r>
            <a:br/>
            <a:r>
              <a:rPr>
                <a:latin typeface="Courier"/>
              </a:rPr>
              <a:t>    </a:t>
            </a:r>
            <a:r>
              <a:rPr>
                <a:solidFill>
                  <a:srgbClr val="4070A0"/>
                </a:solidFill>
                <a:latin typeface="Courier"/>
              </a:rPr>
              <a:t>"indicator"</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4070A0"/>
                </a:solidFill>
                <a:latin typeface="Courier"/>
              </a:rPr>
              <a:t>"value"</a:t>
            </a:r>
            <a:r>
              <a:rPr>
                <a:latin typeface="Courier"/>
              </a:rPr>
              <a:t>: </a:t>
            </a:r>
            <a:r>
              <a:rPr>
                <a:solidFill>
                  <a:srgbClr val="40A070"/>
                </a:solidFill>
                <a:latin typeface="Courier"/>
              </a:rPr>
              <a:t>61.4</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"DHIS2, 2023 monthly mean over reporting facilities"</a:t>
            </a:r>
            <a:r>
              <a:rPr>
                <a:latin typeface="Courier"/>
              </a:rPr>
              <a:t>,</a:t>
            </a:r>
            <a:br/>
            <a:r>
              <a:rPr>
                <a:latin typeface="Courier"/>
              </a:rPr>
              <a:t>    </a:t>
            </a:r>
            <a:r>
              <a:rPr>
                <a:solidFill>
                  <a:srgbClr val="4070A0"/>
                </a:solidFill>
                <a:latin typeface="Courier"/>
              </a:rPr>
              <a:t>"collected"</a:t>
            </a:r>
            <a:r>
              <a:rPr>
                <a:latin typeface="Courier"/>
              </a:rPr>
              <a:t>: </a:t>
            </a:r>
            <a:r>
              <a:rPr>
                <a:solidFill>
                  <a:srgbClr val="4070A0"/>
                </a:solidFill>
                <a:latin typeface="Courier"/>
              </a:rPr>
              <a:t>"2024-01"</a:t>
            </a:r>
            <a:r>
              <a:rPr>
                <a:latin typeface="Courier"/>
              </a:rPr>
              <a:t>,</a:t>
            </a:r>
            <a:br/>
            <a:r>
              <a:rPr>
                <a:latin typeface="Courier"/>
              </a:rPr>
              <a:t>    </a:t>
            </a:r>
            <a:r>
              <a:rPr>
                <a:solidFill>
                  <a:srgbClr val="4070A0"/>
                </a:solidFill>
                <a:latin typeface="Courier"/>
              </a:rPr>
              <a:t>"reference_sheet_version"</a:t>
            </a:r>
            <a:r>
              <a:rPr>
                <a:latin typeface="Courier"/>
              </a:rPr>
              <a:t>: </a:t>
            </a:r>
            <a:r>
              <a:rPr>
                <a:solidFill>
                  <a:srgbClr val="4070A0"/>
                </a:solidFill>
                <a:latin typeface="Courier"/>
              </a:rPr>
              <a:t>"2.1"</a:t>
            </a:r>
            <a:r>
              <a:rPr>
                <a:latin typeface="Courier"/>
              </a:rPr>
              <a:t>,</a:t>
            </a:r>
            <a:br/>
            <a:r>
              <a:rPr>
                <a:latin typeface="Courier"/>
              </a:rPr>
              <a:t>    </a:t>
            </a:r>
            <a:r>
              <a:rPr>
                <a:solidFill>
                  <a:srgbClr val="4070A0"/>
                </a:solidFill>
                <a:latin typeface="Courier"/>
              </a:rPr>
              <a:t>"note"</a:t>
            </a:r>
            <a:r>
              <a:rPr>
                <a:latin typeface="Courier"/>
              </a:rPr>
              <a:t>: </a:t>
            </a:r>
            <a:r>
              <a:rPr>
                <a:solidFill>
                  <a:srgbClr val="4070A0"/>
                </a:solidFill>
                <a:latin typeface="Courier"/>
              </a:rPr>
              <a:t>"Computed on the same denominator as the target. 2023 reporting "</a:t>
            </a:r>
            <a:br/>
            <a:r>
              <a:rPr>
                <a:latin typeface="Courier"/>
              </a:rPr>
              <a:t>            </a:t>
            </a:r>
            <a:r>
              <a:rPr>
                <a:solidFill>
                  <a:srgbClr val="4070A0"/>
                </a:solidFill>
                <a:latin typeface="Courier"/>
              </a:rPr>
              <a:t>"completeness was 71%, so the baseline is a lower bound."</a:t>
            </a:r>
            <a:r>
              <a:rPr>
                <a:latin typeface="Courier"/>
              </a:rPr>
              <a:t>,</a:t>
            </a:r>
            <a:b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situation de référence doit être — En R</a:t>
            </a:r>
          </a:p>
        </p:txBody>
      </p:sp>
      <p:sp>
        <p:nvSpPr>
          <p:cNvPr id="3" name="Content Placeholder 2"/>
          <p:cNvSpPr>
            <a:spLocks noGrp="1"/>
          </p:cNvSpPr>
          <p:nvPr>
            <p:ph idx="1"/>
          </p:nvPr>
        </p:nvSpPr>
        <p:spPr/>
        <p:txBody>
          <a:bodyPr/>
          <a:lstStyle/>
          <a:p>
            <a:pPr lvl="0" indent="0">
              <a:buNone/>
            </a:pPr>
            <a:r>
              <a:rPr>
                <a:latin typeface="Courier"/>
              </a:rPr>
              <a:t>baseline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7D9029"/>
                </a:solidFill>
                <a:latin typeface="Courier"/>
              </a:rPr>
              <a:t>indicator =</a:t>
            </a:r>
            <a:r>
              <a:rPr>
                <a:latin typeface="Courier"/>
              </a:rPr>
              <a:t> </a:t>
            </a:r>
            <a:r>
              <a:rPr>
                <a:solidFill>
                  <a:srgbClr val="4070A0"/>
                </a:solidFill>
                <a:latin typeface="Courier"/>
              </a:rPr>
              <a:t>"penta3_coverage_percent_monthly"</a:t>
            </a:r>
            <a:r>
              <a:rPr>
                <a:latin typeface="Courier"/>
              </a:rPr>
              <a:t>,</a:t>
            </a:r>
            <a:br/>
            <a:r>
              <a:rPr>
                <a:latin typeface="Courier"/>
              </a:rPr>
              <a:t>  </a:t>
            </a:r>
            <a:r>
              <a:rPr>
                <a:solidFill>
                  <a:srgbClr val="7D9029"/>
                </a:solidFill>
                <a:latin typeface="Courier"/>
              </a:rPr>
              <a:t>value =</a:t>
            </a:r>
            <a:r>
              <a:rPr>
                <a:latin typeface="Courier"/>
              </a:rPr>
              <a:t> </a:t>
            </a:r>
            <a:r>
              <a:rPr>
                <a:solidFill>
                  <a:srgbClr val="40A070"/>
                </a:solidFill>
                <a:latin typeface="Courier"/>
              </a:rPr>
              <a:t>61.4</a:t>
            </a:r>
            <a:r>
              <a:rPr>
                <a:latin typeface="Courier"/>
              </a:rPr>
              <a:t>,</a:t>
            </a:r>
            <a:br/>
            <a:r>
              <a:rPr>
                <a:latin typeface="Courier"/>
              </a:rPr>
              <a:t>  </a:t>
            </a:r>
            <a:r>
              <a:rPr>
                <a:solidFill>
                  <a:srgbClr val="7D9029"/>
                </a:solidFill>
                <a:latin typeface="Courier"/>
              </a:rPr>
              <a:t>source =</a:t>
            </a:r>
            <a:r>
              <a:rPr>
                <a:latin typeface="Courier"/>
              </a:rPr>
              <a:t> </a:t>
            </a:r>
            <a:r>
              <a:rPr>
                <a:solidFill>
                  <a:srgbClr val="4070A0"/>
                </a:solidFill>
                <a:latin typeface="Courier"/>
              </a:rPr>
              <a:t>"DHIS2, 2023 monthly mean over reporting facilities"</a:t>
            </a:r>
            <a:r>
              <a:rPr>
                <a:latin typeface="Courier"/>
              </a:rPr>
              <a:t>,</a:t>
            </a:r>
            <a:br/>
            <a:r>
              <a:rPr>
                <a:latin typeface="Courier"/>
              </a:rPr>
              <a:t>  </a:t>
            </a:r>
            <a:r>
              <a:rPr>
                <a:solidFill>
                  <a:srgbClr val="7D9029"/>
                </a:solidFill>
                <a:latin typeface="Courier"/>
              </a:rPr>
              <a:t>reference_sheet_version =</a:t>
            </a:r>
            <a:r>
              <a:rPr>
                <a:latin typeface="Courier"/>
              </a:rPr>
              <a:t> </a:t>
            </a:r>
            <a:r>
              <a:rPr>
                <a:solidFill>
                  <a:srgbClr val="4070A0"/>
                </a:solidFill>
                <a:latin typeface="Courier"/>
              </a:rPr>
              <a:t>"2.1"</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référence que vous n’avez pas collectée</a:t>
            </a:r>
          </a:p>
        </p:txBody>
      </p:sp>
      <p:sp>
        <p:nvSpPr>
          <p:cNvPr id="3" name="Content Placeholder 2"/>
          <p:cNvSpPr>
            <a:spLocks noGrp="1"/>
          </p:cNvSpPr>
          <p:nvPr>
            <p:ph idx="1"/>
          </p:nvPr>
        </p:nvSpPr>
        <p:spPr/>
        <p:txBody>
          <a:bodyPr/>
          <a:lstStyle/>
          <a:p>
            <a:pPr lvl="0"/>
            <a:r>
              <a:rPr b="1"/>
              <a:t>Reconstituer à partir des données de routine.</a:t>
            </a:r>
            <a:r>
              <a:rPr/>
              <a:t> Généralement possible et généralement la meilleure réponse. Dites…</a:t>
            </a:r>
          </a:p>
          <a:p>
            <a:pPr lvl="0"/>
            <a:r>
              <a:rPr b="1"/>
              <a:t>Utiliser une estimation externe comparable</a:t>
            </a:r>
            <a:r>
              <a:rPr/>
              <a:t> — un passage EDS ou MICS, une enquête SMART antérieure — en énonçant…</a:t>
            </a:r>
          </a:p>
          <a:p>
            <a:pPr lvl="0"/>
            <a:r>
              <a:rPr b="1"/>
              <a:t>Déclarer qu’elle est indisponible et fixer une cible sur une trajectoire</a:t>
            </a:r>
            <a:r>
              <a:rPr/>
              <a:t>, pour que la performance soit jugée sur le…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Quatre façons de fixer une cible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Méthode</a:t>
                      </a:r>
                    </a:p>
                  </a:txBody>
                  <a:tcPr/>
                </a:tc>
                <a:tc>
                  <a:txBody>
                    <a:bodyPr/>
                    <a:lstStyle/>
                    <a:p>
                      <a:pPr lvl="0" indent="0" marL="0">
                        <a:buNone/>
                      </a:pPr>
                      <a:r>
                        <a:rPr/>
                        <a:t>Fondement</a:t>
                      </a:r>
                    </a:p>
                  </a:txBody>
                  <a:tcPr/>
                </a:tc>
                <a:tc>
                  <a:txBody>
                    <a:bodyPr/>
                    <a:lstStyle/>
                    <a:p>
                      <a:pPr lvl="0" indent="0" marL="0">
                        <a:buNone/>
                      </a:pPr>
                      <a:r>
                        <a:rPr/>
                        <a:t>Convient quand</a:t>
                      </a:r>
                    </a:p>
                  </a:txBody>
                  <a:tcPr/>
                </a:tc>
              </a:tr>
              <a:tr h="0">
                <a:tc>
                  <a:txBody>
                    <a:bodyPr/>
                    <a:lstStyle/>
                    <a:p>
                      <a:pPr lvl="0" indent="0" marL="0">
                        <a:buNone/>
                      </a:pPr>
                      <a:r>
                        <a:rPr b="1"/>
                        <a:t>Normative</a:t>
                      </a:r>
                    </a:p>
                  </a:txBody>
                </a:tc>
                <a:tc>
                  <a:txBody>
                    <a:bodyPr/>
                    <a:lstStyle/>
                    <a:p>
                      <a:pPr lvl="0" indent="0" marL="0">
                        <a:buNone/>
                      </a:pPr>
                      <a:r>
                        <a:rPr/>
                        <a:t>Une norme le dit — 15 L/personne/jour Sphere, 90 % de couverture</a:t>
                      </a:r>
                    </a:p>
                  </a:txBody>
                </a:tc>
                <a:tc>
                  <a:txBody>
                    <a:bodyPr/>
                    <a:lstStyle/>
                    <a:p>
                      <a:pPr lvl="0" indent="0" marL="0">
                        <a:buNone/>
                      </a:pPr>
                      <a:r>
                        <a:rPr/>
                        <a:t>La norme est la raison d’être du programme</a:t>
                      </a:r>
                    </a:p>
                  </a:txBody>
                </a:tc>
              </a:tr>
              <a:tr h="0">
                <a:tc>
                  <a:txBody>
                    <a:bodyPr/>
                    <a:lstStyle/>
                    <a:p>
                      <a:pPr lvl="0" indent="0" marL="0">
                        <a:buNone/>
                      </a:pPr>
                      <a:r>
                        <a:rPr b="1"/>
                        <a:t>Historique</a:t>
                      </a:r>
                    </a:p>
                  </a:txBody>
                </a:tc>
                <a:tc>
                  <a:txBody>
                    <a:bodyPr/>
                    <a:lstStyle/>
                    <a:p>
                      <a:pPr lvl="0" indent="0" marL="0">
                        <a:buNone/>
                      </a:pPr>
                      <a:r>
                        <a:rPr/>
                        <a:t>La meilleure performance récente, ou le meilleur district comparable</a:t>
                      </a:r>
                    </a:p>
                  </a:txBody>
                </a:tc>
                <a:tc>
                  <a:txBody>
                    <a:bodyPr/>
                    <a:lstStyle/>
                    <a:p>
                      <a:pPr lvl="0" indent="0" marL="0">
                        <a:buNone/>
                      </a:pPr>
                      <a:r>
                        <a:rPr/>
                        <a:t>Les données de routine existent et inspirent confiance</a:t>
                      </a:r>
                    </a:p>
                  </a:txBody>
                </a:tc>
              </a:tr>
              <a:tr h="0">
                <a:tc>
                  <a:txBody>
                    <a:bodyPr/>
                    <a:lstStyle/>
                    <a:p>
                      <a:pPr lvl="0" indent="0" marL="0">
                        <a:buNone/>
                      </a:pPr>
                      <a:r>
                        <a:rPr b="1"/>
                        <a:t>Capacitaire</a:t>
                      </a:r>
                    </a:p>
                  </a:txBody>
                </a:tc>
                <a:tc>
                  <a:txBody>
                    <a:bodyPr/>
                    <a:lstStyle/>
                    <a:p>
                      <a:pPr lvl="0" indent="0" marL="0">
                        <a:buNone/>
                      </a:pPr>
                      <a:r>
                        <a:rPr/>
                        <a:t>Ce que les ressources permettent, chiffré</a:t>
                      </a:r>
                    </a:p>
                  </a:txBody>
                </a:tc>
                <a:tc>
                  <a:txBody>
                    <a:bodyPr/>
                    <a:lstStyle/>
                    <a:p>
                      <a:pPr lvl="0" indent="0" marL="0">
                        <a:buNone/>
                      </a:pPr>
                      <a:r>
                        <a:rPr/>
                        <a:t>Les contraintes sont le facteur limitant</a:t>
                      </a:r>
                    </a:p>
                  </a:txBody>
                </a:tc>
              </a:tr>
              <a:tr h="0">
                <a:tc>
                  <a:txBody>
                    <a:bodyPr/>
                    <a:lstStyle/>
                    <a:p>
                      <a:pPr lvl="0" indent="0" marL="0">
                        <a:buNone/>
                      </a:pPr>
                      <a:r>
                        <a:rPr b="1"/>
                        <a:t>Négociée</a:t>
                      </a:r>
                    </a:p>
                  </a:txBody>
                </a:tc>
                <a:tc>
                  <a:txBody>
                    <a:bodyPr/>
                    <a:lstStyle/>
                    <a:p>
                      <a:pPr lvl="0" indent="0" marL="0">
                        <a:buNone/>
                      </a:pPr>
                      <a:r>
                        <a:rPr/>
                        <a:t>Ce dont le bailleur et le gouvernement ont convenu</a:t>
                      </a:r>
                    </a:p>
                  </a:txBody>
                </a:tc>
                <a:tc>
                  <a:txBody>
                    <a:bodyPr/>
                    <a:lstStyle/>
                    <a:p>
                      <a:pPr lvl="0" indent="0" marL="0">
                        <a:buNone/>
                      </a:pPr>
                      <a:r>
                        <a:rPr/>
                        <a:t>Honnête de la nommer pour ce qu’elle est</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jalons, pas seulement un point d’arrivée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baseline_value, target_value, quarters </a:t>
            </a:r>
            <a:r>
              <a:rPr>
                <a:solidFill>
                  <a:srgbClr val="666666"/>
                </a:solidFill>
                <a:latin typeface="Courier"/>
              </a:rPr>
              <a:t>=</a:t>
            </a:r>
            <a:r>
              <a:rPr>
                <a:latin typeface="Courier"/>
              </a:rPr>
              <a:t> </a:t>
            </a:r>
            <a:r>
              <a:rPr>
                <a:solidFill>
                  <a:srgbClr val="40A070"/>
                </a:solidFill>
                <a:latin typeface="Courier"/>
              </a:rPr>
              <a:t>61.4</a:t>
            </a:r>
            <a:r>
              <a:rPr>
                <a:latin typeface="Courier"/>
              </a:rPr>
              <a:t>, </a:t>
            </a:r>
            <a:r>
              <a:rPr>
                <a:solidFill>
                  <a:srgbClr val="40A070"/>
                </a:solidFill>
                <a:latin typeface="Courier"/>
              </a:rPr>
              <a:t>85.0</a:t>
            </a:r>
            <a:r>
              <a:rPr>
                <a:latin typeface="Courier"/>
              </a:rPr>
              <a:t>, </a:t>
            </a:r>
            <a:r>
              <a:rPr>
                <a:solidFill>
                  <a:srgbClr val="40A070"/>
                </a:solidFill>
                <a:latin typeface="Courier"/>
              </a:rPr>
              <a:t>12</a:t>
            </a:r>
            <a:br/>
            <a:r>
              <a:rPr>
                <a:latin typeface="Courier"/>
              </a:rPr>
              <a:t>trajectory </a:t>
            </a:r>
            <a:r>
              <a:rPr>
                <a:solidFill>
                  <a:srgbClr val="666666"/>
                </a:solidFill>
                <a:latin typeface="Courier"/>
              </a:rPr>
              <a:t>=</a:t>
            </a:r>
            <a:r>
              <a:rPr>
                <a:latin typeface="Courier"/>
              </a:rPr>
              <a:t> np.linspace(baseline_value, target_value, quarters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008000"/>
                </a:solidFill>
                <a:latin typeface="Courier"/>
              </a:rPr>
              <a:t>round</a:t>
            </a:r>
            <a:r>
              <a:rPr>
                <a:latin typeface="Courier"/>
              </a:rPr>
              <a:t>(v, </a:t>
            </a:r>
            <a:r>
              <a:rPr>
                <a:solidFill>
                  <a:srgbClr val="40A070"/>
                </a:solidFill>
                <a:latin typeface="Courier"/>
              </a:rPr>
              <a:t>1</a:t>
            </a:r>
            <a:r>
              <a:rPr>
                <a:latin typeface="Courier"/>
              </a:rPr>
              <a:t>) </a:t>
            </a:r>
            <a:r>
              <a:rPr b="1">
                <a:solidFill>
                  <a:srgbClr val="007020"/>
                </a:solidFill>
                <a:latin typeface="Courier"/>
              </a:rPr>
              <a:t>for</a:t>
            </a:r>
            <a:r>
              <a:rPr>
                <a:latin typeface="Courier"/>
              </a:rPr>
              <a:t> v </a:t>
            </a:r>
            <a:r>
              <a:rPr b="1">
                <a:solidFill>
                  <a:srgbClr val="007020"/>
                </a:solidFill>
                <a:latin typeface="Courier"/>
              </a:rPr>
              <a:t>in</a:t>
            </a:r>
            <a:r>
              <a:rPr>
                <a:latin typeface="Courier"/>
              </a:rPr>
              <a:t> trajectory])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jalons, pas seulement un point d’arrivée — En R</a:t>
            </a:r>
          </a:p>
        </p:txBody>
      </p:sp>
      <p:sp>
        <p:nvSpPr>
          <p:cNvPr id="3" name="Content Placeholder 2"/>
          <p:cNvSpPr>
            <a:spLocks noGrp="1"/>
          </p:cNvSpPr>
          <p:nvPr>
            <p:ph idx="1"/>
          </p:nvPr>
        </p:nvSpPr>
        <p:spPr/>
        <p:txBody>
          <a:bodyPr/>
          <a:lstStyle/>
          <a:p>
            <a:pPr lvl="0" indent="0">
              <a:buNone/>
            </a:pPr>
            <a:r>
              <a:rPr>
                <a:latin typeface="Courier"/>
              </a:rPr>
              <a:t>baseline_value </a:t>
            </a:r>
            <a:r>
              <a:rPr>
                <a:solidFill>
                  <a:srgbClr val="007020"/>
                </a:solidFill>
                <a:latin typeface="Courier"/>
              </a:rPr>
              <a:t>&lt;-</a:t>
            </a:r>
            <a:r>
              <a:rPr>
                <a:latin typeface="Courier"/>
              </a:rPr>
              <a:t> </a:t>
            </a:r>
            <a:r>
              <a:rPr>
                <a:solidFill>
                  <a:srgbClr val="40A070"/>
                </a:solidFill>
                <a:latin typeface="Courier"/>
              </a:rPr>
              <a:t>61.4</a:t>
            </a:r>
            <a:r>
              <a:rPr>
                <a:latin typeface="Courier"/>
              </a:rPr>
              <a:t>; target_value </a:t>
            </a:r>
            <a:r>
              <a:rPr>
                <a:solidFill>
                  <a:srgbClr val="007020"/>
                </a:solidFill>
                <a:latin typeface="Courier"/>
              </a:rPr>
              <a:t>&lt;-</a:t>
            </a:r>
            <a:r>
              <a:rPr>
                <a:latin typeface="Courier"/>
              </a:rPr>
              <a:t> </a:t>
            </a:r>
            <a:r>
              <a:rPr>
                <a:solidFill>
                  <a:srgbClr val="40A070"/>
                </a:solidFill>
                <a:latin typeface="Courier"/>
              </a:rPr>
              <a:t>85.0</a:t>
            </a:r>
            <a:r>
              <a:rPr>
                <a:latin typeface="Courier"/>
              </a:rPr>
              <a:t>; quarters </a:t>
            </a:r>
            <a:r>
              <a:rPr>
                <a:solidFill>
                  <a:srgbClr val="007020"/>
                </a:solidFill>
                <a:latin typeface="Courier"/>
              </a:rPr>
              <a:t>&lt;-</a:t>
            </a:r>
            <a:r>
              <a:rPr>
                <a:latin typeface="Courier"/>
              </a:rPr>
              <a:t> </a:t>
            </a:r>
            <a:r>
              <a:rPr>
                <a:solidFill>
                  <a:srgbClr val="40A070"/>
                </a:solidFill>
                <a:latin typeface="Courier"/>
              </a:rPr>
              <a:t>12</a:t>
            </a:r>
            <a:br/>
            <a:r>
              <a:rPr>
                <a:solidFill>
                  <a:srgbClr val="06287E"/>
                </a:solidFill>
                <a:latin typeface="Courier"/>
              </a:rPr>
              <a:t>round</a:t>
            </a:r>
            <a:r>
              <a:rPr>
                <a:latin typeface="Courier"/>
              </a:rPr>
              <a:t>(</a:t>
            </a:r>
            <a:r>
              <a:rPr>
                <a:solidFill>
                  <a:srgbClr val="06287E"/>
                </a:solidFill>
                <a:latin typeface="Courier"/>
              </a:rPr>
              <a:t>seq</a:t>
            </a:r>
            <a:r>
              <a:rPr>
                <a:latin typeface="Courier"/>
              </a:rPr>
              <a:t>(baseline_value, target_value, </a:t>
            </a:r>
            <a:r>
              <a:rPr>
                <a:solidFill>
                  <a:srgbClr val="7D9029"/>
                </a:solidFill>
                <a:latin typeface="Courier"/>
              </a:rPr>
              <a:t>length.out =</a:t>
            </a:r>
            <a:r>
              <a:rPr>
                <a:latin typeface="Courier"/>
              </a:rPr>
              <a:t> quarters </a:t>
            </a:r>
            <a:r>
              <a:rPr>
                <a:solidFill>
                  <a:srgbClr val="4070A0"/>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jalons, pas seulement un point d’arrivée</a:t>
            </a:r>
          </a:p>
        </p:txBody>
      </p:sp>
      <p:sp>
        <p:nvSpPr>
          <p:cNvPr id="3" name="Content Placeholder 2"/>
          <p:cNvSpPr>
            <a:spLocks noGrp="1"/>
          </p:cNvSpPr>
          <p:nvPr>
            <p:ph idx="1"/>
          </p:nvPr>
        </p:nvSpPr>
        <p:spPr/>
        <p:txBody>
          <a:bodyPr/>
          <a:lstStyle/>
          <a:p>
            <a:pPr lvl="0"/>
            <a:r>
              <a:rPr b="1"/>
              <a:t>N’anticipez rien.</a:t>
            </a:r>
            <a:r>
              <a:rPr/>
              <a:t> Les programmes démarrent lentement. Une trajectoire plate sur deux trimestres puis plus raide est…</a:t>
            </a:r>
          </a:p>
          <a:p>
            <a:pPr lvl="0"/>
            <a:r>
              <a:rPr b="1"/>
              <a:t>Respectez la saisonnalité.</a:t>
            </a:r>
            <a:r>
              <a:rPr/>
              <a:t> En contexte agricole ou palustre, comparer le T3 au T2 revient à comparer deux mondes.…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Toute cible modifie le comportement</a:t>
            </a:r>
          </a:p>
        </p:txBody>
      </p:sp>
      <p:sp>
        <p:nvSpPr>
          <p:cNvPr id="3" name="Content Placeholder 2"/>
          <p:cNvSpPr>
            <a:spLocks noGrp="1"/>
          </p:cNvSpPr>
          <p:nvPr>
            <p:ph idx="1"/>
          </p:nvPr>
        </p:nvSpPr>
        <p:spPr/>
        <p:txBody>
          <a:bodyPr/>
          <a:lstStyle/>
          <a:p>
            <a:pPr lvl="0"/>
            <a:r>
              <a:rPr b="1"/>
              <a:t>L’écrémage.</a:t>
            </a:r>
            <a:r>
              <a:rPr/>
              <a:t> Une cible de taux de guérison encourage à admettre les cas les moins sévères, ce qui monte le taux et…</a:t>
            </a:r>
          </a:p>
          <a:p>
            <a:pPr lvl="0"/>
            <a:r>
              <a:rPr b="1"/>
              <a:t>Les effets de seuil.</a:t>
            </a:r>
            <a:r>
              <a:rPr/>
              <a:t> Une cible de 85 % produit un nombre suspect de valeurs rapportées entre 85 % et 87 %, et…</a:t>
            </a:r>
          </a:p>
          <a:p>
            <a:pPr lvl="0"/>
            <a:r>
              <a:rPr b="1"/>
              <a:t>La réaffectation de l’effort.</a:t>
            </a:r>
            <a:r>
              <a:rPr/>
              <a:t> Les ressources migrent des activités non mesurées vers les activités mesurées, y…</a:t>
            </a:r>
          </a:p>
          <a:p>
            <a:pPr lvl="0"/>
            <a:r>
              <a:rPr b="1"/>
              <a:t>La dérive de définition.</a:t>
            </a:r>
            <a:r>
              <a:rPr/>
              <a:t> La définition s’élargit discrètement jusqu’à ce que la cible soit atteinte. C’est celle…</a:t>
            </a:r>
          </a:p>
          <a:p>
            <a:pPr lvl="0"/>
            <a:r>
              <a:rPr/>
              <a:t>Associez à toute cible un indicateur qui bougerait en sens inverse si elle était manipulée — Une cible de taux de…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Toute cible modifie le comportement — En Python</a:t>
            </a:r>
          </a:p>
        </p:txBody>
      </p:sp>
      <p:sp>
        <p:nvSpPr>
          <p:cNvPr id="3" name="Content Placeholder 2"/>
          <p:cNvSpPr>
            <a:spLocks noGrp="1"/>
          </p:cNvSpPr>
          <p:nvPr>
            <p:ph idx="1"/>
          </p:nvPr>
        </p:nvSpPr>
        <p:spPr/>
        <p:txBody>
          <a:bodyPr/>
          <a:lstStyle/>
          <a:p>
            <a:pPr lvl="0" indent="0">
              <a:buNone/>
            </a:pPr>
            <a:r>
              <a:rPr>
                <a:latin typeface="Courier"/>
              </a:rPr>
              <a:t>watch </a:t>
            </a:r>
            <a:r>
              <a:rPr>
                <a:solidFill>
                  <a:srgbClr val="666666"/>
                </a:solidFill>
                <a:latin typeface="Courier"/>
              </a:rPr>
              <a:t>=</a:t>
            </a:r>
            <a:r>
              <a:rPr>
                <a:latin typeface="Courier"/>
              </a:rPr>
              <a:t> pd.DataFrame({</a:t>
            </a:r>
            <a:br/>
            <a:r>
              <a:rPr>
                <a:latin typeface="Courier"/>
              </a:rPr>
              <a:t>    </a:t>
            </a:r>
            <a:r>
              <a:rPr>
                <a:solidFill>
                  <a:srgbClr val="4070A0"/>
                </a:solidFill>
                <a:latin typeface="Courier"/>
              </a:rPr>
              <a:t>"target_indicator"</a:t>
            </a:r>
            <a:r>
              <a:rPr>
                <a:latin typeface="Courier"/>
              </a:rPr>
              <a:t>: [</a:t>
            </a:r>
            <a:r>
              <a:rPr>
                <a:solidFill>
                  <a:srgbClr val="4070A0"/>
                </a:solidFill>
                <a:latin typeface="Courier"/>
              </a:rPr>
              <a:t>"cure_rate_percent"</a:t>
            </a:r>
            <a:r>
              <a:rPr>
                <a:latin typeface="Courier"/>
              </a:rPr>
              <a:t>, </a:t>
            </a:r>
            <a:r>
              <a:rPr>
                <a:solidFill>
                  <a:srgbClr val="4070A0"/>
                </a:solidFill>
                <a:latin typeface="Courier"/>
              </a:rPr>
              <a:t>"penta3_coverage_percent"</a:t>
            </a:r>
            <a:r>
              <a:rPr>
                <a:latin typeface="Courier"/>
              </a:rPr>
              <a:t>],</a:t>
            </a:r>
            <a:br/>
            <a:r>
              <a:rPr>
                <a:latin typeface="Courier"/>
              </a:rPr>
              <a:t>    </a:t>
            </a:r>
            <a:r>
              <a:rPr>
                <a:solidFill>
                  <a:srgbClr val="4070A0"/>
                </a:solidFill>
                <a:latin typeface="Courier"/>
              </a:rPr>
              <a:t>"gaming_risk"</a:t>
            </a:r>
            <a:r>
              <a:rPr>
                <a:latin typeface="Courier"/>
              </a:rPr>
              <a:t>: [</a:t>
            </a:r>
            <a:r>
              <a:rPr>
                <a:solidFill>
                  <a:srgbClr val="4070A0"/>
                </a:solidFill>
                <a:latin typeface="Courier"/>
              </a:rPr>
              <a:t>"admit less severe cases"</a:t>
            </a:r>
            <a:r>
              <a:rPr>
                <a:latin typeface="Courier"/>
              </a:rPr>
              <a:t>, </a:t>
            </a:r>
            <a:r>
              <a:rPr>
                <a:solidFill>
                  <a:srgbClr val="4070A0"/>
                </a:solidFill>
                <a:latin typeface="Courier"/>
              </a:rPr>
              <a:t>"widen the catchment definition"</a:t>
            </a:r>
            <a:r>
              <a:rPr>
                <a:latin typeface="Courier"/>
              </a:rPr>
              <a:t>],</a:t>
            </a:r>
            <a:br/>
            <a:r>
              <a:rPr>
                <a:latin typeface="Courier"/>
              </a:rPr>
              <a:t>    </a:t>
            </a:r>
            <a:r>
              <a:rPr>
                <a:solidFill>
                  <a:srgbClr val="4070A0"/>
                </a:solidFill>
                <a:latin typeface="Courier"/>
              </a:rPr>
              <a:t>"partner_indicator"</a:t>
            </a:r>
            <a:r>
              <a:rPr>
                <a:latin typeface="Courier"/>
              </a:rPr>
              <a:t>: [</a:t>
            </a:r>
            <a:r>
              <a:rPr>
                <a:solidFill>
                  <a:srgbClr val="4070A0"/>
                </a:solidFill>
                <a:latin typeface="Courier"/>
              </a:rPr>
              <a:t>"mean_muac_at_admission_mm"</a:t>
            </a:r>
            <a:r>
              <a:rPr>
                <a:latin typeface="Courier"/>
              </a:rPr>
              <a:t>, </a:t>
            </a:r>
            <a:r>
              <a:rPr>
                <a:solidFill>
                  <a:srgbClr val="4070A0"/>
                </a:solidFill>
                <a:latin typeface="Courier"/>
              </a:rPr>
              <a:t>"reporting_rate_percent"</a:t>
            </a:r>
            <a:r>
              <a:rPr>
                <a:latin typeface="Courier"/>
              </a:rPr>
              <a:t>],</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Toute cible modifie le comportement — En R</a:t>
            </a:r>
          </a:p>
        </p:txBody>
      </p:sp>
      <p:sp>
        <p:nvSpPr>
          <p:cNvPr id="3" name="Content Placeholder 2"/>
          <p:cNvSpPr>
            <a:spLocks noGrp="1"/>
          </p:cNvSpPr>
          <p:nvPr>
            <p:ph idx="1"/>
          </p:nvPr>
        </p:nvSpPr>
        <p:spPr/>
        <p:txBody>
          <a:bodyPr/>
          <a:lstStyle/>
          <a:p>
            <a:pPr lvl="0" indent="0">
              <a:buNone/>
            </a:pPr>
            <a:r>
              <a:rPr>
                <a:latin typeface="Courier"/>
              </a:rPr>
              <a:t>watch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target_indicator,         </a:t>
            </a:r>
            <a:r>
              <a:rPr>
                <a:solidFill>
                  <a:srgbClr val="4070A0"/>
                </a:solidFill>
                <a:latin typeface="Courier"/>
              </a:rPr>
              <a:t>~</a:t>
            </a:r>
            <a:r>
              <a:rPr>
                <a:latin typeface="Courier"/>
              </a:rPr>
              <a:t>gaming_risk,                    </a:t>
            </a:r>
            <a:r>
              <a:rPr>
                <a:solidFill>
                  <a:srgbClr val="4070A0"/>
                </a:solidFill>
                <a:latin typeface="Courier"/>
              </a:rPr>
              <a:t>~</a:t>
            </a:r>
            <a:r>
              <a:rPr>
                <a:latin typeface="Courier"/>
              </a:rPr>
              <a:t>partner_indicator,</a:t>
            </a:r>
            <a:br/>
            <a:r>
              <a:rPr>
                <a:latin typeface="Courier"/>
              </a:rPr>
              <a:t>  </a:t>
            </a:r>
            <a:r>
              <a:rPr>
                <a:solidFill>
                  <a:srgbClr val="4070A0"/>
                </a:solidFill>
                <a:latin typeface="Courier"/>
              </a:rPr>
              <a:t>"cure_rate_percent"</a:t>
            </a:r>
            <a:r>
              <a:rPr>
                <a:latin typeface="Courier"/>
              </a:rPr>
              <a:t>,       </a:t>
            </a:r>
            <a:r>
              <a:rPr>
                <a:solidFill>
                  <a:srgbClr val="4070A0"/>
                </a:solidFill>
                <a:latin typeface="Courier"/>
              </a:rPr>
              <a:t>"admit less severe cases"</a:t>
            </a:r>
            <a:r>
              <a:rPr>
                <a:latin typeface="Courier"/>
              </a:rPr>
              <a:t>,       </a:t>
            </a:r>
            <a:r>
              <a:rPr>
                <a:solidFill>
                  <a:srgbClr val="4070A0"/>
                </a:solidFill>
                <a:latin typeface="Courier"/>
              </a:rPr>
              <a:t>"mean_muac_at_admission_mm"</a:t>
            </a:r>
            <a:r>
              <a:rPr>
                <a:latin typeface="Courier"/>
              </a:rPr>
              <a:t>,</a:t>
            </a:r>
            <a:br/>
            <a:r>
              <a:rPr>
                <a:latin typeface="Courier"/>
              </a:rPr>
              <a:t>  </a:t>
            </a:r>
            <a:r>
              <a:rPr>
                <a:solidFill>
                  <a:srgbClr val="4070A0"/>
                </a:solidFill>
                <a:latin typeface="Courier"/>
              </a:rPr>
              <a:t>"penta3_coverage_percent"</a:t>
            </a:r>
            <a:r>
              <a:rPr>
                <a:latin typeface="Courier"/>
              </a:rPr>
              <a:t>, </a:t>
            </a:r>
            <a:r>
              <a:rPr>
                <a:solidFill>
                  <a:srgbClr val="4070A0"/>
                </a:solidFill>
                <a:latin typeface="Courier"/>
              </a:rPr>
              <a:t>"widen the catchment definition"</a:t>
            </a:r>
            <a:r>
              <a:rPr>
                <a:latin typeface="Courier"/>
              </a:rPr>
              <a:t>, </a:t>
            </a:r>
            <a:r>
              <a:rPr>
                <a:solidFill>
                  <a:srgbClr val="4070A0"/>
                </a:solidFill>
                <a:latin typeface="Courier"/>
              </a:rPr>
              <a:t>"reporting_rate_percent"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Cherchez l’effet de seuil — En Python</a:t>
            </a:r>
          </a:p>
        </p:txBody>
      </p:sp>
      <p:sp>
        <p:nvSpPr>
          <p:cNvPr id="3" name="Content Placeholder 2"/>
          <p:cNvSpPr>
            <a:spLocks noGrp="1"/>
          </p:cNvSpPr>
          <p:nvPr>
            <p:ph idx="1"/>
          </p:nvPr>
        </p:nvSpPr>
        <p:spPr/>
        <p:txBody>
          <a:bodyPr/>
          <a:lstStyle/>
          <a:p>
            <a:pPr lvl="0" indent="0">
              <a:buNone/>
            </a:pPr>
            <a:r>
              <a:rPr>
                <a:latin typeface="Courier"/>
              </a:rPr>
              <a:t>reported_rates </a:t>
            </a:r>
            <a:r>
              <a:rPr>
                <a:solidFill>
                  <a:srgbClr val="666666"/>
                </a:solidFill>
                <a:latin typeface="Courier"/>
              </a:rPr>
              <a:t>=</a:t>
            </a:r>
            <a:r>
              <a:rPr>
                <a:latin typeface="Courier"/>
              </a:rPr>
              <a:t> performance[</a:t>
            </a:r>
            <a:r>
              <a:rPr>
                <a:solidFill>
                  <a:srgbClr val="4070A0"/>
                </a:solidFill>
                <a:latin typeface="Courier"/>
              </a:rPr>
              <a:t>"cure_rate_percent"</a:t>
            </a:r>
            <a:r>
              <a:rPr>
                <a:latin typeface="Courier"/>
              </a:rPr>
              <a:t>]</a:t>
            </a:r>
            <a:br/>
            <a:r>
              <a:rPr>
                <a:latin typeface="Courier"/>
              </a:rPr>
              <a:t>near </a:t>
            </a:r>
            <a:r>
              <a:rPr>
                <a:solidFill>
                  <a:srgbClr val="666666"/>
                </a:solidFill>
                <a:latin typeface="Courier"/>
              </a:rPr>
              <a:t>=</a:t>
            </a:r>
            <a:r>
              <a:rPr>
                <a:latin typeface="Courier"/>
              </a:rPr>
              <a:t> reported_rates.between(</a:t>
            </a:r>
            <a:r>
              <a:rPr>
                <a:solidFill>
                  <a:srgbClr val="40A070"/>
                </a:solidFill>
                <a:latin typeface="Courier"/>
              </a:rPr>
              <a:t>85</a:t>
            </a:r>
            <a:r>
              <a:rPr>
                <a:latin typeface="Courier"/>
              </a:rPr>
              <a:t>, </a:t>
            </a:r>
            <a:r>
              <a:rPr>
                <a:solidFill>
                  <a:srgbClr val="40A070"/>
                </a:solidFill>
                <a:latin typeface="Courier"/>
              </a:rPr>
              <a:t>87</a:t>
            </a:r>
            <a:r>
              <a:rPr>
                <a:latin typeface="Courier"/>
              </a:rPr>
              <a:t>).</a:t>
            </a:r>
            <a:r>
              <a:rPr>
                <a:solidFill>
                  <a:srgbClr val="008000"/>
                </a:solidFill>
                <a:latin typeface="Courier"/>
              </a:rPr>
              <a:t>sum</a:t>
            </a:r>
            <a:r>
              <a:rPr>
                <a:latin typeface="Courier"/>
              </a:rPr>
              <a:t>()</a:t>
            </a:r>
            <a:br/>
            <a:r>
              <a:rPr>
                <a:latin typeface="Courier"/>
              </a:rPr>
              <a:t>just_below </a:t>
            </a:r>
            <a:r>
              <a:rPr>
                <a:solidFill>
                  <a:srgbClr val="666666"/>
                </a:solidFill>
                <a:latin typeface="Courier"/>
              </a:rPr>
              <a:t>=</a:t>
            </a:r>
            <a:r>
              <a:rPr>
                <a:latin typeface="Courier"/>
              </a:rPr>
              <a:t> reported_rates.between(</a:t>
            </a:r>
            <a:r>
              <a:rPr>
                <a:solidFill>
                  <a:srgbClr val="40A070"/>
                </a:solidFill>
                <a:latin typeface="Courier"/>
              </a:rPr>
              <a:t>82</a:t>
            </a:r>
            <a:r>
              <a:rPr>
                <a:latin typeface="Courier"/>
              </a:rPr>
              <a:t>, </a:t>
            </a:r>
            <a:r>
              <a:rPr>
                <a:solidFill>
                  <a:srgbClr val="40A070"/>
                </a:solidFill>
                <a:latin typeface="Courier"/>
              </a:rPr>
              <a:t>84</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near</a:t>
            </a:r>
            <a:r>
              <a:rPr>
                <a:solidFill>
                  <a:srgbClr val="4070A0"/>
                </a:solidFill>
                <a:latin typeface="Courier"/>
              </a:rPr>
              <a:t>}</a:t>
            </a:r>
            <a:r>
              <a:rPr>
                <a:solidFill>
                  <a:srgbClr val="BB6688"/>
                </a:solidFill>
                <a:latin typeface="Courier"/>
              </a:rPr>
              <a:t> sites just above target, </a:t>
            </a:r>
            <a:r>
              <a:rPr>
                <a:solidFill>
                  <a:srgbClr val="4070A0"/>
                </a:solidFill>
                <a:latin typeface="Courier"/>
              </a:rPr>
              <a:t>{</a:t>
            </a:r>
            <a:r>
              <a:rPr>
                <a:latin typeface="Courier"/>
              </a:rPr>
              <a:t>just_below</a:t>
            </a:r>
            <a:r>
              <a:rPr>
                <a:solidFill>
                  <a:srgbClr val="4070A0"/>
                </a:solidFill>
                <a:latin typeface="Courier"/>
              </a:rPr>
              <a:t>}</a:t>
            </a:r>
            <a:r>
              <a:rPr>
                <a:solidFill>
                  <a:srgbClr val="BB6688"/>
                </a:solidFill>
                <a:latin typeface="Courier"/>
              </a:rPr>
              <a:t> just below"</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Cherchez l’effet de seuil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just_above =</a:t>
            </a:r>
            <a:r>
              <a:rPr>
                <a:latin typeface="Courier"/>
              </a:rPr>
              <a:t> </a:t>
            </a:r>
            <a:r>
              <a:rPr>
                <a:solidFill>
                  <a:srgbClr val="06287E"/>
                </a:solidFill>
                <a:latin typeface="Courier"/>
              </a:rPr>
              <a:t>sum</a:t>
            </a:r>
            <a:r>
              <a:rPr>
                <a:latin typeface="Courier"/>
              </a:rPr>
              <a:t>(dplyr</a:t>
            </a:r>
            <a:r>
              <a:rPr>
                <a:solidFill>
                  <a:srgbClr val="4070A0"/>
                </a:solidFill>
                <a:latin typeface="Courier"/>
              </a:rPr>
              <a:t>::</a:t>
            </a:r>
            <a:r>
              <a:rPr>
                <a:solidFill>
                  <a:srgbClr val="06287E"/>
                </a:solidFill>
                <a:latin typeface="Courier"/>
              </a:rPr>
              <a:t>between</a:t>
            </a:r>
            <a:r>
              <a:rPr>
                <a:latin typeface="Courier"/>
              </a:rPr>
              <a:t>(performance</a:t>
            </a:r>
            <a:r>
              <a:rPr>
                <a:solidFill>
                  <a:srgbClr val="4070A0"/>
                </a:solidFill>
                <a:latin typeface="Courier"/>
              </a:rPr>
              <a:t>$</a:t>
            </a:r>
            <a:r>
              <a:rPr>
                <a:latin typeface="Courier"/>
              </a:rPr>
              <a:t>cure_rate_percent, </a:t>
            </a:r>
            <a:r>
              <a:rPr>
                <a:solidFill>
                  <a:srgbClr val="40A070"/>
                </a:solidFill>
                <a:latin typeface="Courier"/>
              </a:rPr>
              <a:t>85</a:t>
            </a:r>
            <a:r>
              <a:rPr>
                <a:latin typeface="Courier"/>
              </a:rPr>
              <a:t>, </a:t>
            </a:r>
            <a:r>
              <a:rPr>
                <a:solidFill>
                  <a:srgbClr val="40A070"/>
                </a:solidFill>
                <a:latin typeface="Courier"/>
              </a:rPr>
              <a:t>87</a:t>
            </a:r>
            <a:r>
              <a:rPr>
                <a:latin typeface="Courier"/>
              </a:rPr>
              <a:t>)),</a:t>
            </a:r>
            <a:br/>
            <a:r>
              <a:rPr>
                <a:latin typeface="Courier"/>
              </a:rPr>
              <a:t>  </a:t>
            </a:r>
            <a:r>
              <a:rPr>
                <a:solidFill>
                  <a:srgbClr val="7D9029"/>
                </a:solidFill>
                <a:latin typeface="Courier"/>
              </a:rPr>
              <a:t>just_below =</a:t>
            </a:r>
            <a:r>
              <a:rPr>
                <a:latin typeface="Courier"/>
              </a:rPr>
              <a:t> </a:t>
            </a:r>
            <a:r>
              <a:rPr>
                <a:solidFill>
                  <a:srgbClr val="06287E"/>
                </a:solidFill>
                <a:latin typeface="Courier"/>
              </a:rPr>
              <a:t>sum</a:t>
            </a:r>
            <a:r>
              <a:rPr>
                <a:latin typeface="Courier"/>
              </a:rPr>
              <a:t>(dplyr</a:t>
            </a:r>
            <a:r>
              <a:rPr>
                <a:solidFill>
                  <a:srgbClr val="4070A0"/>
                </a:solidFill>
                <a:latin typeface="Courier"/>
              </a:rPr>
              <a:t>::</a:t>
            </a:r>
            <a:r>
              <a:rPr>
                <a:solidFill>
                  <a:srgbClr val="06287E"/>
                </a:solidFill>
                <a:latin typeface="Courier"/>
              </a:rPr>
              <a:t>between</a:t>
            </a:r>
            <a:r>
              <a:rPr>
                <a:latin typeface="Courier"/>
              </a:rPr>
              <a:t>(performance</a:t>
            </a:r>
            <a:r>
              <a:rPr>
                <a:solidFill>
                  <a:srgbClr val="4070A0"/>
                </a:solidFill>
                <a:latin typeface="Courier"/>
              </a:rPr>
              <a:t>$</a:t>
            </a:r>
            <a:r>
              <a:rPr>
                <a:latin typeface="Courier"/>
              </a:rPr>
              <a:t>cure_rate_percent, </a:t>
            </a:r>
            <a:r>
              <a:rPr>
                <a:solidFill>
                  <a:srgbClr val="40A070"/>
                </a:solidFill>
                <a:latin typeface="Courier"/>
              </a:rPr>
              <a:t>82</a:t>
            </a:r>
            <a:r>
              <a:rPr>
                <a:latin typeface="Courier"/>
              </a:rPr>
              <a:t>, </a:t>
            </a:r>
            <a:r>
              <a:rPr>
                <a:solidFill>
                  <a:srgbClr val="40A070"/>
                </a:solidFill>
                <a:latin typeface="Courier"/>
              </a:rPr>
              <a:t>84</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Réviser une cible — Exemple</a:t>
            </a:r>
          </a:p>
        </p:txBody>
      </p:sp>
      <p:sp>
        <p:nvSpPr>
          <p:cNvPr id="3" name="Content Placeholder 2"/>
          <p:cNvSpPr>
            <a:spLocks noGrp="1"/>
          </p:cNvSpPr>
          <p:nvPr>
            <p:ph idx="1"/>
          </p:nvPr>
        </p:nvSpPr>
        <p:spPr/>
        <p:txBody>
          <a:bodyPr/>
          <a:lstStyle/>
          <a:p>
            <a:pPr lvl="0" indent="0">
              <a:buNone/>
            </a:pPr>
            <a:r>
              <a:rPr>
                <a:latin typeface="Courier"/>
              </a:rPr>
              <a:t>version    1.0 -&gt; 1.1
changed    2026-07-28
from       85% by Q12
to         78% by Q12
reason     Outreach budget cut by 40% in Q3; the original target assumed the
           full outreach schedule. Trajectory recomputed from Q5 actuals.
approved   Programme manager and donor focal point, 2026-07-25</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avez un indicateur, une situation de référence et une cible.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https://data-analysis.cassion.dev/fr/cours/indicator-design-logframe/indicators-07-baselines-and-targets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Situations de référence, cibles, et ce qu’elles font faire aux gens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Deux nombres qui transforment un indicateur en engagement. Quatre façons de fixer une cible, la situation de référence mesurée six mois après le démarrage, et le fait que toute cible modifie le comportement des personnes mesurées.</vt:lpwstr>
  </property>
</Properties>
</file>