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1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notesMaster" Target="notesMasters/notesMaster1.xml" /><Relationship Id="rId20" Type="http://schemas.openxmlformats.org/officeDocument/2006/relationships/viewProps" Target="viewProps.xml" /><Relationship Id="rId19" Type="http://schemas.openxmlformats.org/officeDocument/2006/relationships/presProps" Target="presProps.xml" /><Relationship Id="rId1" Type="http://schemas.openxmlformats.org/officeDocument/2006/relationships/slideMaster" Target="slideMasters/slideMaster1.xml" /><Relationship Id="rId22" Type="http://schemas.openxmlformats.org/officeDocument/2006/relationships/tableStyles" Target="tableStyles.xml" /><Relationship Id="rId21"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Six OECD DAC criteria, the question each one asks of your indicator set, and the gaps you can only close before the evaluation rather than during it.</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At some point somebody external — a mid-term review, an end-of-project evaluation, a donor’s monitoring adviser — takes your LogFrame, your reference sheets and your reported figures, and asks whether they support what the programme claims. Most of what determines the answer was decided eighteen months earlier, in choices this course has already covered. This lesson is the checklist read backwards: what will be asked, and what you need to have already done.</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OECD DAC criteria are the vocabulary almost every evaluation in this sector uses. Read down the right-hand column and you can predict which criteria your programme will score badly on, before anyone visits.</a:t>
            </a:r>
          </a:p>
        </p:txBody>
      </p:sp>
      <p:sp>
        <p:nvSpPr>
          <p:cNvPr id="4" name="Slide Number Placeholder 3"/>
          <p:cNvSpPr>
            <a:spLocks noGrp="1"/>
          </p:cNvSpPr>
          <p:nvPr>
            <p:ph type="sldNum" sz="quarter" idx="10"/>
          </p:nvPr>
        </p:nvSpPr>
        <p:spPr/>
        <p:txBody>
          <a:bodyPr/>
          <a:lstStyle/>
          <a:p>
            <a:fld id="{18BDFEC3-8487-43E8-A154-7C12CBC1FFF2}" type="slidenum">
              <a:rPr lang="en-US"/>
              <a:t>4</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is the criterion evaluations spend the most time on, and it is answered almost entirely from the artefacts of unit 2. An evaluator will ask, in this order:</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a:t>
            </a:r>
            <a:r>
              <a:rPr>
                <a:latin typeface="Courier"/>
              </a:rPr>
              <a:t>confounders</a:t>
            </a:r>
            <a:r>
              <a:rPr/>
              <a:t> field is the one that turns a defensive conversation into a professional one. Reporting completeness rising from 71% to 77% raises measured coverage without a single additional child being vaccinated. Saying that yourself, first, is worth more than any number in the row.</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impact criterion asks what difference the programme made, which is a counterfactual question. Routine monitoring data cannot answer it, and pretending otherwise is the fastest way to lose an evaluator’s confidence in everything else you wrote. What you can honestly offer: What you cannot offer without a design that supports it is attribution. </a:t>
            </a:r>
            <a:r>
              <a:rPr i="1"/>
              <a:t>Impact Evaluation Methods</a:t>
            </a:r>
            <a:r>
              <a:rPr/>
              <a:t>, later in the programme, is entirely about the designs that do — randomisation, difference-in-differences, matching, regression discontinuity — and the honest position until then is the one stated plainly.</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Efficiency questions are usually cost per unit of result, and they fail on the join rather than on the arithmetic: financial data is by budget line and month, programme data is by activity and facility, and nothing connects them. If efficiency is going to be assessed, decide the unit at design time and make the two systems share a key. Retrofitting it at evaluation produces a number nobody believes, including the person who computed it.</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By the time the evaluator arrives, these are fixed. Every one of them is cheap eighteen months earlier and impossible on the day.</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artefact that makes a review straightforward is a folder, maintained continuously, not assembled in the fortnight before the visit. Six of those seven come out of work this module already required. The reference sheets are unit 2, the DQA rounds are the previous course, the series is the analysis table from the joining course. The evidence pack is mostly a naming convention over things you already have.</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Progress against trajectory, per indicator, with a flag saying whether the method was constant. Anything more elaborate gets rebuilt by the evaluator anyway; anything less gets rebuilt by the evaluator from your raw files, with their assumptions rather than yours.</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You can trace an indicator from the change it is meant to evidence down to the arithmetic, write a reference sheet a stranger can compute from, defend a denominator, distinguish reach from coverage, adopt a standard definition and document your departure from it, set a baseline and a target that survive scrutiny, and assemble the evidence a review will ask for. The rest of module 3 takes two specific measurement problems seriously. </a:t>
            </a:r>
            <a:r>
              <a:rPr i="1"/>
              <a:t>Survey Analysis, Sampling and Weighting</a:t>
            </a:r>
            <a:r>
              <a:rPr/>
              <a:t> is next and is the heaviest course in the programme so far — weights, strata, design effect and confidence intervals, which is what turns an estimate into an estimate with a margin. After it, </a:t>
            </a:r>
            <a:r>
              <a:rPr i="1"/>
              <a:t>Routine Data and DHIS2</a:t>
            </a:r>
            <a:r>
              <a:rPr/>
              <a:t> goes back to the aggregate systems this course kept borrowing from, and answers the question that always follows a coverage figure: what exactly was counted?</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courses/indicator-design-logframe/indicators-08-the-review"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What an evaluator does to your numbers</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Six OECD DAC criteria, the question each one asks of your indicator set, and the gaps you can only close before the evaluation rather than during it.</a:t>
            </a:r>
            <a:br/>
            <a:br/>
            <a:r>
              <a:rPr/>
              <a:t>Pierre Robentz Cassion</a:t>
            </a:r>
          </a:p>
        </p:txBody>
      </p:sp>
      <p:sp>
        <p:nvSpPr>
          <p:cNvPr id="4" name="Date Placeholder 3"/>
          <p:cNvSpPr>
            <a:spLocks noGrp="1"/>
          </p:cNvSpPr>
          <p:nvPr>
            <p:ph idx="10" sz="half" type="dt"/>
          </p:nvPr>
        </p:nvSpPr>
        <p:spPr/>
        <p:txBody>
          <a:bodyPr/>
          <a:lstStyle/>
          <a:p>
            <a:pPr lvl="0" indent="0" marL="0">
              <a:buNone/>
            </a:pPr>
            <a:r>
              <a:rPr/>
              <a:t>Lesson 8 of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this lesson covers</a:t>
            </a:r>
          </a:p>
        </p:txBody>
      </p:sp>
      <p:sp>
        <p:nvSpPr>
          <p:cNvPr id="3" name="Content Placeholder 2"/>
          <p:cNvSpPr>
            <a:spLocks noGrp="1"/>
          </p:cNvSpPr>
          <p:nvPr>
            <p:ph idx="1"/>
          </p:nvPr>
        </p:nvSpPr>
        <p:spPr/>
        <p:txBody>
          <a:bodyPr/>
          <a:lstStyle/>
          <a:p>
            <a:pPr lvl="0"/>
            <a:r>
              <a:rPr/>
              <a:t>The review is the test your indicators were built for</a:t>
            </a:r>
          </a:p>
          <a:p>
            <a:pPr lvl="0"/>
            <a:r>
              <a:rPr/>
              <a:t>The six criteria, and the question each asks of your data</a:t>
            </a:r>
          </a:p>
          <a:p>
            <a:pPr lvl="0"/>
            <a:r>
              <a:rPr/>
              <a:t>Effectiveness: where the reference sheet pays for itself</a:t>
            </a:r>
          </a:p>
          <a:p>
            <a:pPr lvl="0"/>
            <a:r>
              <a:rPr/>
              <a:t>Impact: say what you cannot claim</a:t>
            </a:r>
          </a:p>
          <a:p>
            <a:pPr lvl="0"/>
            <a:r>
              <a:rPr/>
              <a:t>Efficiency needs a denominator you probably do not have</a:t>
            </a:r>
          </a:p>
          <a:p>
            <a:pPr lvl="0"/>
            <a:r>
              <a:rPr/>
              <a:t>The four gaps you can only close beforehand</a:t>
            </a:r>
          </a:p>
          <a:p>
            <a:pPr lvl="0"/>
            <a:r>
              <a:rPr/>
              <a:t>Build the evidence pack as you go</a:t>
            </a:r>
          </a:p>
          <a:p>
            <a:pPr lvl="0"/>
            <a:r>
              <a:rPr/>
              <a:t>The one-page summary an evaluator actually wants</a:t>
            </a:r>
          </a:p>
          <a:p>
            <a:pPr lvl="0"/>
            <a:r>
              <a:rPr/>
              <a:t>Where this course leaves you</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review is the test your indicators were built for</a:t>
            </a:r>
          </a:p>
        </p:txBody>
      </p:sp>
      <p:sp>
        <p:nvSpPr>
          <p:cNvPr id="3" name="Content Placeholder 2"/>
          <p:cNvSpPr>
            <a:spLocks noGrp="1"/>
          </p:cNvSpPr>
          <p:nvPr>
            <p:ph idx="1"/>
          </p:nvPr>
        </p:nvSpPr>
        <p:spPr/>
        <p:txBody>
          <a:bodyPr/>
          <a:lstStyle/>
          <a:p>
            <a:pPr lvl="0"/>
            <a:r>
              <a:rPr/>
              <a:t>At some point somebody external — a mid-term review, an end-of-project evaluation, a donor’s monitoring adviser — takes your LogFrame, your reference sheets and your reported figures, and asks whether they support what the programme claims.</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six criteria, and the question each asks of your data</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Criterion</a:t>
                      </a:r>
                    </a:p>
                  </a:txBody>
                  <a:tcPr/>
                </a:tc>
                <a:tc>
                  <a:txBody>
                    <a:bodyPr/>
                    <a:lstStyle/>
                    <a:p>
                      <a:pPr lvl="0" indent="0" marL="0">
                        <a:buNone/>
                      </a:pPr>
                      <a:r>
                        <a:rPr/>
                        <a:t>The question</a:t>
                      </a:r>
                    </a:p>
                  </a:txBody>
                  <a:tcPr/>
                </a:tc>
                <a:tc>
                  <a:txBody>
                    <a:bodyPr/>
                    <a:lstStyle/>
                    <a:p>
                      <a:pPr lvl="0" indent="0" marL="0">
                        <a:buNone/>
                      </a:pPr>
                      <a:r>
                        <a:rPr/>
                        <a:t>What it needs from you</a:t>
                      </a:r>
                    </a:p>
                  </a:txBody>
                  <a:tcPr/>
                </a:tc>
              </a:tr>
              <a:tr h="0">
                <a:tc>
                  <a:txBody>
                    <a:bodyPr/>
                    <a:lstStyle/>
                    <a:p>
                      <a:pPr lvl="0" indent="0" marL="0">
                        <a:buNone/>
                      </a:pPr>
                      <a:r>
                        <a:rPr b="1"/>
                        <a:t>Relevance</a:t>
                      </a:r>
                    </a:p>
                  </a:txBody>
                </a:tc>
                <a:tc>
                  <a:txBody>
                    <a:bodyPr/>
                    <a:lstStyle/>
                    <a:p>
                      <a:pPr lvl="0" indent="0" marL="0">
                        <a:buNone/>
                      </a:pPr>
                      <a:r>
                        <a:rPr/>
                        <a:t>Was this the right thing to do?</a:t>
                      </a:r>
                    </a:p>
                  </a:txBody>
                </a:tc>
                <a:tc>
                  <a:txBody>
                    <a:bodyPr/>
                    <a:lstStyle/>
                    <a:p>
                      <a:pPr lvl="0" indent="0" marL="0">
                        <a:buNone/>
                      </a:pPr>
                      <a:r>
                        <a:rPr/>
                        <a:t>Needs assessment data, and indicators that measure the need, not only the activity</a:t>
                      </a:r>
                    </a:p>
                  </a:txBody>
                </a:tc>
              </a:tr>
              <a:tr h="0">
                <a:tc>
                  <a:txBody>
                    <a:bodyPr/>
                    <a:lstStyle/>
                    <a:p>
                      <a:pPr lvl="0" indent="0" marL="0">
                        <a:buNone/>
                      </a:pPr>
                      <a:r>
                        <a:rPr b="1"/>
                        <a:t>Coherence</a:t>
                      </a:r>
                    </a:p>
                  </a:txBody>
                </a:tc>
                <a:tc>
                  <a:txBody>
                    <a:bodyPr/>
                    <a:lstStyle/>
                    <a:p>
                      <a:pPr lvl="0" indent="0" marL="0">
                        <a:buNone/>
                      </a:pPr>
                      <a:r>
                        <a:rPr/>
                        <a:t>Did it fit with everything else?</a:t>
                      </a:r>
                    </a:p>
                  </a:txBody>
                </a:tc>
                <a:tc>
                  <a:txBody>
                    <a:bodyPr/>
                    <a:lstStyle/>
                    <a:p>
                      <a:pPr lvl="0" indent="0" marL="0">
                        <a:buNone/>
                      </a:pPr>
                      <a:r>
                        <a:rPr/>
                        <a:t>Comparable definitions — the standards lesson, cashed in</a:t>
                      </a:r>
                    </a:p>
                  </a:txBody>
                </a:tc>
              </a:tr>
              <a:tr h="0">
                <a:tc>
                  <a:txBody>
                    <a:bodyPr/>
                    <a:lstStyle/>
                    <a:p>
                      <a:pPr lvl="0" indent="0" marL="0">
                        <a:buNone/>
                      </a:pPr>
                      <a:r>
                        <a:rPr b="1"/>
                        <a:t>Effectiveness</a:t>
                      </a:r>
                    </a:p>
                  </a:txBody>
                </a:tc>
                <a:tc>
                  <a:txBody>
                    <a:bodyPr/>
                    <a:lstStyle/>
                    <a:p>
                      <a:pPr lvl="0" indent="0" marL="0">
                        <a:buNone/>
                      </a:pPr>
                      <a:r>
                        <a:rPr/>
                        <a:t>Did it achieve its objectives?</a:t>
                      </a:r>
                    </a:p>
                  </a:txBody>
                </a:tc>
                <a:tc>
                  <a:txBody>
                    <a:bodyPr/>
                    <a:lstStyle/>
                    <a:p>
                      <a:pPr lvl="0" indent="0" marL="0">
                        <a:buNone/>
                      </a:pPr>
                      <a:r>
                        <a:rPr/>
                        <a:t>Baseline, target, and an outcome indicator that is not an output</a:t>
                      </a:r>
                    </a:p>
                  </a:txBody>
                </a:tc>
              </a:tr>
              <a:tr h="0">
                <a:tc>
                  <a:txBody>
                    <a:bodyPr/>
                    <a:lstStyle/>
                    <a:p>
                      <a:pPr lvl="0" indent="0" marL="0">
                        <a:buNone/>
                      </a:pPr>
                      <a:r>
                        <a:rPr b="1"/>
                        <a:t>Efficiency</a:t>
                      </a:r>
                    </a:p>
                  </a:txBody>
                </a:tc>
                <a:tc>
                  <a:txBody>
                    <a:bodyPr/>
                    <a:lstStyle/>
                    <a:p>
                      <a:pPr lvl="0" indent="0" marL="0">
                        <a:buNone/>
                      </a:pPr>
                      <a:r>
                        <a:rPr/>
                        <a:t>Was it a reasonable use of resources?</a:t>
                      </a:r>
                    </a:p>
                  </a:txBody>
                </a:tc>
                <a:tc>
                  <a:txBody>
                    <a:bodyPr/>
                    <a:lstStyle/>
                    <a:p>
                      <a:pPr lvl="0" indent="0" marL="0">
                        <a:buNone/>
                      </a:pPr>
                      <a:r>
                        <a:rPr/>
                        <a:t>Reach or volume with a denominator, and cost data joined to it</a:t>
                      </a:r>
                    </a:p>
                  </a:txBody>
                </a:tc>
              </a:tr>
              <a:tr h="0">
                <a:tc>
                  <a:txBody>
                    <a:bodyPr/>
                    <a:lstStyle/>
                    <a:p>
                      <a:pPr lvl="0" indent="0" marL="0">
                        <a:buNone/>
                      </a:pPr>
                      <a:r>
                        <a:rPr b="1"/>
                        <a:t>Impact</a:t>
                      </a:r>
                    </a:p>
                  </a:txBody>
                </a:tc>
                <a:tc>
                  <a:txBody>
                    <a:bodyPr/>
                    <a:lstStyle/>
                    <a:p>
                      <a:pPr lvl="0" indent="0" marL="0">
                        <a:buNone/>
                      </a:pPr>
                      <a:r>
                        <a:rPr/>
                        <a:t>What difference did it make overall?</a:t>
                      </a:r>
                    </a:p>
                  </a:txBody>
                </a:tc>
                <a:tc>
                  <a:txBody>
                    <a:bodyPr/>
                    <a:lstStyle/>
                    <a:p>
                      <a:pPr lvl="0" indent="0" marL="0">
                        <a:buNone/>
                      </a:pPr>
                      <a:r>
                        <a:rPr/>
                        <a:t>A counterfactual, or an honest statement that you do not have one</a:t>
                      </a:r>
                    </a:p>
                  </a:txBody>
                </a:tc>
              </a:tr>
              <a:tr h="0">
                <a:tc>
                  <a:txBody>
                    <a:bodyPr/>
                    <a:lstStyle/>
                    <a:p>
                      <a:pPr lvl="0" indent="0" marL="0">
                        <a:buNone/>
                      </a:pPr>
                      <a:r>
                        <a:rPr b="1"/>
                        <a:t>Sustainability</a:t>
                      </a:r>
                    </a:p>
                  </a:txBody>
                </a:tc>
                <a:tc>
                  <a:txBody>
                    <a:bodyPr/>
                    <a:lstStyle/>
                    <a:p>
                      <a:pPr lvl="0" indent="0" marL="0">
                        <a:buNone/>
                      </a:pPr>
                      <a:r>
                        <a:rPr/>
                        <a:t>Will the benefits last?</a:t>
                      </a:r>
                    </a:p>
                  </a:txBody>
                </a:tc>
                <a:tc>
                  <a:txBody>
                    <a:bodyPr/>
                    <a:lstStyle/>
                    <a:p>
                      <a:pPr lvl="0" indent="0" marL="0">
                        <a:buNone/>
                      </a:pPr>
                      <a:r>
                        <a:rPr/>
                        <a:t>Something measured after handover, which almost nobody has</a:t>
                      </a:r>
                    </a:p>
                  </a:txBody>
                </a:tc>
              </a:tr>
            </a:tbl>
          </a:graphicData>
        </a:graphic>
      </p:graphicFrame>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Effectiveness: where the reference sheet pays for itself</a:t>
            </a:r>
          </a:p>
        </p:txBody>
      </p:sp>
      <p:sp>
        <p:nvSpPr>
          <p:cNvPr id="3" name="Content Placeholder 2"/>
          <p:cNvSpPr>
            <a:spLocks noGrp="1"/>
          </p:cNvSpPr>
          <p:nvPr>
            <p:ph idx="1"/>
          </p:nvPr>
        </p:nvSpPr>
        <p:spPr/>
        <p:txBody>
          <a:bodyPr/>
          <a:lstStyle/>
          <a:p>
            <a:pPr lvl="0"/>
            <a:r>
              <a:rPr b="1"/>
              <a:t>What was the target, and where did it come from?</a:t>
            </a:r>
            <a:r>
              <a:rPr/>
              <a:t> The four methods from the previous lesson. “Negotiated” is an…</a:t>
            </a:r>
          </a:p>
          <a:p>
            <a:pPr lvl="0"/>
            <a:r>
              <a:rPr b="1"/>
              <a:t>What was the baseline, measured how, and when?</a:t>
            </a:r>
            <a:r>
              <a:rPr/>
              <a:t> Same indicator, same method, before.</a:t>
            </a:r>
          </a:p>
          <a:p>
            <a:pPr lvl="0"/>
            <a:r>
              <a:rPr b="1"/>
              <a:t>Is the reported value computed the same way as the baseline?</a:t>
            </a:r>
            <a:r>
              <a:rPr/>
              <a:t> Version the sheet or you cannot answer this.</a:t>
            </a:r>
          </a:p>
          <a:p>
            <a:pPr lvl="0"/>
            <a:r>
              <a:rPr b="1"/>
              <a:t>What else could explain the change?</a:t>
            </a:r>
            <a:r>
              <a:rPr/>
              <a:t> The alternatives you listed when answering question two of lesson 2.</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Effectiveness: where the reference sheet pays for itself — In Python</a:t>
            </a:r>
          </a:p>
        </p:txBody>
      </p:sp>
      <p:sp>
        <p:nvSpPr>
          <p:cNvPr id="3" name="Content Placeholder 2"/>
          <p:cNvSpPr>
            <a:spLocks noGrp="1"/>
          </p:cNvSpPr>
          <p:nvPr>
            <p:ph idx="1"/>
          </p:nvPr>
        </p:nvSpPr>
        <p:spPr/>
        <p:txBody>
          <a:bodyPr/>
          <a:lstStyle/>
          <a:p>
            <a:pPr lvl="0" indent="0">
              <a:buNone/>
            </a:pPr>
            <a:r>
              <a:rPr>
                <a:latin typeface="Courier"/>
              </a:rPr>
              <a:t>evidence </a:t>
            </a:r>
            <a:r>
              <a:rPr>
                <a:solidFill>
                  <a:srgbClr val="666666"/>
                </a:solidFill>
                <a:latin typeface="Courier"/>
              </a:rPr>
              <a:t>=</a:t>
            </a:r>
            <a:r>
              <a:rPr>
                <a:latin typeface="Courier"/>
              </a:rPr>
              <a:t> pd.DataFrame({</a:t>
            </a:r>
            <a:br/>
            <a:r>
              <a:rPr>
                <a:latin typeface="Courier"/>
              </a:rPr>
              <a:t>    </a:t>
            </a:r>
            <a:r>
              <a:rPr>
                <a:solidFill>
                  <a:srgbClr val="4070A0"/>
                </a:solidFill>
                <a:latin typeface="Courier"/>
              </a:rPr>
              <a:t>"indicator"</a:t>
            </a:r>
            <a:r>
              <a:rPr>
                <a:latin typeface="Courier"/>
              </a:rPr>
              <a:t>: [</a:t>
            </a:r>
            <a:r>
              <a:rPr>
                <a:solidFill>
                  <a:srgbClr val="4070A0"/>
                </a:solidFill>
                <a:latin typeface="Courier"/>
              </a:rPr>
              <a:t>"penta3_coverage_percent_monthly"</a:t>
            </a:r>
            <a:r>
              <a:rPr>
                <a:latin typeface="Courier"/>
              </a:rPr>
              <a:t>],</a:t>
            </a:r>
            <a:br/>
            <a:r>
              <a:rPr>
                <a:latin typeface="Courier"/>
              </a:rPr>
              <a:t>    </a:t>
            </a:r>
            <a:r>
              <a:rPr>
                <a:solidFill>
                  <a:srgbClr val="4070A0"/>
                </a:solidFill>
                <a:latin typeface="Courier"/>
              </a:rPr>
              <a:t>"baseline"</a:t>
            </a:r>
            <a:r>
              <a:rPr>
                <a:latin typeface="Courier"/>
              </a:rPr>
              <a:t>: [</a:t>
            </a:r>
            <a:r>
              <a:rPr>
                <a:solidFill>
                  <a:srgbClr val="40A070"/>
                </a:solidFill>
                <a:latin typeface="Courier"/>
              </a:rPr>
              <a:t>61.4</a:t>
            </a:r>
            <a:r>
              <a:rPr>
                <a:latin typeface="Courier"/>
              </a:rPr>
              <a:t>],</a:t>
            </a:r>
            <a:br/>
            <a:r>
              <a:rPr>
                <a:latin typeface="Courier"/>
              </a:rPr>
              <a:t>    </a:t>
            </a:r>
            <a:r>
              <a:rPr>
                <a:solidFill>
                  <a:srgbClr val="4070A0"/>
                </a:solidFill>
                <a:latin typeface="Courier"/>
              </a:rPr>
              <a:t>"baseline_period"</a:t>
            </a:r>
            <a:r>
              <a:rPr>
                <a:latin typeface="Courier"/>
              </a:rPr>
              <a:t>: [</a:t>
            </a:r>
            <a:r>
              <a:rPr>
                <a:solidFill>
                  <a:srgbClr val="4070A0"/>
                </a:solidFill>
                <a:latin typeface="Courier"/>
              </a:rPr>
              <a:t>"2023 mean"</a:t>
            </a:r>
            <a:r>
              <a:rPr>
                <a:latin typeface="Courier"/>
              </a:rPr>
              <a:t>],</a:t>
            </a:r>
            <a:br/>
            <a:r>
              <a:rPr>
                <a:latin typeface="Courier"/>
              </a:rPr>
              <a:t>    </a:t>
            </a:r>
            <a:r>
              <a:rPr>
                <a:solidFill>
                  <a:srgbClr val="4070A0"/>
                </a:solidFill>
                <a:latin typeface="Courier"/>
              </a:rPr>
              <a:t>"target"</a:t>
            </a:r>
            <a:r>
              <a:rPr>
                <a:latin typeface="Courier"/>
              </a:rPr>
              <a:t>: [</a:t>
            </a:r>
            <a:r>
              <a:rPr>
                <a:solidFill>
                  <a:srgbClr val="40A070"/>
                </a:solidFill>
                <a:latin typeface="Courier"/>
              </a:rPr>
              <a:t>85.0</a:t>
            </a:r>
            <a:r>
              <a:rPr>
                <a:latin typeface="Courier"/>
              </a:rPr>
              <a:t>],</a:t>
            </a:r>
            <a:br/>
            <a:r>
              <a:rPr>
                <a:latin typeface="Courier"/>
              </a:rPr>
              <a:t>    </a:t>
            </a:r>
            <a:r>
              <a:rPr>
                <a:solidFill>
                  <a:srgbClr val="4070A0"/>
                </a:solidFill>
                <a:latin typeface="Courier"/>
              </a:rPr>
              <a:t>"target_basis"</a:t>
            </a:r>
            <a:r>
              <a:rPr>
                <a:latin typeface="Courier"/>
              </a:rPr>
              <a:t>: [</a:t>
            </a:r>
            <a:r>
              <a:rPr>
                <a:solidFill>
                  <a:srgbClr val="4070A0"/>
                </a:solidFill>
                <a:latin typeface="Courier"/>
              </a:rPr>
              <a:t>"negotiated, assumed full outreach budget"</a:t>
            </a:r>
            <a:r>
              <a:rPr>
                <a:latin typeface="Courier"/>
              </a:rPr>
              <a:t>],</a:t>
            </a:r>
            <a:br/>
            <a:r>
              <a:rPr>
                <a:latin typeface="Courier"/>
              </a:rPr>
              <a:t>    </a:t>
            </a:r>
            <a:r>
              <a:rPr>
                <a:solidFill>
                  <a:srgbClr val="4070A0"/>
                </a:solidFill>
                <a:latin typeface="Courier"/>
              </a:rPr>
              <a:t>"latest"</a:t>
            </a:r>
            <a:r>
              <a:rPr>
                <a:latin typeface="Courier"/>
              </a:rPr>
              <a:t>: [</a:t>
            </a:r>
            <a:r>
              <a:rPr>
                <a:solidFill>
                  <a:srgbClr val="40A070"/>
                </a:solidFill>
                <a:latin typeface="Courier"/>
              </a:rPr>
              <a:t>72.8</a:t>
            </a:r>
            <a:r>
              <a:rPr>
                <a:latin typeface="Courier"/>
              </a:rPr>
              <a:t>],</a:t>
            </a:r>
            <a:br/>
            <a:r>
              <a:rPr>
                <a:latin typeface="Courier"/>
              </a:rPr>
              <a:t>    </a:t>
            </a:r>
            <a:r>
              <a:rPr>
                <a:solidFill>
                  <a:srgbClr val="4070A0"/>
                </a:solidFill>
                <a:latin typeface="Courier"/>
              </a:rPr>
              <a:t>"sheet_version"</a:t>
            </a:r>
            <a:r>
              <a:rPr>
                <a:latin typeface="Courier"/>
              </a:rPr>
              <a:t>: [</a:t>
            </a:r>
            <a:r>
              <a:rPr>
                <a:solidFill>
                  <a:srgbClr val="4070A0"/>
                </a:solidFill>
                <a:latin typeface="Courier"/>
              </a:rPr>
              <a:t>"2.1"</a:t>
            </a:r>
            <a:r>
              <a:rPr>
                <a:latin typeface="Courier"/>
              </a:rPr>
              <a:t>],</a:t>
            </a:r>
            <a:br/>
            <a:r>
              <a:rPr>
                <a:latin typeface="Courier"/>
              </a:rPr>
              <a:t>    </a:t>
            </a:r>
            <a:r>
              <a:rPr>
                <a:solidFill>
                  <a:srgbClr val="4070A0"/>
                </a:solidFill>
                <a:latin typeface="Courier"/>
              </a:rPr>
              <a:t>"same_method"</a:t>
            </a:r>
            <a:r>
              <a:rPr>
                <a:latin typeface="Courier"/>
              </a:rPr>
              <a:t>: [</a:t>
            </a:r>
            <a:r>
              <a:rPr>
                <a:solidFill>
                  <a:srgbClr val="19177C"/>
                </a:solidFill>
                <a:latin typeface="Courier"/>
              </a:rPr>
              <a:t>True</a:t>
            </a:r>
            <a:r>
              <a:rPr>
                <a:latin typeface="Courier"/>
              </a:rPr>
              <a:t>],</a:t>
            </a:r>
            <a:br/>
            <a:r>
              <a:rPr>
                <a:latin typeface="Courier"/>
              </a:rPr>
              <a:t>    </a:t>
            </a:r>
            <a:r>
              <a:rPr>
                <a:solidFill>
                  <a:srgbClr val="4070A0"/>
                </a:solidFill>
                <a:latin typeface="Courier"/>
              </a:rPr>
              <a:t>"confounders"</a:t>
            </a:r>
            <a:r>
              <a:rPr>
                <a:latin typeface="Courier"/>
              </a:rPr>
              <a:t>: [</a:t>
            </a:r>
            <a:r>
              <a:rPr>
                <a:solidFill>
                  <a:srgbClr val="4070A0"/>
                </a:solidFill>
                <a:latin typeface="Courier"/>
              </a:rPr>
              <a:t>"reporting completeness rose from 71% to 77% over the period"</a:t>
            </a:r>
            <a:r>
              <a:rPr>
                <a:latin typeface="Courier"/>
              </a:rPr>
              <a:t>],</a:t>
            </a:r>
            <a:br/>
            <a:r>
              <a:rPr>
                <a:latin typeface="Courier"/>
              </a:rPr>
              <a:t>})</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Effectiveness: where the reference sheet pays for itself — In R</a:t>
            </a:r>
          </a:p>
        </p:txBody>
      </p:sp>
      <p:sp>
        <p:nvSpPr>
          <p:cNvPr id="3" name="Content Placeholder 2"/>
          <p:cNvSpPr>
            <a:spLocks noGrp="1"/>
          </p:cNvSpPr>
          <p:nvPr>
            <p:ph idx="1"/>
          </p:nvPr>
        </p:nvSpPr>
        <p:spPr/>
        <p:txBody>
          <a:bodyPr/>
          <a:lstStyle/>
          <a:p>
            <a:pPr lvl="0" indent="0">
              <a:buNone/>
            </a:pPr>
            <a:r>
              <a:rPr>
                <a:latin typeface="Courier"/>
              </a:rPr>
              <a:t>evidence </a:t>
            </a:r>
            <a:r>
              <a:rPr>
                <a:solidFill>
                  <a:srgbClr val="007020"/>
                </a:solidFill>
                <a:latin typeface="Courier"/>
              </a:rPr>
              <a:t>&lt;-</a:t>
            </a:r>
            <a:r>
              <a:rPr>
                <a:latin typeface="Courier"/>
              </a:rPr>
              <a:t> tibble</a:t>
            </a:r>
            <a:r>
              <a:rPr>
                <a:solidFill>
                  <a:srgbClr val="4070A0"/>
                </a:solidFill>
                <a:latin typeface="Courier"/>
              </a:rPr>
              <a:t>::</a:t>
            </a:r>
            <a:r>
              <a:rPr>
                <a:solidFill>
                  <a:srgbClr val="06287E"/>
                </a:solidFill>
                <a:latin typeface="Courier"/>
              </a:rPr>
              <a:t>tribble</a:t>
            </a:r>
            <a:r>
              <a:rPr>
                <a:latin typeface="Courier"/>
              </a:rPr>
              <a:t>(</a:t>
            </a:r>
            <a:br/>
            <a:r>
              <a:rPr>
                <a:latin typeface="Courier"/>
              </a:rPr>
              <a:t>  </a:t>
            </a:r>
            <a:r>
              <a:rPr>
                <a:solidFill>
                  <a:srgbClr val="4070A0"/>
                </a:solidFill>
                <a:latin typeface="Courier"/>
              </a:rPr>
              <a:t>~</a:t>
            </a:r>
            <a:r>
              <a:rPr>
                <a:latin typeface="Courier"/>
              </a:rPr>
              <a:t>indicator,                        </a:t>
            </a:r>
            <a:r>
              <a:rPr>
                <a:solidFill>
                  <a:srgbClr val="4070A0"/>
                </a:solidFill>
                <a:latin typeface="Courier"/>
              </a:rPr>
              <a:t>~</a:t>
            </a:r>
            <a:r>
              <a:rPr>
                <a:latin typeface="Courier"/>
              </a:rPr>
              <a:t>baseline, </a:t>
            </a:r>
            <a:r>
              <a:rPr>
                <a:solidFill>
                  <a:srgbClr val="4070A0"/>
                </a:solidFill>
                <a:latin typeface="Courier"/>
              </a:rPr>
              <a:t>~</a:t>
            </a:r>
            <a:r>
              <a:rPr>
                <a:latin typeface="Courier"/>
              </a:rPr>
              <a:t>target, </a:t>
            </a:r>
            <a:r>
              <a:rPr>
                <a:solidFill>
                  <a:srgbClr val="4070A0"/>
                </a:solidFill>
                <a:latin typeface="Courier"/>
              </a:rPr>
              <a:t>~</a:t>
            </a:r>
            <a:r>
              <a:rPr>
                <a:latin typeface="Courier"/>
              </a:rPr>
              <a:t>latest, </a:t>
            </a:r>
            <a:r>
              <a:rPr>
                <a:solidFill>
                  <a:srgbClr val="4070A0"/>
                </a:solidFill>
                <a:latin typeface="Courier"/>
              </a:rPr>
              <a:t>~</a:t>
            </a:r>
            <a:r>
              <a:rPr>
                <a:latin typeface="Courier"/>
              </a:rPr>
              <a:t>sheet_version, </a:t>
            </a:r>
            <a:r>
              <a:rPr>
                <a:solidFill>
                  <a:srgbClr val="4070A0"/>
                </a:solidFill>
                <a:latin typeface="Courier"/>
              </a:rPr>
              <a:t>~</a:t>
            </a:r>
            <a:r>
              <a:rPr>
                <a:latin typeface="Courier"/>
              </a:rPr>
              <a:t>same_method,</a:t>
            </a:r>
            <a:br/>
            <a:r>
              <a:rPr>
                <a:latin typeface="Courier"/>
              </a:rPr>
              <a:t>  </a:t>
            </a:r>
            <a:r>
              <a:rPr>
                <a:solidFill>
                  <a:srgbClr val="4070A0"/>
                </a:solidFill>
                <a:latin typeface="Courier"/>
              </a:rPr>
              <a:t>"penta3_coverage_percent_monthly"</a:t>
            </a:r>
            <a:r>
              <a:rPr>
                <a:latin typeface="Courier"/>
              </a:rPr>
              <a:t>,      </a:t>
            </a:r>
            <a:r>
              <a:rPr>
                <a:solidFill>
                  <a:srgbClr val="40A070"/>
                </a:solidFill>
                <a:latin typeface="Courier"/>
              </a:rPr>
              <a:t>61.4</a:t>
            </a:r>
            <a:r>
              <a:rPr>
                <a:latin typeface="Courier"/>
              </a:rPr>
              <a:t>,    </a:t>
            </a:r>
            <a:r>
              <a:rPr>
                <a:solidFill>
                  <a:srgbClr val="40A070"/>
                </a:solidFill>
                <a:latin typeface="Courier"/>
              </a:rPr>
              <a:t>85.0</a:t>
            </a:r>
            <a:r>
              <a:rPr>
                <a:latin typeface="Courier"/>
              </a:rPr>
              <a:t>,    </a:t>
            </a:r>
            <a:r>
              <a:rPr>
                <a:solidFill>
                  <a:srgbClr val="40A070"/>
                </a:solidFill>
                <a:latin typeface="Courier"/>
              </a:rPr>
              <a:t>72.8</a:t>
            </a:r>
            <a:r>
              <a:rPr>
                <a:latin typeface="Courier"/>
              </a:rPr>
              <a:t>,          </a:t>
            </a:r>
            <a:r>
              <a:rPr>
                <a:solidFill>
                  <a:srgbClr val="4070A0"/>
                </a:solidFill>
                <a:latin typeface="Courier"/>
              </a:rPr>
              <a:t>"2.1"</a:t>
            </a:r>
            <a:r>
              <a:rPr>
                <a:latin typeface="Courier"/>
              </a:rPr>
              <a:t>,         </a:t>
            </a:r>
            <a:r>
              <a:rPr>
                <a:solidFill>
                  <a:srgbClr val="880000"/>
                </a:solidFill>
                <a:latin typeface="Courier"/>
              </a:rPr>
              <a:t>TRUE</a:t>
            </a:r>
            <a:br/>
            <a:r>
              <a:rPr>
                <a:latin typeface="Courier"/>
              </a:rPr>
              <a:t>)</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Impact: say what you cannot claim</a:t>
            </a:r>
          </a:p>
        </p:txBody>
      </p:sp>
      <p:sp>
        <p:nvSpPr>
          <p:cNvPr id="3" name="Content Placeholder 2"/>
          <p:cNvSpPr>
            <a:spLocks noGrp="1"/>
          </p:cNvSpPr>
          <p:nvPr>
            <p:ph idx="1"/>
          </p:nvPr>
        </p:nvSpPr>
        <p:spPr/>
        <p:txBody>
          <a:bodyPr/>
          <a:lstStyle/>
          <a:p>
            <a:pPr lvl="0"/>
            <a:r>
              <a:rPr b="1"/>
              <a:t>A before-and-after change</a:t>
            </a:r>
            <a:r>
              <a:rPr/>
              <a:t>, labelled as such, with the alternative explanations named.</a:t>
            </a:r>
          </a:p>
          <a:p>
            <a:pPr lvl="0"/>
            <a:r>
              <a:rPr b="1"/>
              <a:t>A comparison against a non-programme area</a:t>
            </a:r>
            <a:r>
              <a:rPr/>
              <a:t>, with an explicit statement of why the two are or are not comparable.</a:t>
            </a:r>
          </a:p>
          <a:p>
            <a:pPr lvl="0"/>
            <a:r>
              <a:rPr b="1"/>
              <a:t>Consistency with the theory of change</a:t>
            </a:r>
            <a:r>
              <a:rPr/>
              <a:t> — the intermediate steps moved in the order the theory predicted, which is…</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Efficiency needs a denominator you probably do not have</a:t>
            </a:r>
          </a:p>
        </p:txBody>
      </p:sp>
      <p:sp>
        <p:nvSpPr>
          <p:cNvPr id="3" name="Content Placeholder 2"/>
          <p:cNvSpPr>
            <a:spLocks noGrp="1"/>
          </p:cNvSpPr>
          <p:nvPr>
            <p:ph idx="1"/>
          </p:nvPr>
        </p:nvSpPr>
        <p:spPr/>
        <p:txBody>
          <a:bodyPr/>
          <a:lstStyle/>
          <a:p>
            <a:pPr lvl="0"/>
            <a:r>
              <a:rPr/>
              <a:t>Efficiency questions are usually cost per unit of result, and they fail on the join rather than on the arithmetic: financial data is by budget line and month, programme data is by activity and facility, and nothing connects them.</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four gaps you can only close beforehand</a:t>
            </a:r>
          </a:p>
        </p:txBody>
      </p:sp>
      <p:sp>
        <p:nvSpPr>
          <p:cNvPr id="3" name="Content Placeholder 2"/>
          <p:cNvSpPr>
            <a:spLocks noGrp="1"/>
          </p:cNvSpPr>
          <p:nvPr>
            <p:ph idx="1"/>
          </p:nvPr>
        </p:nvSpPr>
        <p:spPr/>
        <p:txBody>
          <a:bodyPr/>
          <a:lstStyle/>
          <a:p>
            <a:pPr lvl="0"/>
            <a:r>
              <a:rPr b="1"/>
              <a:t>No baseline on the same definition.</a:t>
            </a:r>
            <a:r>
              <a:rPr/>
              <a:t> Fixed by versioning the sheet at the start.</a:t>
            </a:r>
          </a:p>
          <a:p>
            <a:pPr lvl="0"/>
            <a:r>
              <a:rPr b="1"/>
              <a:t>No data on the assumptions.</a:t>
            </a:r>
            <a:r>
              <a:rPr/>
              <a:t> Fixed by giving the two or three critical assumptions their own indicators.</a:t>
            </a:r>
          </a:p>
          <a:p>
            <a:pPr lvl="0"/>
            <a:r>
              <a:rPr b="1"/>
              <a:t>No outcome indicator, only outputs.</a:t>
            </a:r>
            <a:r>
              <a:rPr/>
              <a:t> Fixed at LogFrame design, and lesson 1 is about spotting it.</a:t>
            </a:r>
          </a:p>
          <a:p>
            <a:pPr lvl="0"/>
            <a:r>
              <a:rPr b="1"/>
              <a:t>No post-handover measurement.</a:t>
            </a:r>
            <a:r>
              <a:rPr/>
              <a:t> Fixed by budgeting one follow-up round, which almost no proposal does and every…</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Build the evidence pack as you go — Example</a:t>
            </a:r>
          </a:p>
        </p:txBody>
      </p:sp>
      <p:sp>
        <p:nvSpPr>
          <p:cNvPr id="3" name="Content Placeholder 2"/>
          <p:cNvSpPr>
            <a:spLocks noGrp="1"/>
          </p:cNvSpPr>
          <p:nvPr>
            <p:ph idx="1"/>
          </p:nvPr>
        </p:nvSpPr>
        <p:spPr/>
        <p:txBody>
          <a:bodyPr/>
          <a:lstStyle/>
          <a:p>
            <a:pPr lvl="0" indent="0">
              <a:buNone/>
            </a:pPr>
            <a:r>
              <a:rPr>
                <a:latin typeface="Courier"/>
              </a:rPr>
              <a:t>evidence/
  indicators/                reference sheets, versioned
  baseline/                  values, method notes, extract date
  targets/                   values, basis, revision history
  series/                    every period, every indicator, one row each
  dqa/                       assessment rounds and follow-ups
  assumptions/               stock-outs, access days, vacancy rates
  limitations.md             what the data cannot support</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one-page summary an evaluator actually wants — In Python</a:t>
            </a:r>
          </a:p>
        </p:txBody>
      </p:sp>
      <p:sp>
        <p:nvSpPr>
          <p:cNvPr id="3" name="Content Placeholder 2"/>
          <p:cNvSpPr>
            <a:spLocks noGrp="1"/>
          </p:cNvSpPr>
          <p:nvPr>
            <p:ph idx="1"/>
          </p:nvPr>
        </p:nvSpPr>
        <p:spPr/>
        <p:txBody>
          <a:bodyPr/>
          <a:lstStyle/>
          <a:p>
            <a:pPr lvl="0" indent="0">
              <a:buNone/>
            </a:pPr>
            <a:r>
              <a:rPr>
                <a:latin typeface="Courier"/>
              </a:rPr>
              <a:t>summary </a:t>
            </a:r>
            <a:r>
              <a:rPr>
                <a:solidFill>
                  <a:srgbClr val="666666"/>
                </a:solidFill>
                <a:latin typeface="Courier"/>
              </a:rPr>
              <a:t>=</a:t>
            </a:r>
            <a:r>
              <a:rPr>
                <a:latin typeface="Courier"/>
              </a:rPr>
              <a:t> (</a:t>
            </a:r>
            <a:br/>
            <a:r>
              <a:rPr>
                <a:latin typeface="Courier"/>
              </a:rPr>
              <a:t>    evidence[[</a:t>
            </a:r>
            <a:r>
              <a:rPr>
                <a:solidFill>
                  <a:srgbClr val="4070A0"/>
                </a:solidFill>
                <a:latin typeface="Courier"/>
              </a:rPr>
              <a:t>"indicator"</a:t>
            </a:r>
            <a:r>
              <a:rPr>
                <a:latin typeface="Courier"/>
              </a:rPr>
              <a:t>, </a:t>
            </a:r>
            <a:r>
              <a:rPr>
                <a:solidFill>
                  <a:srgbClr val="4070A0"/>
                </a:solidFill>
                <a:latin typeface="Courier"/>
              </a:rPr>
              <a:t>"baseline"</a:t>
            </a:r>
            <a:r>
              <a:rPr>
                <a:latin typeface="Courier"/>
              </a:rPr>
              <a:t>, </a:t>
            </a:r>
            <a:r>
              <a:rPr>
                <a:solidFill>
                  <a:srgbClr val="4070A0"/>
                </a:solidFill>
                <a:latin typeface="Courier"/>
              </a:rPr>
              <a:t>"target"</a:t>
            </a:r>
            <a:r>
              <a:rPr>
                <a:latin typeface="Courier"/>
              </a:rPr>
              <a:t>, </a:t>
            </a:r>
            <a:r>
              <a:rPr>
                <a:solidFill>
                  <a:srgbClr val="4070A0"/>
                </a:solidFill>
                <a:latin typeface="Courier"/>
              </a:rPr>
              <a:t>"latest"</a:t>
            </a:r>
            <a:r>
              <a:rPr>
                <a:latin typeface="Courier"/>
              </a:rPr>
              <a:t>, </a:t>
            </a:r>
            <a:r>
              <a:rPr>
                <a:solidFill>
                  <a:srgbClr val="4070A0"/>
                </a:solidFill>
                <a:latin typeface="Courier"/>
              </a:rPr>
              <a:t>"same_method"</a:t>
            </a:r>
            <a:r>
              <a:rPr>
                <a:latin typeface="Courier"/>
              </a:rPr>
              <a:t>]]</a:t>
            </a:r>
            <a:br/>
            <a:r>
              <a:rPr>
                <a:latin typeface="Courier"/>
              </a:rPr>
              <a:t>    .assign(progress</a:t>
            </a:r>
            <a:r>
              <a:rPr>
                <a:solidFill>
                  <a:srgbClr val="666666"/>
                </a:solidFill>
                <a:latin typeface="Courier"/>
              </a:rPr>
              <a:t>=</a:t>
            </a:r>
            <a:r>
              <a:rPr b="1">
                <a:solidFill>
                  <a:srgbClr val="007020"/>
                </a:solidFill>
                <a:latin typeface="Courier"/>
              </a:rPr>
              <a:t>lambda</a:t>
            </a:r>
            <a:r>
              <a:rPr>
                <a:latin typeface="Courier"/>
              </a:rPr>
              <a:t> d: (d[</a:t>
            </a:r>
            <a:r>
              <a:rPr>
                <a:solidFill>
                  <a:srgbClr val="4070A0"/>
                </a:solidFill>
                <a:latin typeface="Courier"/>
              </a:rPr>
              <a:t>"latest"</a:t>
            </a:r>
            <a:r>
              <a:rPr>
                <a:latin typeface="Courier"/>
              </a:rPr>
              <a:t>] </a:t>
            </a:r>
            <a:r>
              <a:rPr>
                <a:solidFill>
                  <a:srgbClr val="666666"/>
                </a:solidFill>
                <a:latin typeface="Courier"/>
              </a:rPr>
              <a:t>-</a:t>
            </a:r>
            <a:r>
              <a:rPr>
                <a:latin typeface="Courier"/>
              </a:rPr>
              <a:t> d[</a:t>
            </a:r>
            <a:r>
              <a:rPr>
                <a:solidFill>
                  <a:srgbClr val="4070A0"/>
                </a:solidFill>
                <a:latin typeface="Courier"/>
              </a:rPr>
              <a:t>"baseline"</a:t>
            </a:r>
            <a:r>
              <a:rPr>
                <a:latin typeface="Courier"/>
              </a:rPr>
              <a:t>])</a:t>
            </a:r>
            <a:br/>
            <a:r>
              <a:rPr>
                <a:latin typeface="Courier"/>
              </a:rPr>
              <a:t>                               </a:t>
            </a:r>
            <a:r>
              <a:rPr>
                <a:solidFill>
                  <a:srgbClr val="666666"/>
                </a:solidFill>
                <a:latin typeface="Courier"/>
              </a:rPr>
              <a:t>/</a:t>
            </a:r>
            <a:r>
              <a:rPr>
                <a:latin typeface="Courier"/>
              </a:rPr>
              <a:t> (d[</a:t>
            </a:r>
            <a:r>
              <a:rPr>
                <a:solidFill>
                  <a:srgbClr val="4070A0"/>
                </a:solidFill>
                <a:latin typeface="Courier"/>
              </a:rPr>
              <a:t>"target"</a:t>
            </a:r>
            <a:r>
              <a:rPr>
                <a:latin typeface="Courier"/>
              </a:rPr>
              <a:t>] </a:t>
            </a:r>
            <a:r>
              <a:rPr>
                <a:solidFill>
                  <a:srgbClr val="666666"/>
                </a:solidFill>
                <a:latin typeface="Courier"/>
              </a:rPr>
              <a:t>-</a:t>
            </a:r>
            <a:r>
              <a:rPr>
                <a:latin typeface="Courier"/>
              </a:rPr>
              <a:t> d[</a:t>
            </a:r>
            <a:r>
              <a:rPr>
                <a:solidFill>
                  <a:srgbClr val="4070A0"/>
                </a:solidFill>
                <a:latin typeface="Courier"/>
              </a:rPr>
              <a:t>"baseline"</a:t>
            </a:r>
            <a:r>
              <a:rPr>
                <a:latin typeface="Courier"/>
              </a:rPr>
              <a:t>]))</a:t>
            </a:r>
            <a:br/>
            <a:r>
              <a:rPr>
                <a:latin typeface="Courier"/>
              </a:rPr>
              <a:t>)</a:t>
            </a:r>
            <a:br/>
            <a:r>
              <a:rPr>
                <a:solidFill>
                  <a:srgbClr val="008000"/>
                </a:solidFill>
                <a:latin typeface="Courier"/>
              </a:rPr>
              <a:t>print</a:t>
            </a:r>
            <a:r>
              <a:rPr>
                <a:latin typeface="Courier"/>
              </a:rPr>
              <a:t>(summary.</a:t>
            </a:r>
            <a:r>
              <a:rPr>
                <a:solidFill>
                  <a:srgbClr val="008000"/>
                </a:solidFill>
                <a:latin typeface="Courier"/>
              </a:rPr>
              <a:t>round</a:t>
            </a:r>
            <a:r>
              <a:rPr>
                <a:latin typeface="Courier"/>
              </a:rPr>
              <a:t>(</a:t>
            </a:r>
            <a:r>
              <a:rPr>
                <a:solidFill>
                  <a:srgbClr val="40A070"/>
                </a:solidFill>
                <a:latin typeface="Courier"/>
              </a:rPr>
              <a:t>2</a:t>
            </a:r>
            <a:r>
              <a:rPr>
                <a:latin typeface="Courier"/>
              </a:rPr>
              <a:t>))</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one-page summary an evaluator actually wants — In R</a:t>
            </a:r>
          </a:p>
        </p:txBody>
      </p:sp>
      <p:sp>
        <p:nvSpPr>
          <p:cNvPr id="3" name="Content Placeholder 2"/>
          <p:cNvSpPr>
            <a:spLocks noGrp="1"/>
          </p:cNvSpPr>
          <p:nvPr>
            <p:ph idx="1"/>
          </p:nvPr>
        </p:nvSpPr>
        <p:spPr/>
        <p:txBody>
          <a:bodyPr/>
          <a:lstStyle/>
          <a:p>
            <a:pPr lvl="0" indent="0">
              <a:buNone/>
            </a:pPr>
            <a:r>
              <a:rPr>
                <a:latin typeface="Courier"/>
              </a:rPr>
              <a:t>evidence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7D9029"/>
                </a:solidFill>
                <a:latin typeface="Courier"/>
              </a:rPr>
              <a:t>progress =</a:t>
            </a:r>
            <a:r>
              <a:rPr>
                <a:latin typeface="Courier"/>
              </a:rPr>
              <a:t> (latest </a:t>
            </a:r>
            <a:r>
              <a:rPr>
                <a:solidFill>
                  <a:srgbClr val="4070A0"/>
                </a:solidFill>
                <a:latin typeface="Courier"/>
              </a:rPr>
              <a:t>-</a:t>
            </a:r>
            <a:r>
              <a:rPr>
                <a:latin typeface="Courier"/>
              </a:rPr>
              <a:t> baseline) </a:t>
            </a:r>
            <a:r>
              <a:rPr>
                <a:solidFill>
                  <a:srgbClr val="4070A0"/>
                </a:solidFill>
                <a:latin typeface="Courier"/>
              </a:rPr>
              <a:t>/</a:t>
            </a:r>
            <a:r>
              <a:rPr>
                <a:latin typeface="Courier"/>
              </a:rPr>
              <a:t> (target </a:t>
            </a:r>
            <a:r>
              <a:rPr>
                <a:solidFill>
                  <a:srgbClr val="4070A0"/>
                </a:solidFill>
                <a:latin typeface="Courier"/>
              </a:rPr>
              <a:t>-</a:t>
            </a:r>
            <a:r>
              <a:rPr>
                <a:latin typeface="Courier"/>
              </a:rPr>
              <a:t> baseline)) </a:t>
            </a:r>
            <a:r>
              <a:rPr>
                <a:solidFill>
                  <a:srgbClr val="4070A0"/>
                </a:solidFill>
                <a:latin typeface="Courier"/>
              </a:rPr>
              <a:t>|&gt;</a:t>
            </a:r>
            <a:br/>
            <a:r>
              <a:rPr>
                <a:latin typeface="Courier"/>
              </a:rPr>
              <a:t>  </a:t>
            </a:r>
            <a:r>
              <a:rPr>
                <a:solidFill>
                  <a:srgbClr val="06287E"/>
                </a:solidFill>
                <a:latin typeface="Courier"/>
              </a:rPr>
              <a:t>select</a:t>
            </a:r>
            <a:r>
              <a:rPr>
                <a:latin typeface="Courier"/>
              </a:rPr>
              <a:t>(indicator, baseline, target, latest, progress, same_method)</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one-page summary an evaluator actually wants</a:t>
            </a:r>
          </a:p>
        </p:txBody>
      </p:sp>
      <p:sp>
        <p:nvSpPr>
          <p:cNvPr id="3" name="Content Placeholder 2"/>
          <p:cNvSpPr>
            <a:spLocks noGrp="1"/>
          </p:cNvSpPr>
          <p:nvPr>
            <p:ph idx="1"/>
          </p:nvPr>
        </p:nvSpPr>
        <p:spPr/>
        <p:txBody>
          <a:bodyPr/>
          <a:lstStyle/>
          <a:p>
            <a:pPr lvl="0" indent="0" marL="1270000">
              <a:buNone/>
            </a:pPr>
            <a:r>
              <a:rPr sz="2000"/>
              <a:t>An evaluation is not an examination of your programme. It is an examination of whether your evidence supports what your programme said. Those come apart more often than anyone expects, and the reference sheet is where they are held together.</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Where this course leaves you</a:t>
            </a:r>
          </a:p>
        </p:txBody>
      </p:sp>
      <p:sp>
        <p:nvSpPr>
          <p:cNvPr id="3" name="Content Placeholder 2"/>
          <p:cNvSpPr>
            <a:spLocks noGrp="1"/>
          </p:cNvSpPr>
          <p:nvPr>
            <p:ph idx="1"/>
          </p:nvPr>
        </p:nvSpPr>
        <p:spPr/>
        <p:txBody>
          <a:bodyPr/>
          <a:lstStyle/>
          <a:p>
            <a:pPr lvl="0"/>
            <a:r>
              <a:rPr/>
              <a:t>You can trace an indicator from the change it is meant to evidence down to the arithmetic, write a reference sheet a stranger can compute from, defend a denominator, distinguish reach from coverage, adopt a standard definition and document your departure from it, set a baseline and a target that survive scrutiny, and assemble the evidence a review will ask for.</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Where this goes next</a:t>
            </a:r>
          </a:p>
        </p:txBody>
      </p:sp>
      <p:sp>
        <p:nvSpPr>
          <p:cNvPr id="3" name="Content Placeholder 2"/>
          <p:cNvSpPr>
            <a:spLocks noGrp="1"/>
          </p:cNvSpPr>
          <p:nvPr>
            <p:ph idx="1"/>
          </p:nvPr>
        </p:nvSpPr>
        <p:spPr/>
        <p:txBody>
          <a:bodyPr/>
          <a:lstStyle/>
          <a:p>
            <a:pPr lvl="0" indent="0" marL="0">
              <a:buNone/>
            </a:pPr>
            <a:r>
              <a:rPr/>
              <a:t>Read the full lesson, with runnable code</a:t>
            </a:r>
          </a:p>
          <a:p>
            <a:pPr lvl="0" indent="0" marL="0">
              <a:buNone/>
            </a:pPr>
            <a:r>
              <a:rPr>
                <a:hlinkClick r:id="rId2"/>
              </a:rPr>
              <a:t>https://data-analysis.cassion.dev/courses/indicator-design-logframe/indicators-08-the-review</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an evaluator does to your numbers</dc:title>
  <dc:creator>Pierre Robentz Cassion</dc:creator>
  <cp:keywords/>
  <dcterms:created xsi:type="dcterms:W3CDTF">2026-07-28T00:00:00Z</dcterms:created>
  <dcterms:modified xsi:type="dcterms:W3CDTF">2026-07-28T00:00:00Z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Lesson 8 of 8</vt:lpwstr>
  </property>
  <property fmtid="{D5CDD505-2E9C-101B-9397-08002B2CF9AE}" pid="3" name="subtitle">
    <vt:lpwstr>Six OECD DAC criteria, the question each one asks of your indicator set, and the gaps you can only close before the evaluation rather than during it.</vt:lpwstr>
  </property>
</Properties>
</file>