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1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notesMaster" Target="notesMasters/notesMaster1.xml" /><Relationship Id="rId20" Type="http://schemas.openxmlformats.org/officeDocument/2006/relationships/viewProps" Target="viewProps.xml" /><Relationship Id="rId19" Type="http://schemas.openxmlformats.org/officeDocument/2006/relationships/presProps" Target="presProps.xml" /><Relationship Id="rId1" Type="http://schemas.openxmlformats.org/officeDocument/2006/relationships/slideMaster" Target="slideMasters/slideMaster1.xml" /><Relationship Id="rId22" Type="http://schemas.openxmlformats.org/officeDocument/2006/relationships/tableStyles" Target="tableStyles.xml" /><Relationship Id="rId21"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Six critères du CAD de l’OCDE, la question que chacun pose à votre jeu d’indicateurs, et les lacunes qui ne se comblent qu’avant l’évaluation et non pendant.</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À un moment, quelqu’un d’extérieur — une revue à mi-parcours, une évaluation finale, un conseiller suivi du bailleur — prend votre cadre logique, vos fiches de référence et vos chiffres rapportés, et demande s’ils soutiennent ce que le programme affirme. L’essentiel de la réponse s’est décidé dix-huit mois plus tôt, dans des choix que ce cours a déjà couverts. Cette leçon est la liste de contrôle lue à l’envers — ce qui sera demandé, et ce qu’il faut avoir déjà fait.</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Les critères du CAD de l’OCDE sont le vocabulaire de presque toute évaluation de ce secteur. Parcourez la colonne de droite et vous prédirez les critères sur lesquels votre programme sera mal noté, avant toute visite.</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C’est le critère auquel les évaluations consacrent le plus de temps, et il se traite presque entièrement à partir des artefacts de l’unité 2. Un évaluateur demandera, dans cet ordre :</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champ </a:t>
            </a:r>
            <a:r>
              <a:rPr>
                <a:latin typeface="Courier"/>
              </a:rPr>
              <a:t>confounders</a:t>
            </a:r>
            <a:r>
              <a:rPr/>
              <a:t> est celui qui transforme une conversation défensive en conversation professionnelle. Un taux de complétude passant de 71 % à 77 % fait monter la couverture mesurée sans qu’un seul enfant supplémentaire soit vacciné. Le dire vous-même, en premier, vaut plus que n’importe quel nombre de la ligne.</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critère d’impact demande quelle différence le programme a faite, ce qui est une question contrefactuelle. Les données de suivi de routine ne peuvent pas y répondre, et prétendre le contraire est le moyen le plus rapide de perdre la confiance d’un évaluateur sur tout le reste. Ce que vous pouvez honnêtement offrir. Ce que vous ne pouvez pas offrir sans un protocole qui le permette, c’est l’attribution. </a:t>
            </a:r>
            <a:r>
              <a:rPr i="1"/>
              <a:t>Méthodes d’évaluation d’impact</a:t>
            </a:r>
            <a:r>
              <a:rPr/>
              <a:t>, plus loin dans le programme, porte entièrement sur les protocoles qui le permettent — randomisation, différences de différences, appariement, régression sur discontinuité — et la position honnête d’ici là est celle énoncée franchement.</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Les questions d’efficience sont d’ordinaire un coût par unité de résultat, et elles échouent sur la jointure plutôt que sur l’arithmétique — les données financières sont par ligne budgétaire et par mois, les données de programme par activité et par formation, et rien ne les relie. Si l’efficience doit être évaluée, décidez l’unité dès la conception et faites partager une clé aux deux systèmes. La rétro-adapter au moment de l’évaluation produit un nombre auquel personne ne croit, y compris celui qui l’a calculé.</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jour où l’évaluateur arrive, elles sont figées. Chacune est bon marché dix-huit mois plus tôt et impossible le jour même.</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L’artefact qui rend une revue simple est un dossier, tenu en continu, et non assemblé dans les quinze jours précédant la visite. Six de ces sept sortent d’un travail que ce module exigeait déjà. Les fiches de référence sont l’unité 2, les passages d’évaluation viennent du cours précédent, la série est la table d’analyse du cours sur les jointures. Le dossier de preuves est surtout une convention de nommage posée sur des choses que vous avez déjà.</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L’avancement par rapport à la trajectoire, par indicateur, avec un indicateur disant si la méthode est restée constante. Tout ce qui est plus élaboré sera de toute façon reconstruit par l’évaluateur ; tout ce qui est moindre sera reconstruit par l’évaluateur à partir de vos fichiers bruts, avec ses hypothèses et non les vôtres.</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Vous savez suivre un indicateur depuis le changement qu’il doit attester jusqu’à l’arithmétique, rédiger une fiche de référence à partir de laquelle un inconnu calcule, défendre un dénominateur, distinguer portée et couverture, adopter une définition normalisée et documenter votre écart, fixer une référence et une cible qui résistent à l’examen, et assembler les preuves qu’une revue demandera. La suite du module 3 prend au sérieux deux problèmes de mesure précis. </a:t>
            </a:r>
            <a:r>
              <a:rPr i="1"/>
              <a:t>Analyse d’enquêtes, échantillonnage et pondération</a:t>
            </a:r>
            <a:r>
              <a:rPr/>
              <a:t> vient ensuite et est le cours le plus lourd du programme à ce jour — pondérations, strates, effet de plan et intervalles de confiance, ce qui transforme une estimation en estimation assortie d’une marge. Après lui, </a:t>
            </a:r>
            <a:r>
              <a:rPr i="1"/>
              <a:t>Données de routine et DHIS2</a:t>
            </a:r>
            <a:r>
              <a:rPr/>
              <a:t> revient aux systèmes agrégés auxquels ce cours n’a cessé d’emprunter, et répond à la question qui suit toujours un taux de couverture — qu’a-t-on exactement compté ?</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fr/cours/indicator-design-logframe/indicators-08-the-review"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Ce qu’un évaluateur fait de vos chiffres</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Six critères du CAD de l’OCDE, la question que chacun pose à votre jeu d’indicateurs, et les lacunes qui ne se comblent qu’avant l’évaluation et non pendant.</a:t>
            </a:r>
            <a:br/>
            <a:br/>
            <a:r>
              <a:rPr/>
              <a:t>Pierre Robentz Cassion</a:t>
            </a:r>
          </a:p>
        </p:txBody>
      </p:sp>
      <p:sp>
        <p:nvSpPr>
          <p:cNvPr id="4" name="Date Placeholder 3"/>
          <p:cNvSpPr>
            <a:spLocks noGrp="1"/>
          </p:cNvSpPr>
          <p:nvPr>
            <p:ph idx="10" sz="half" type="dt"/>
          </p:nvPr>
        </p:nvSpPr>
        <p:spPr/>
        <p:txBody>
          <a:bodyPr/>
          <a:lstStyle/>
          <a:p>
            <a:pPr lvl="0" indent="0" marL="0">
              <a:buNone/>
            </a:pPr>
            <a:r>
              <a:rPr/>
              <a:t>Leçon 8 sur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couvre cette leçon</a:t>
            </a:r>
          </a:p>
        </p:txBody>
      </p:sp>
      <p:sp>
        <p:nvSpPr>
          <p:cNvPr id="3" name="Content Placeholder 2"/>
          <p:cNvSpPr>
            <a:spLocks noGrp="1"/>
          </p:cNvSpPr>
          <p:nvPr>
            <p:ph idx="1"/>
          </p:nvPr>
        </p:nvSpPr>
        <p:spPr/>
        <p:txBody>
          <a:bodyPr/>
          <a:lstStyle/>
          <a:p>
            <a:pPr lvl="0"/>
            <a:r>
              <a:rPr/>
              <a:t>La revue est le test pour lequel vos indicateurs ont été bâtis</a:t>
            </a:r>
          </a:p>
          <a:p>
            <a:pPr lvl="0"/>
            <a:r>
              <a:rPr/>
              <a:t>Les six critères, et la question que chacun pose à vos données</a:t>
            </a:r>
          </a:p>
          <a:p>
            <a:pPr lvl="0"/>
            <a:r>
              <a:rPr/>
              <a:t>Efficacité — là où la fiche de référence se rembourse</a:t>
            </a:r>
          </a:p>
          <a:p>
            <a:pPr lvl="0"/>
            <a:r>
              <a:rPr/>
              <a:t>Impact — dites ce que vous ne pouvez pas affirmer</a:t>
            </a:r>
          </a:p>
          <a:p>
            <a:pPr lvl="0"/>
            <a:r>
              <a:rPr/>
              <a:t>L’efficience exige un dénominateur que vous n’avez sans doute pas</a:t>
            </a:r>
          </a:p>
          <a:p>
            <a:pPr lvl="0"/>
            <a:r>
              <a:rPr/>
              <a:t>Les quatre lacunes qui ne se comblent qu’en amont</a:t>
            </a:r>
          </a:p>
          <a:p>
            <a:pPr lvl="0"/>
            <a:r>
              <a:rPr/>
              <a:t>Constituez le dossier de preuves au fil de l’eau</a:t>
            </a:r>
          </a:p>
          <a:p>
            <a:pPr lvl="0"/>
            <a:r>
              <a:rPr/>
              <a:t>Le résumé d’une page que veut réellement un évaluateur</a:t>
            </a:r>
          </a:p>
          <a:p>
            <a:pPr lvl="0"/>
            <a:r>
              <a:rPr/>
              <a:t>Ce que ce cours vous laisse</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revue est le test pour lequel vos indicateurs ont été bâtis</a:t>
            </a:r>
          </a:p>
        </p:txBody>
      </p:sp>
      <p:sp>
        <p:nvSpPr>
          <p:cNvPr id="3" name="Content Placeholder 2"/>
          <p:cNvSpPr>
            <a:spLocks noGrp="1"/>
          </p:cNvSpPr>
          <p:nvPr>
            <p:ph idx="1"/>
          </p:nvPr>
        </p:nvSpPr>
        <p:spPr/>
        <p:txBody>
          <a:bodyPr/>
          <a:lstStyle/>
          <a:p>
            <a:pPr lvl="0"/>
            <a:r>
              <a:rPr/>
              <a:t>À un moment, quelqu’un d’extérieur — une revue à mi-parcours, une évaluation finale, un conseiller suivi du bailleur — prend votre cadre logique, vos fiches de référence et vos chiffres rapportés, et demande s’ils soutiennent ce que le programme affirme.</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six critères, et la question que chacun pose à vos données</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Critère</a:t>
                      </a:r>
                    </a:p>
                  </a:txBody>
                  <a:tcPr/>
                </a:tc>
                <a:tc>
                  <a:txBody>
                    <a:bodyPr/>
                    <a:lstStyle/>
                    <a:p>
                      <a:pPr lvl="0" indent="0" marL="0">
                        <a:buNone/>
                      </a:pPr>
                      <a:r>
                        <a:rPr/>
                        <a:t>La question</a:t>
                      </a:r>
                    </a:p>
                  </a:txBody>
                  <a:tcPr/>
                </a:tc>
                <a:tc>
                  <a:txBody>
                    <a:bodyPr/>
                    <a:lstStyle/>
                    <a:p>
                      <a:pPr lvl="0" indent="0" marL="0">
                        <a:buNone/>
                      </a:pPr>
                      <a:r>
                        <a:rPr/>
                        <a:t>Ce qu’il exige de vous</a:t>
                      </a:r>
                    </a:p>
                  </a:txBody>
                  <a:tcPr/>
                </a:tc>
              </a:tr>
              <a:tr h="0">
                <a:tc>
                  <a:txBody>
                    <a:bodyPr/>
                    <a:lstStyle/>
                    <a:p>
                      <a:pPr lvl="0" indent="0" marL="0">
                        <a:buNone/>
                      </a:pPr>
                      <a:r>
                        <a:rPr b="1"/>
                        <a:t>Pertinence</a:t>
                      </a:r>
                    </a:p>
                  </a:txBody>
                </a:tc>
                <a:tc>
                  <a:txBody>
                    <a:bodyPr/>
                    <a:lstStyle/>
                    <a:p>
                      <a:pPr lvl="0" indent="0" marL="0">
                        <a:buNone/>
                      </a:pPr>
                      <a:r>
                        <a:rPr/>
                        <a:t>Était-ce la bonne chose à faire ?</a:t>
                      </a:r>
                    </a:p>
                  </a:txBody>
                </a:tc>
                <a:tc>
                  <a:txBody>
                    <a:bodyPr/>
                    <a:lstStyle/>
                    <a:p>
                      <a:pPr lvl="0" indent="0" marL="0">
                        <a:buNone/>
                      </a:pPr>
                      <a:r>
                        <a:rPr/>
                        <a:t>Des données d’évaluation des besoins, et des indicateurs mesurant le besoin et non la seule activité</a:t>
                      </a:r>
                    </a:p>
                  </a:txBody>
                </a:tc>
              </a:tr>
              <a:tr h="0">
                <a:tc>
                  <a:txBody>
                    <a:bodyPr/>
                    <a:lstStyle/>
                    <a:p>
                      <a:pPr lvl="0" indent="0" marL="0">
                        <a:buNone/>
                      </a:pPr>
                      <a:r>
                        <a:rPr b="1"/>
                        <a:t>Cohérence</a:t>
                      </a:r>
                    </a:p>
                  </a:txBody>
                </a:tc>
                <a:tc>
                  <a:txBody>
                    <a:bodyPr/>
                    <a:lstStyle/>
                    <a:p>
                      <a:pPr lvl="0" indent="0" marL="0">
                        <a:buNone/>
                      </a:pPr>
                      <a:r>
                        <a:rPr/>
                        <a:t>Cela s’articulait-il au reste ?</a:t>
                      </a:r>
                    </a:p>
                  </a:txBody>
                </a:tc>
                <a:tc>
                  <a:txBody>
                    <a:bodyPr/>
                    <a:lstStyle/>
                    <a:p>
                      <a:pPr lvl="0" indent="0" marL="0">
                        <a:buNone/>
                      </a:pPr>
                      <a:r>
                        <a:rPr/>
                        <a:t>Des définitions comparables — la leçon sur les normes, encaissée</a:t>
                      </a:r>
                    </a:p>
                  </a:txBody>
                </a:tc>
              </a:tr>
              <a:tr h="0">
                <a:tc>
                  <a:txBody>
                    <a:bodyPr/>
                    <a:lstStyle/>
                    <a:p>
                      <a:pPr lvl="0" indent="0" marL="0">
                        <a:buNone/>
                      </a:pPr>
                      <a:r>
                        <a:rPr b="1"/>
                        <a:t>Efficacité</a:t>
                      </a:r>
                    </a:p>
                  </a:txBody>
                </a:tc>
                <a:tc>
                  <a:txBody>
                    <a:bodyPr/>
                    <a:lstStyle/>
                    <a:p>
                      <a:pPr lvl="0" indent="0" marL="0">
                        <a:buNone/>
                      </a:pPr>
                      <a:r>
                        <a:rPr/>
                        <a:t>Les objectifs ont-ils été atteints ?</a:t>
                      </a:r>
                    </a:p>
                  </a:txBody>
                </a:tc>
                <a:tc>
                  <a:txBody>
                    <a:bodyPr/>
                    <a:lstStyle/>
                    <a:p>
                      <a:pPr lvl="0" indent="0" marL="0">
                        <a:buNone/>
                      </a:pPr>
                      <a:r>
                        <a:rPr/>
                        <a:t>Référence, cible, et un indicateur d’effet qui ne soit pas un produit</a:t>
                      </a:r>
                    </a:p>
                  </a:txBody>
                </a:tc>
              </a:tr>
              <a:tr h="0">
                <a:tc>
                  <a:txBody>
                    <a:bodyPr/>
                    <a:lstStyle/>
                    <a:p>
                      <a:pPr lvl="0" indent="0" marL="0">
                        <a:buNone/>
                      </a:pPr>
                      <a:r>
                        <a:rPr b="1"/>
                        <a:t>Efficience</a:t>
                      </a:r>
                    </a:p>
                  </a:txBody>
                </a:tc>
                <a:tc>
                  <a:txBody>
                    <a:bodyPr/>
                    <a:lstStyle/>
                    <a:p>
                      <a:pPr lvl="0" indent="0" marL="0">
                        <a:buNone/>
                      </a:pPr>
                      <a:r>
                        <a:rPr/>
                        <a:t>L’usage des ressources était-il raisonnable ?</a:t>
                      </a:r>
                    </a:p>
                  </a:txBody>
                </a:tc>
                <a:tc>
                  <a:txBody>
                    <a:bodyPr/>
                    <a:lstStyle/>
                    <a:p>
                      <a:pPr lvl="0" indent="0" marL="0">
                        <a:buNone/>
                      </a:pPr>
                      <a:r>
                        <a:rPr/>
                        <a:t>Portée ou volume avec un dénominateur, et des données de coût jointes</a:t>
                      </a:r>
                    </a:p>
                  </a:txBody>
                </a:tc>
              </a:tr>
              <a:tr h="0">
                <a:tc>
                  <a:txBody>
                    <a:bodyPr/>
                    <a:lstStyle/>
                    <a:p>
                      <a:pPr lvl="0" indent="0" marL="0">
                        <a:buNone/>
                      </a:pPr>
                      <a:r>
                        <a:rPr b="1"/>
                        <a:t>Impact</a:t>
                      </a:r>
                    </a:p>
                  </a:txBody>
                </a:tc>
                <a:tc>
                  <a:txBody>
                    <a:bodyPr/>
                    <a:lstStyle/>
                    <a:p>
                      <a:pPr lvl="0" indent="0" marL="0">
                        <a:buNone/>
                      </a:pPr>
                      <a:r>
                        <a:rPr/>
                        <a:t>Quelle différence cela a-t-il faite au total ?</a:t>
                      </a:r>
                    </a:p>
                  </a:txBody>
                </a:tc>
                <a:tc>
                  <a:txBody>
                    <a:bodyPr/>
                    <a:lstStyle/>
                    <a:p>
                      <a:pPr lvl="0" indent="0" marL="0">
                        <a:buNone/>
                      </a:pPr>
                      <a:r>
                        <a:rPr/>
                        <a:t>Un contrefactuel, ou l’énoncé honnête que vous n’en avez pas</a:t>
                      </a:r>
                    </a:p>
                  </a:txBody>
                </a:tc>
              </a:tr>
              <a:tr h="0">
                <a:tc>
                  <a:txBody>
                    <a:bodyPr/>
                    <a:lstStyle/>
                    <a:p>
                      <a:pPr lvl="0" indent="0" marL="0">
                        <a:buNone/>
                      </a:pPr>
                      <a:r>
                        <a:rPr b="1"/>
                        <a:t>Durabilité</a:t>
                      </a:r>
                    </a:p>
                  </a:txBody>
                </a:tc>
                <a:tc>
                  <a:txBody>
                    <a:bodyPr/>
                    <a:lstStyle/>
                    <a:p>
                      <a:pPr lvl="0" indent="0" marL="0">
                        <a:buNone/>
                      </a:pPr>
                      <a:r>
                        <a:rPr/>
                        <a:t>Les bénéfices dureront-ils ?</a:t>
                      </a:r>
                    </a:p>
                  </a:txBody>
                </a:tc>
                <a:tc>
                  <a:txBody>
                    <a:bodyPr/>
                    <a:lstStyle/>
                    <a:p>
                      <a:pPr lvl="0" indent="0" marL="0">
                        <a:buNone/>
                      </a:pPr>
                      <a:r>
                        <a:rPr/>
                        <a:t>Une mesure après passation, que presque personne n’a</a:t>
                      </a:r>
                    </a:p>
                  </a:txBody>
                </a:tc>
              </a:tr>
            </a:tbl>
          </a:graphicData>
        </a:graphic>
      </p:graphicFrame>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Efficacité — là où la fiche de référence se rembourse</a:t>
            </a:r>
          </a:p>
        </p:txBody>
      </p:sp>
      <p:sp>
        <p:nvSpPr>
          <p:cNvPr id="3" name="Content Placeholder 2"/>
          <p:cNvSpPr>
            <a:spLocks noGrp="1"/>
          </p:cNvSpPr>
          <p:nvPr>
            <p:ph idx="1"/>
          </p:nvPr>
        </p:nvSpPr>
        <p:spPr/>
        <p:txBody>
          <a:bodyPr/>
          <a:lstStyle/>
          <a:p>
            <a:pPr lvl="0"/>
            <a:r>
              <a:rPr b="1"/>
              <a:t>Quelle était la cible, et d’où venait-elle ?</a:t>
            </a:r>
            <a:r>
              <a:rPr/>
              <a:t> Les quatre méthodes de la leçon précédente. « Négociée » est une…</a:t>
            </a:r>
          </a:p>
          <a:p>
            <a:pPr lvl="0"/>
            <a:r>
              <a:rPr b="1"/>
              <a:t>Quelle était la référence, mesurée comment, et quand ?</a:t>
            </a:r>
            <a:r>
              <a:rPr/>
              <a:t> Même indicateur, même méthode, avant.</a:t>
            </a:r>
          </a:p>
          <a:p>
            <a:pPr lvl="0"/>
            <a:r>
              <a:rPr b="1"/>
              <a:t>La valeur rapportée est-elle calculée comme la référence ?</a:t>
            </a:r>
            <a:r>
              <a:rPr/>
              <a:t> Versionnez la fiche ou vous ne pourrez pas répondre.</a:t>
            </a:r>
          </a:p>
          <a:p>
            <a:pPr lvl="0"/>
            <a:r>
              <a:rPr b="1"/>
              <a:t>Qu’est-ce qui pourrait expliquer le changement ?</a:t>
            </a:r>
            <a:r>
              <a:rPr/>
              <a:t> Les alternatives listées en répondant à la deuxième question de la…</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Efficacité — là où la fiche de référence se rembourse — En Python</a:t>
            </a:r>
          </a:p>
        </p:txBody>
      </p:sp>
      <p:sp>
        <p:nvSpPr>
          <p:cNvPr id="3" name="Content Placeholder 2"/>
          <p:cNvSpPr>
            <a:spLocks noGrp="1"/>
          </p:cNvSpPr>
          <p:nvPr>
            <p:ph idx="1"/>
          </p:nvPr>
        </p:nvSpPr>
        <p:spPr/>
        <p:txBody>
          <a:bodyPr/>
          <a:lstStyle/>
          <a:p>
            <a:pPr lvl="0" indent="0">
              <a:buNone/>
            </a:pPr>
            <a:r>
              <a:rPr>
                <a:latin typeface="Courier"/>
              </a:rPr>
              <a:t>evidence </a:t>
            </a:r>
            <a:r>
              <a:rPr>
                <a:solidFill>
                  <a:srgbClr val="666666"/>
                </a:solidFill>
                <a:latin typeface="Courier"/>
              </a:rPr>
              <a:t>=</a:t>
            </a:r>
            <a:r>
              <a:rPr>
                <a:latin typeface="Courier"/>
              </a:rPr>
              <a:t> pd.DataFrame({</a:t>
            </a:r>
            <a:br/>
            <a:r>
              <a:rPr>
                <a:latin typeface="Courier"/>
              </a:rPr>
              <a:t>    </a:t>
            </a:r>
            <a:r>
              <a:rPr>
                <a:solidFill>
                  <a:srgbClr val="4070A0"/>
                </a:solidFill>
                <a:latin typeface="Courier"/>
              </a:rPr>
              <a:t>"indicator"</a:t>
            </a:r>
            <a:r>
              <a:rPr>
                <a:latin typeface="Courier"/>
              </a:rPr>
              <a:t>: [</a:t>
            </a:r>
            <a:r>
              <a:rPr>
                <a:solidFill>
                  <a:srgbClr val="4070A0"/>
                </a:solidFill>
                <a:latin typeface="Courier"/>
              </a:rPr>
              <a:t>"penta3_coverage_percent_monthly"</a:t>
            </a:r>
            <a:r>
              <a:rPr>
                <a:latin typeface="Courier"/>
              </a:rPr>
              <a:t>],</a:t>
            </a:r>
            <a:br/>
            <a:r>
              <a:rPr>
                <a:latin typeface="Courier"/>
              </a:rPr>
              <a:t>    </a:t>
            </a:r>
            <a:r>
              <a:rPr>
                <a:solidFill>
                  <a:srgbClr val="4070A0"/>
                </a:solidFill>
                <a:latin typeface="Courier"/>
              </a:rPr>
              <a:t>"baseline"</a:t>
            </a:r>
            <a:r>
              <a:rPr>
                <a:latin typeface="Courier"/>
              </a:rPr>
              <a:t>: [</a:t>
            </a:r>
            <a:r>
              <a:rPr>
                <a:solidFill>
                  <a:srgbClr val="40A070"/>
                </a:solidFill>
                <a:latin typeface="Courier"/>
              </a:rPr>
              <a:t>61.4</a:t>
            </a:r>
            <a:r>
              <a:rPr>
                <a:latin typeface="Courier"/>
              </a:rPr>
              <a:t>],</a:t>
            </a:r>
            <a:br/>
            <a:r>
              <a:rPr>
                <a:latin typeface="Courier"/>
              </a:rPr>
              <a:t>    </a:t>
            </a:r>
            <a:r>
              <a:rPr>
                <a:solidFill>
                  <a:srgbClr val="4070A0"/>
                </a:solidFill>
                <a:latin typeface="Courier"/>
              </a:rPr>
              <a:t>"baseline_period"</a:t>
            </a:r>
            <a:r>
              <a:rPr>
                <a:latin typeface="Courier"/>
              </a:rPr>
              <a:t>: [</a:t>
            </a:r>
            <a:r>
              <a:rPr>
                <a:solidFill>
                  <a:srgbClr val="4070A0"/>
                </a:solidFill>
                <a:latin typeface="Courier"/>
              </a:rPr>
              <a:t>"2023 mean"</a:t>
            </a:r>
            <a:r>
              <a:rPr>
                <a:latin typeface="Courier"/>
              </a:rPr>
              <a:t>],</a:t>
            </a:r>
            <a:br/>
            <a:r>
              <a:rPr>
                <a:latin typeface="Courier"/>
              </a:rPr>
              <a:t>    </a:t>
            </a:r>
            <a:r>
              <a:rPr>
                <a:solidFill>
                  <a:srgbClr val="4070A0"/>
                </a:solidFill>
                <a:latin typeface="Courier"/>
              </a:rPr>
              <a:t>"target"</a:t>
            </a:r>
            <a:r>
              <a:rPr>
                <a:latin typeface="Courier"/>
              </a:rPr>
              <a:t>: [</a:t>
            </a:r>
            <a:r>
              <a:rPr>
                <a:solidFill>
                  <a:srgbClr val="40A070"/>
                </a:solidFill>
                <a:latin typeface="Courier"/>
              </a:rPr>
              <a:t>85.0</a:t>
            </a:r>
            <a:r>
              <a:rPr>
                <a:latin typeface="Courier"/>
              </a:rPr>
              <a:t>],</a:t>
            </a:r>
            <a:br/>
            <a:r>
              <a:rPr>
                <a:latin typeface="Courier"/>
              </a:rPr>
              <a:t>    </a:t>
            </a:r>
            <a:r>
              <a:rPr>
                <a:solidFill>
                  <a:srgbClr val="4070A0"/>
                </a:solidFill>
                <a:latin typeface="Courier"/>
              </a:rPr>
              <a:t>"target_basis"</a:t>
            </a:r>
            <a:r>
              <a:rPr>
                <a:latin typeface="Courier"/>
              </a:rPr>
              <a:t>: [</a:t>
            </a:r>
            <a:r>
              <a:rPr>
                <a:solidFill>
                  <a:srgbClr val="4070A0"/>
                </a:solidFill>
                <a:latin typeface="Courier"/>
              </a:rPr>
              <a:t>"negotiated, assumed full outreach budget"</a:t>
            </a:r>
            <a:r>
              <a:rPr>
                <a:latin typeface="Courier"/>
              </a:rPr>
              <a:t>],</a:t>
            </a:r>
            <a:br/>
            <a:r>
              <a:rPr>
                <a:latin typeface="Courier"/>
              </a:rPr>
              <a:t>    </a:t>
            </a:r>
            <a:r>
              <a:rPr>
                <a:solidFill>
                  <a:srgbClr val="4070A0"/>
                </a:solidFill>
                <a:latin typeface="Courier"/>
              </a:rPr>
              <a:t>"latest"</a:t>
            </a:r>
            <a:r>
              <a:rPr>
                <a:latin typeface="Courier"/>
              </a:rPr>
              <a:t>: [</a:t>
            </a:r>
            <a:r>
              <a:rPr>
                <a:solidFill>
                  <a:srgbClr val="40A070"/>
                </a:solidFill>
                <a:latin typeface="Courier"/>
              </a:rPr>
              <a:t>72.8</a:t>
            </a:r>
            <a:r>
              <a:rPr>
                <a:latin typeface="Courier"/>
              </a:rPr>
              <a:t>],</a:t>
            </a:r>
            <a:br/>
            <a:r>
              <a:rPr>
                <a:latin typeface="Courier"/>
              </a:rPr>
              <a:t>    </a:t>
            </a:r>
            <a:r>
              <a:rPr>
                <a:solidFill>
                  <a:srgbClr val="4070A0"/>
                </a:solidFill>
                <a:latin typeface="Courier"/>
              </a:rPr>
              <a:t>"sheet_version"</a:t>
            </a:r>
            <a:r>
              <a:rPr>
                <a:latin typeface="Courier"/>
              </a:rPr>
              <a:t>: [</a:t>
            </a:r>
            <a:r>
              <a:rPr>
                <a:solidFill>
                  <a:srgbClr val="4070A0"/>
                </a:solidFill>
                <a:latin typeface="Courier"/>
              </a:rPr>
              <a:t>"2.1"</a:t>
            </a:r>
            <a:r>
              <a:rPr>
                <a:latin typeface="Courier"/>
              </a:rPr>
              <a:t>],</a:t>
            </a:r>
            <a:br/>
            <a:r>
              <a:rPr>
                <a:latin typeface="Courier"/>
              </a:rPr>
              <a:t>    </a:t>
            </a:r>
            <a:r>
              <a:rPr>
                <a:solidFill>
                  <a:srgbClr val="4070A0"/>
                </a:solidFill>
                <a:latin typeface="Courier"/>
              </a:rPr>
              <a:t>"same_method"</a:t>
            </a:r>
            <a:r>
              <a:rPr>
                <a:latin typeface="Courier"/>
              </a:rPr>
              <a:t>: [</a:t>
            </a:r>
            <a:r>
              <a:rPr>
                <a:solidFill>
                  <a:srgbClr val="19177C"/>
                </a:solidFill>
                <a:latin typeface="Courier"/>
              </a:rPr>
              <a:t>True</a:t>
            </a:r>
            <a:r>
              <a:rPr>
                <a:latin typeface="Courier"/>
              </a:rPr>
              <a:t>],</a:t>
            </a:r>
            <a:br/>
            <a:r>
              <a:rPr>
                <a:latin typeface="Courier"/>
              </a:rPr>
              <a:t>    </a:t>
            </a:r>
            <a:r>
              <a:rPr>
                <a:solidFill>
                  <a:srgbClr val="4070A0"/>
                </a:solidFill>
                <a:latin typeface="Courier"/>
              </a:rPr>
              <a:t>"confounders"</a:t>
            </a:r>
            <a:r>
              <a:rPr>
                <a:latin typeface="Courier"/>
              </a:rPr>
              <a:t>: [</a:t>
            </a:r>
            <a:r>
              <a:rPr>
                <a:solidFill>
                  <a:srgbClr val="4070A0"/>
                </a:solidFill>
                <a:latin typeface="Courier"/>
              </a:rPr>
              <a:t>"reporting completeness rose from 71% to 77% over the period"</a:t>
            </a:r>
            <a:r>
              <a:rPr>
                <a:latin typeface="Courier"/>
              </a:rPr>
              <a:t>],</a:t>
            </a:r>
            <a:br/>
            <a:r>
              <a:rPr>
                <a:latin typeface="Courier"/>
              </a:rPr>
              <a:t>})</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Efficacité — là où la fiche de référence se rembourse — En R</a:t>
            </a:r>
          </a:p>
        </p:txBody>
      </p:sp>
      <p:sp>
        <p:nvSpPr>
          <p:cNvPr id="3" name="Content Placeholder 2"/>
          <p:cNvSpPr>
            <a:spLocks noGrp="1"/>
          </p:cNvSpPr>
          <p:nvPr>
            <p:ph idx="1"/>
          </p:nvPr>
        </p:nvSpPr>
        <p:spPr/>
        <p:txBody>
          <a:bodyPr/>
          <a:lstStyle/>
          <a:p>
            <a:pPr lvl="0" indent="0">
              <a:buNone/>
            </a:pPr>
            <a:r>
              <a:rPr>
                <a:latin typeface="Courier"/>
              </a:rPr>
              <a:t>evidence </a:t>
            </a:r>
            <a:r>
              <a:rPr>
                <a:solidFill>
                  <a:srgbClr val="007020"/>
                </a:solidFill>
                <a:latin typeface="Courier"/>
              </a:rPr>
              <a:t>&lt;-</a:t>
            </a:r>
            <a:r>
              <a:rPr>
                <a:latin typeface="Courier"/>
              </a:rPr>
              <a:t> tibble</a:t>
            </a:r>
            <a:r>
              <a:rPr>
                <a:solidFill>
                  <a:srgbClr val="4070A0"/>
                </a:solidFill>
                <a:latin typeface="Courier"/>
              </a:rPr>
              <a:t>::</a:t>
            </a:r>
            <a:r>
              <a:rPr>
                <a:solidFill>
                  <a:srgbClr val="06287E"/>
                </a:solidFill>
                <a:latin typeface="Courier"/>
              </a:rPr>
              <a:t>tribble</a:t>
            </a:r>
            <a:r>
              <a:rPr>
                <a:latin typeface="Courier"/>
              </a:rPr>
              <a:t>(</a:t>
            </a:r>
            <a:br/>
            <a:r>
              <a:rPr>
                <a:latin typeface="Courier"/>
              </a:rPr>
              <a:t>  </a:t>
            </a:r>
            <a:r>
              <a:rPr>
                <a:solidFill>
                  <a:srgbClr val="4070A0"/>
                </a:solidFill>
                <a:latin typeface="Courier"/>
              </a:rPr>
              <a:t>~</a:t>
            </a:r>
            <a:r>
              <a:rPr>
                <a:latin typeface="Courier"/>
              </a:rPr>
              <a:t>indicator,                        </a:t>
            </a:r>
            <a:r>
              <a:rPr>
                <a:solidFill>
                  <a:srgbClr val="4070A0"/>
                </a:solidFill>
                <a:latin typeface="Courier"/>
              </a:rPr>
              <a:t>~</a:t>
            </a:r>
            <a:r>
              <a:rPr>
                <a:latin typeface="Courier"/>
              </a:rPr>
              <a:t>baseline, </a:t>
            </a:r>
            <a:r>
              <a:rPr>
                <a:solidFill>
                  <a:srgbClr val="4070A0"/>
                </a:solidFill>
                <a:latin typeface="Courier"/>
              </a:rPr>
              <a:t>~</a:t>
            </a:r>
            <a:r>
              <a:rPr>
                <a:latin typeface="Courier"/>
              </a:rPr>
              <a:t>target, </a:t>
            </a:r>
            <a:r>
              <a:rPr>
                <a:solidFill>
                  <a:srgbClr val="4070A0"/>
                </a:solidFill>
                <a:latin typeface="Courier"/>
              </a:rPr>
              <a:t>~</a:t>
            </a:r>
            <a:r>
              <a:rPr>
                <a:latin typeface="Courier"/>
              </a:rPr>
              <a:t>latest, </a:t>
            </a:r>
            <a:r>
              <a:rPr>
                <a:solidFill>
                  <a:srgbClr val="4070A0"/>
                </a:solidFill>
                <a:latin typeface="Courier"/>
              </a:rPr>
              <a:t>~</a:t>
            </a:r>
            <a:r>
              <a:rPr>
                <a:latin typeface="Courier"/>
              </a:rPr>
              <a:t>sheet_version, </a:t>
            </a:r>
            <a:r>
              <a:rPr>
                <a:solidFill>
                  <a:srgbClr val="4070A0"/>
                </a:solidFill>
                <a:latin typeface="Courier"/>
              </a:rPr>
              <a:t>~</a:t>
            </a:r>
            <a:r>
              <a:rPr>
                <a:latin typeface="Courier"/>
              </a:rPr>
              <a:t>same_method,</a:t>
            </a:r>
            <a:br/>
            <a:r>
              <a:rPr>
                <a:latin typeface="Courier"/>
              </a:rPr>
              <a:t>  </a:t>
            </a:r>
            <a:r>
              <a:rPr>
                <a:solidFill>
                  <a:srgbClr val="4070A0"/>
                </a:solidFill>
                <a:latin typeface="Courier"/>
              </a:rPr>
              <a:t>"penta3_coverage_percent_monthly"</a:t>
            </a:r>
            <a:r>
              <a:rPr>
                <a:latin typeface="Courier"/>
              </a:rPr>
              <a:t>,      </a:t>
            </a:r>
            <a:r>
              <a:rPr>
                <a:solidFill>
                  <a:srgbClr val="40A070"/>
                </a:solidFill>
                <a:latin typeface="Courier"/>
              </a:rPr>
              <a:t>61.4</a:t>
            </a:r>
            <a:r>
              <a:rPr>
                <a:latin typeface="Courier"/>
              </a:rPr>
              <a:t>,    </a:t>
            </a:r>
            <a:r>
              <a:rPr>
                <a:solidFill>
                  <a:srgbClr val="40A070"/>
                </a:solidFill>
                <a:latin typeface="Courier"/>
              </a:rPr>
              <a:t>85.0</a:t>
            </a:r>
            <a:r>
              <a:rPr>
                <a:latin typeface="Courier"/>
              </a:rPr>
              <a:t>,    </a:t>
            </a:r>
            <a:r>
              <a:rPr>
                <a:solidFill>
                  <a:srgbClr val="40A070"/>
                </a:solidFill>
                <a:latin typeface="Courier"/>
              </a:rPr>
              <a:t>72.8</a:t>
            </a:r>
            <a:r>
              <a:rPr>
                <a:latin typeface="Courier"/>
              </a:rPr>
              <a:t>,          </a:t>
            </a:r>
            <a:r>
              <a:rPr>
                <a:solidFill>
                  <a:srgbClr val="4070A0"/>
                </a:solidFill>
                <a:latin typeface="Courier"/>
              </a:rPr>
              <a:t>"2.1"</a:t>
            </a:r>
            <a:r>
              <a:rPr>
                <a:latin typeface="Courier"/>
              </a:rPr>
              <a:t>,         </a:t>
            </a:r>
            <a:r>
              <a:rPr>
                <a:solidFill>
                  <a:srgbClr val="880000"/>
                </a:solidFill>
                <a:latin typeface="Courier"/>
              </a:rPr>
              <a:t>TRUE</a:t>
            </a:r>
            <a:br/>
            <a:r>
              <a:rPr>
                <a:latin typeface="Courier"/>
              </a:rPr>
              <a:t>)</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Impact — dites ce que vous ne pouvez pas affirmer</a:t>
            </a:r>
          </a:p>
        </p:txBody>
      </p:sp>
      <p:sp>
        <p:nvSpPr>
          <p:cNvPr id="3" name="Content Placeholder 2"/>
          <p:cNvSpPr>
            <a:spLocks noGrp="1"/>
          </p:cNvSpPr>
          <p:nvPr>
            <p:ph idx="1"/>
          </p:nvPr>
        </p:nvSpPr>
        <p:spPr/>
        <p:txBody>
          <a:bodyPr/>
          <a:lstStyle/>
          <a:p>
            <a:pPr lvl="0"/>
            <a:r>
              <a:rPr b="1"/>
              <a:t>Une évolution avant-après</a:t>
            </a:r>
            <a:r>
              <a:rPr/>
              <a:t>, étiquetée comme telle, avec les explications alternatives nommées.</a:t>
            </a:r>
          </a:p>
          <a:p>
            <a:pPr lvl="0"/>
            <a:r>
              <a:rPr b="1"/>
              <a:t>Une comparaison avec une zone hors programme</a:t>
            </a:r>
            <a:r>
              <a:rPr/>
              <a:t>, assortie d’un énoncé explicite des raisons de leur comparabilité ou…</a:t>
            </a:r>
          </a:p>
          <a:p>
            <a:pPr lvl="0"/>
            <a:r>
              <a:rPr b="1"/>
              <a:t>Une cohérence avec la théorie du changement</a:t>
            </a:r>
            <a:r>
              <a:rPr/>
              <a:t> — les étapes intermédiaires ont bougé dans l’ordre prévu, ce qui est un…</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L’efficience exige un dénominateur que vous n’avez sans doute pas</a:t>
            </a:r>
          </a:p>
        </p:txBody>
      </p:sp>
      <p:sp>
        <p:nvSpPr>
          <p:cNvPr id="3" name="Content Placeholder 2"/>
          <p:cNvSpPr>
            <a:spLocks noGrp="1"/>
          </p:cNvSpPr>
          <p:nvPr>
            <p:ph idx="1"/>
          </p:nvPr>
        </p:nvSpPr>
        <p:spPr/>
        <p:txBody>
          <a:bodyPr/>
          <a:lstStyle/>
          <a:p>
            <a:pPr lvl="0"/>
            <a:r>
              <a:rPr/>
              <a:t>Les questions d’efficience sont d’ordinaire un coût par unité de résultat, et elles échouent sur la jointure plutôt que sur l’arithmétique — les données financières sont par ligne budgétaire et par mois, les données de programme par activité et par formation, et rien ne les relie.</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quatre lacunes qui ne se comblent qu’en amont</a:t>
            </a:r>
          </a:p>
        </p:txBody>
      </p:sp>
      <p:sp>
        <p:nvSpPr>
          <p:cNvPr id="3" name="Content Placeholder 2"/>
          <p:cNvSpPr>
            <a:spLocks noGrp="1"/>
          </p:cNvSpPr>
          <p:nvPr>
            <p:ph idx="1"/>
          </p:nvPr>
        </p:nvSpPr>
        <p:spPr/>
        <p:txBody>
          <a:bodyPr/>
          <a:lstStyle/>
          <a:p>
            <a:pPr lvl="0"/>
            <a:r>
              <a:rPr b="1"/>
              <a:t>Pas de référence sur la même définition.</a:t>
            </a:r>
            <a:r>
              <a:rPr/>
              <a:t> Se règle en versionnant la fiche dès le départ.</a:t>
            </a:r>
          </a:p>
          <a:p>
            <a:pPr lvl="0"/>
            <a:r>
              <a:rPr b="1"/>
              <a:t>Aucune donnée sur les hypothèses.</a:t>
            </a:r>
            <a:r>
              <a:rPr/>
              <a:t> Se règle en donnant aux deux ou trois hypothèses critiques leurs propres…</a:t>
            </a:r>
          </a:p>
          <a:p>
            <a:pPr lvl="0"/>
            <a:r>
              <a:rPr b="1"/>
              <a:t>Aucun indicateur d’effet, seulement des produits.</a:t>
            </a:r>
            <a:r>
              <a:rPr/>
              <a:t> Se règle à la conception du cadre logique, et la leçon 1 apprend…</a:t>
            </a:r>
          </a:p>
          <a:p>
            <a:pPr lvl="0"/>
            <a:r>
              <a:rPr b="1"/>
              <a:t>Aucune mesure après passation.</a:t>
            </a:r>
            <a:r>
              <a:rPr/>
              <a:t> Se règle en budgétant un passage de suivi, ce que presque aucune proposition ne fait…</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Constituez le dossier de preuves au fil de l’eau — Exemple</a:t>
            </a:r>
          </a:p>
        </p:txBody>
      </p:sp>
      <p:sp>
        <p:nvSpPr>
          <p:cNvPr id="3" name="Content Placeholder 2"/>
          <p:cNvSpPr>
            <a:spLocks noGrp="1"/>
          </p:cNvSpPr>
          <p:nvPr>
            <p:ph idx="1"/>
          </p:nvPr>
        </p:nvSpPr>
        <p:spPr/>
        <p:txBody>
          <a:bodyPr/>
          <a:lstStyle/>
          <a:p>
            <a:pPr lvl="0" indent="0">
              <a:buNone/>
            </a:pPr>
            <a:r>
              <a:rPr>
                <a:latin typeface="Courier"/>
              </a:rPr>
              <a:t>evidence/
  indicators/                reference sheets, versioned
  baseline/                  values, method notes, extract date
  targets/                   values, basis, revision history
  series/                    every period, every indicator, one row each
  dqa/                       assessment rounds and follow-ups
  assumptions/               stock-outs, access days, vacancy rates
  limitations.md             what the data cannot support</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résumé d’une page que veut réellement un évaluateur — En Python</a:t>
            </a:r>
          </a:p>
        </p:txBody>
      </p:sp>
      <p:sp>
        <p:nvSpPr>
          <p:cNvPr id="3" name="Content Placeholder 2"/>
          <p:cNvSpPr>
            <a:spLocks noGrp="1"/>
          </p:cNvSpPr>
          <p:nvPr>
            <p:ph idx="1"/>
          </p:nvPr>
        </p:nvSpPr>
        <p:spPr/>
        <p:txBody>
          <a:bodyPr/>
          <a:lstStyle/>
          <a:p>
            <a:pPr lvl="0" indent="0">
              <a:buNone/>
            </a:pPr>
            <a:r>
              <a:rPr>
                <a:latin typeface="Courier"/>
              </a:rPr>
              <a:t>summary </a:t>
            </a:r>
            <a:r>
              <a:rPr>
                <a:solidFill>
                  <a:srgbClr val="666666"/>
                </a:solidFill>
                <a:latin typeface="Courier"/>
              </a:rPr>
              <a:t>=</a:t>
            </a:r>
            <a:r>
              <a:rPr>
                <a:latin typeface="Courier"/>
              </a:rPr>
              <a:t> (</a:t>
            </a:r>
            <a:br/>
            <a:r>
              <a:rPr>
                <a:latin typeface="Courier"/>
              </a:rPr>
              <a:t>    evidence[[</a:t>
            </a:r>
            <a:r>
              <a:rPr>
                <a:solidFill>
                  <a:srgbClr val="4070A0"/>
                </a:solidFill>
                <a:latin typeface="Courier"/>
              </a:rPr>
              <a:t>"indicator"</a:t>
            </a:r>
            <a:r>
              <a:rPr>
                <a:latin typeface="Courier"/>
              </a:rPr>
              <a:t>, </a:t>
            </a:r>
            <a:r>
              <a:rPr>
                <a:solidFill>
                  <a:srgbClr val="4070A0"/>
                </a:solidFill>
                <a:latin typeface="Courier"/>
              </a:rPr>
              <a:t>"baseline"</a:t>
            </a:r>
            <a:r>
              <a:rPr>
                <a:latin typeface="Courier"/>
              </a:rPr>
              <a:t>, </a:t>
            </a:r>
            <a:r>
              <a:rPr>
                <a:solidFill>
                  <a:srgbClr val="4070A0"/>
                </a:solidFill>
                <a:latin typeface="Courier"/>
              </a:rPr>
              <a:t>"target"</a:t>
            </a:r>
            <a:r>
              <a:rPr>
                <a:latin typeface="Courier"/>
              </a:rPr>
              <a:t>, </a:t>
            </a:r>
            <a:r>
              <a:rPr>
                <a:solidFill>
                  <a:srgbClr val="4070A0"/>
                </a:solidFill>
                <a:latin typeface="Courier"/>
              </a:rPr>
              <a:t>"latest"</a:t>
            </a:r>
            <a:r>
              <a:rPr>
                <a:latin typeface="Courier"/>
              </a:rPr>
              <a:t>, </a:t>
            </a:r>
            <a:r>
              <a:rPr>
                <a:solidFill>
                  <a:srgbClr val="4070A0"/>
                </a:solidFill>
                <a:latin typeface="Courier"/>
              </a:rPr>
              <a:t>"same_method"</a:t>
            </a:r>
            <a:r>
              <a:rPr>
                <a:latin typeface="Courier"/>
              </a:rPr>
              <a:t>]]</a:t>
            </a:r>
            <a:br/>
            <a:r>
              <a:rPr>
                <a:latin typeface="Courier"/>
              </a:rPr>
              <a:t>    .assign(progress</a:t>
            </a:r>
            <a:r>
              <a:rPr>
                <a:solidFill>
                  <a:srgbClr val="666666"/>
                </a:solidFill>
                <a:latin typeface="Courier"/>
              </a:rPr>
              <a:t>=</a:t>
            </a:r>
            <a:r>
              <a:rPr b="1">
                <a:solidFill>
                  <a:srgbClr val="007020"/>
                </a:solidFill>
                <a:latin typeface="Courier"/>
              </a:rPr>
              <a:t>lambda</a:t>
            </a:r>
            <a:r>
              <a:rPr>
                <a:latin typeface="Courier"/>
              </a:rPr>
              <a:t> d: (d[</a:t>
            </a:r>
            <a:r>
              <a:rPr>
                <a:solidFill>
                  <a:srgbClr val="4070A0"/>
                </a:solidFill>
                <a:latin typeface="Courier"/>
              </a:rPr>
              <a:t>"latest"</a:t>
            </a:r>
            <a:r>
              <a:rPr>
                <a:latin typeface="Courier"/>
              </a:rPr>
              <a:t>] </a:t>
            </a:r>
            <a:r>
              <a:rPr>
                <a:solidFill>
                  <a:srgbClr val="666666"/>
                </a:solidFill>
                <a:latin typeface="Courier"/>
              </a:rPr>
              <a:t>-</a:t>
            </a:r>
            <a:r>
              <a:rPr>
                <a:latin typeface="Courier"/>
              </a:rPr>
              <a:t> d[</a:t>
            </a:r>
            <a:r>
              <a:rPr>
                <a:solidFill>
                  <a:srgbClr val="4070A0"/>
                </a:solidFill>
                <a:latin typeface="Courier"/>
              </a:rPr>
              <a:t>"baseline"</a:t>
            </a:r>
            <a:r>
              <a:rPr>
                <a:latin typeface="Courier"/>
              </a:rPr>
              <a:t>])</a:t>
            </a:r>
            <a:br/>
            <a:r>
              <a:rPr>
                <a:latin typeface="Courier"/>
              </a:rPr>
              <a:t>                               </a:t>
            </a:r>
            <a:r>
              <a:rPr>
                <a:solidFill>
                  <a:srgbClr val="666666"/>
                </a:solidFill>
                <a:latin typeface="Courier"/>
              </a:rPr>
              <a:t>/</a:t>
            </a:r>
            <a:r>
              <a:rPr>
                <a:latin typeface="Courier"/>
              </a:rPr>
              <a:t> (d[</a:t>
            </a:r>
            <a:r>
              <a:rPr>
                <a:solidFill>
                  <a:srgbClr val="4070A0"/>
                </a:solidFill>
                <a:latin typeface="Courier"/>
              </a:rPr>
              <a:t>"target"</a:t>
            </a:r>
            <a:r>
              <a:rPr>
                <a:latin typeface="Courier"/>
              </a:rPr>
              <a:t>] </a:t>
            </a:r>
            <a:r>
              <a:rPr>
                <a:solidFill>
                  <a:srgbClr val="666666"/>
                </a:solidFill>
                <a:latin typeface="Courier"/>
              </a:rPr>
              <a:t>-</a:t>
            </a:r>
            <a:r>
              <a:rPr>
                <a:latin typeface="Courier"/>
              </a:rPr>
              <a:t> d[</a:t>
            </a:r>
            <a:r>
              <a:rPr>
                <a:solidFill>
                  <a:srgbClr val="4070A0"/>
                </a:solidFill>
                <a:latin typeface="Courier"/>
              </a:rPr>
              <a:t>"baseline"</a:t>
            </a:r>
            <a:r>
              <a:rPr>
                <a:latin typeface="Courier"/>
              </a:rPr>
              <a:t>]))</a:t>
            </a:r>
            <a:br/>
            <a:r>
              <a:rPr>
                <a:latin typeface="Courier"/>
              </a:rPr>
              <a:t>)</a:t>
            </a:r>
            <a:br/>
            <a:r>
              <a:rPr>
                <a:solidFill>
                  <a:srgbClr val="008000"/>
                </a:solidFill>
                <a:latin typeface="Courier"/>
              </a:rPr>
              <a:t>print</a:t>
            </a:r>
            <a:r>
              <a:rPr>
                <a:latin typeface="Courier"/>
              </a:rPr>
              <a:t>(summary.</a:t>
            </a:r>
            <a:r>
              <a:rPr>
                <a:solidFill>
                  <a:srgbClr val="008000"/>
                </a:solidFill>
                <a:latin typeface="Courier"/>
              </a:rPr>
              <a:t>round</a:t>
            </a:r>
            <a:r>
              <a:rPr>
                <a:latin typeface="Courier"/>
              </a:rPr>
              <a:t>(</a:t>
            </a:r>
            <a:r>
              <a:rPr>
                <a:solidFill>
                  <a:srgbClr val="40A070"/>
                </a:solidFill>
                <a:latin typeface="Courier"/>
              </a:rPr>
              <a:t>2</a:t>
            </a:r>
            <a:r>
              <a:rPr>
                <a:latin typeface="Courier"/>
              </a:rPr>
              <a:t>))</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résumé d’une page que veut réellement un évaluateur — En R</a:t>
            </a:r>
          </a:p>
        </p:txBody>
      </p:sp>
      <p:sp>
        <p:nvSpPr>
          <p:cNvPr id="3" name="Content Placeholder 2"/>
          <p:cNvSpPr>
            <a:spLocks noGrp="1"/>
          </p:cNvSpPr>
          <p:nvPr>
            <p:ph idx="1"/>
          </p:nvPr>
        </p:nvSpPr>
        <p:spPr/>
        <p:txBody>
          <a:bodyPr/>
          <a:lstStyle/>
          <a:p>
            <a:pPr lvl="0" indent="0">
              <a:buNone/>
            </a:pPr>
            <a:r>
              <a:rPr>
                <a:latin typeface="Courier"/>
              </a:rPr>
              <a:t>evidence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progress =</a:t>
            </a:r>
            <a:r>
              <a:rPr>
                <a:latin typeface="Courier"/>
              </a:rPr>
              <a:t> (latest </a:t>
            </a:r>
            <a:r>
              <a:rPr>
                <a:solidFill>
                  <a:srgbClr val="4070A0"/>
                </a:solidFill>
                <a:latin typeface="Courier"/>
              </a:rPr>
              <a:t>-</a:t>
            </a:r>
            <a:r>
              <a:rPr>
                <a:latin typeface="Courier"/>
              </a:rPr>
              <a:t> baseline) </a:t>
            </a:r>
            <a:r>
              <a:rPr>
                <a:solidFill>
                  <a:srgbClr val="4070A0"/>
                </a:solidFill>
                <a:latin typeface="Courier"/>
              </a:rPr>
              <a:t>/</a:t>
            </a:r>
            <a:r>
              <a:rPr>
                <a:latin typeface="Courier"/>
              </a:rPr>
              <a:t> (target </a:t>
            </a:r>
            <a:r>
              <a:rPr>
                <a:solidFill>
                  <a:srgbClr val="4070A0"/>
                </a:solidFill>
                <a:latin typeface="Courier"/>
              </a:rPr>
              <a:t>-</a:t>
            </a:r>
            <a:r>
              <a:rPr>
                <a:latin typeface="Courier"/>
              </a:rPr>
              <a:t> baseline)) </a:t>
            </a:r>
            <a:r>
              <a:rPr>
                <a:solidFill>
                  <a:srgbClr val="4070A0"/>
                </a:solidFill>
                <a:latin typeface="Courier"/>
              </a:rPr>
              <a:t>|&gt;</a:t>
            </a:r>
            <a:br/>
            <a:r>
              <a:rPr>
                <a:latin typeface="Courier"/>
              </a:rPr>
              <a:t>  </a:t>
            </a:r>
            <a:r>
              <a:rPr>
                <a:solidFill>
                  <a:srgbClr val="06287E"/>
                </a:solidFill>
                <a:latin typeface="Courier"/>
              </a:rPr>
              <a:t>select</a:t>
            </a:r>
            <a:r>
              <a:rPr>
                <a:latin typeface="Courier"/>
              </a:rPr>
              <a:t>(indicator, baseline, target, latest, progress, same_method)</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résumé d’une page que veut réellement un évaluateur</a:t>
            </a:r>
          </a:p>
        </p:txBody>
      </p:sp>
      <p:sp>
        <p:nvSpPr>
          <p:cNvPr id="3" name="Content Placeholder 2"/>
          <p:cNvSpPr>
            <a:spLocks noGrp="1"/>
          </p:cNvSpPr>
          <p:nvPr>
            <p:ph idx="1"/>
          </p:nvPr>
        </p:nvSpPr>
        <p:spPr/>
        <p:txBody>
          <a:bodyPr/>
          <a:lstStyle/>
          <a:p>
            <a:pPr lvl="0" indent="0" marL="1270000">
              <a:buNone/>
            </a:pPr>
            <a:r>
              <a:rPr sz="2000"/>
              <a:t>Une évaluation n’est pas un examen de votre programme. C’est un examen de la question de savoir si vos preuves soutiennent ce que votre programme a affirmé. Les deux se dissocient plus souvent qu’on ne le croit, et la fiche de référence est l’endroit où on les tient ensemble.</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ce cours vous laisse</a:t>
            </a:r>
          </a:p>
        </p:txBody>
      </p:sp>
      <p:sp>
        <p:nvSpPr>
          <p:cNvPr id="3" name="Content Placeholder 2"/>
          <p:cNvSpPr>
            <a:spLocks noGrp="1"/>
          </p:cNvSpPr>
          <p:nvPr>
            <p:ph idx="1"/>
          </p:nvPr>
        </p:nvSpPr>
        <p:spPr/>
        <p:txBody>
          <a:bodyPr/>
          <a:lstStyle/>
          <a:p>
            <a:pPr lvl="0"/>
            <a:r>
              <a:rPr/>
              <a:t>Vous savez suivre un indicateur depuis le changement qu’il doit attester jusqu’à l’arithmétique, rédiger une fiche de référence à partir de laquelle un inconnu calcule, défendre un dénominateur, distinguer portée et couverture, adopter une définition normalisée et documenter votre écart, fixer une référence et une cible qui résistent à l’examen, et assembler les preuves qu’une revue demandera.</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indent="0" marL="0">
              <a:buNone/>
            </a:pPr>
            <a:r>
              <a:rPr/>
              <a:t>Lire la leçon complète, avec le code exécutable</a:t>
            </a:r>
          </a:p>
          <a:p>
            <a:pPr lvl="0" indent="0" marL="0">
              <a:buNone/>
            </a:pPr>
            <a:r>
              <a:rPr>
                <a:hlinkClick r:id="rId2"/>
              </a:rPr>
              <a:t>https://data-analysis.cassion.dev/fr/cours/indicator-design-logframe/indicators-08-the-review</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Ce qu’un évaluateur fait de vos chiffres</dc:title>
  <dc:creator>Pierre Robentz Cassion</dc:creator>
  <cp:keywords/>
  <dcterms:created xsi:type="dcterms:W3CDTF">2026-07-28T00:00:00Z</dcterms:created>
  <dcterms:modified xsi:type="dcterms:W3CDTF">2026-07-28T00:00:00Z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Leçon 8 sur 8</vt:lpwstr>
  </property>
  <property fmtid="{D5CDD505-2E9C-101B-9397-08002B2CF9AE}" pid="3" name="subtitle">
    <vt:lpwstr>Six critères du CAD de l’OCDE, la question que chacun pose à votre jeu d’indicateurs, et les lacunes qui ne se comblent qu’avant l’évaluation et non pendant.</vt:lpwstr>
  </property>
</Properties>
</file>