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reconciliation table from every join — matched rows, both anti-join counts, the row count before and after — plus the suffix collision that overwrites a column without telling you.</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Nobody skips join checks because they think joins are safe. They skip them because checking takes four commands, the output has to be read, and the join “obviously” worked. So the check has to become one call that produces one small table. Write it once, put it in the file every script imports, and the cost of checking drops below the cost of wondering.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first line of defence is an argument you were already able to pass.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values, and choosing between them forces you to say what you believe: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dplyr warns on an unexpected many-to-many even without the argument; pandas does not. That difference has decided a number of quietly wrong figures, and it is the reason the Python examples in this course always pass </a:t>
            </a:r>
            <a:r>
              <a:rPr>
                <a:latin typeface="Courier"/>
              </a:rPr>
              <a:t>validate=</a:t>
            </a:r>
            <a:r>
              <a:rPr/>
              <a:t>. Note the last row. Passing </a:t>
            </a:r>
            <a:r>
              <a:rPr>
                <a:latin typeface="Courier"/>
              </a:rPr>
              <a:t>many-to-many</a:t>
            </a:r>
            <a:r>
              <a:rPr/>
              <a:t> explicitly is not a way of silencing the check — it is a claim that the fan-out is intended, and it belongs beside a comment saying what the resulting grain is.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relationship argument tells you the shape was right. It does not tell you what failed to match, and that is usually the more interesting question.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 it reconciles the distinct keys, not the rows. Comparing row counts across a one-to-many join tells you nothing; comparing the key sets tells you exactly who is on one side and not the other. That is the table to paste into a notebook cell above every join. Four seconds to read, and it makes the two silent failure modes impossible to miss.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strictly stronger than </a:t>
            </a:r>
            <a:r>
              <a:rPr>
                <a:latin typeface="Courier"/>
              </a:rPr>
              <a:t>validate=</a:t>
            </a:r>
            <a:r>
              <a:rPr/>
              <a:t>, because it also catches the case where the key is unique on both sides but the </a:t>
            </a:r>
            <a:r>
              <a:rPr i="1"/>
              <a:t>left</a:t>
            </a:r>
            <a:r>
              <a:rPr/>
              <a:t> table lost rows — which happens the moment someone changes </a:t>
            </a:r>
            <a:r>
              <a:rPr>
                <a:latin typeface="Courier"/>
              </a:rPr>
              <a:t>how="left"</a:t>
            </a:r>
            <a:r>
              <a:rPr/>
              <a:t> to </a:t>
            </a:r>
            <a:r>
              <a:rPr>
                <a:latin typeface="Courier"/>
              </a:rPr>
              <a:t>how="inner"</a:t>
            </a:r>
            <a:r>
              <a:rPr/>
              <a:t> while debugging something else and does not change it back.</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join that fails to match 6% of a beneficiary list is telling you something about registration, not about your code. Report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Track the number across rounds and it becomes a data quality trend that belongs in a monthly report — the same move as the validation-finding series in the cleaning course. A match rate that falls from 98% to 91% between two rounds is a registration process that changed, and it is far more useful to know that in March than to discover it in an audit.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large share of “the join did not work” is a key that does not compare equal: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 this to both sides in the same function, so they cannot drift. Two separate cleaning expressions is the same defect as two separate indicator calculations.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tables have a column called </a:t>
            </a:r>
            <a:r>
              <a:rPr>
                <a:latin typeface="Courier"/>
              </a:rPr>
              <a:t>updated_at</a:t>
            </a:r>
            <a:r>
              <a:rPr/>
              <a:t>, or </a:t>
            </a:r>
            <a:r>
              <a:rPr>
                <a:latin typeface="Courier"/>
              </a:rPr>
              <a:t>district</a:t>
            </a:r>
            <a:r>
              <a:rPr/>
              <a:t>, or </a:t>
            </a:r>
            <a:r>
              <a:rPr>
                <a:latin typeface="Courier"/>
              </a:rPr>
              <a:t>notes</a:t>
            </a:r>
            <a:r>
              <a:rPr/>
              <a:t>. The join does not fail; it renames.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libraries default to something unhelpful — </a:t>
            </a:r>
            <a:r>
              <a:rPr>
                <a:latin typeface="Courier"/>
              </a:rPr>
              <a:t>_x</a:t>
            </a:r>
            <a:r>
              <a:rPr/>
              <a:t> and </a:t>
            </a:r>
            <a:r>
              <a:rPr>
                <a:latin typeface="Courier"/>
              </a:rPr>
              <a:t>_y</a:t>
            </a:r>
            <a:r>
              <a:rPr/>
              <a:t> in pandas, </a:t>
            </a:r>
            <a:r>
              <a:rPr>
                <a:latin typeface="Courier"/>
              </a:rPr>
              <a:t>.x</a:t>
            </a:r>
            <a:r>
              <a:rPr/>
              <a:t> and </a:t>
            </a:r>
            <a:r>
              <a:rPr>
                <a:latin typeface="Courier"/>
              </a:rPr>
              <a:t>.y</a:t>
            </a:r>
            <a:r>
              <a:rPr/>
              <a:t> in dplyr — and three joins later nobody can say whether </a:t>
            </a:r>
            <a:r>
              <a:rPr>
                <a:latin typeface="Courier"/>
              </a:rPr>
              <a:t>district_x</a:t>
            </a:r>
            <a:r>
              <a:rPr/>
              <a:t> came from the register or the aggregate. Name the suffixes after the source, every time. It costs one argument and it is the difference between a traceable table and a guess. The worse version is a shared column you did not know about, silently carried through the join and then used. Check before joining:</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Say so explicitly rather than renaming a column to make the join work — the rename outlives the join and confuses the next reader.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check so far has assumed you know what one row of each table is. That assumption is where the remaining join failures live: a table of households joined to a table of people, or a monthly aggregate joined to a daily register. The next lesson is about naming the grain — and aggregating to it before the join, rather than discovering afterwards that you multiplied.</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2-proving-the-jo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Proving the join did what you said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reconciliation table from every join — matched rows, both anti-join counts, the row count before and after — plus the suffix collision that overwrites a column without telling you.</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check has to be cheaper than the bug</a:t>
            </a:r>
          </a:p>
          <a:p>
            <a:pPr lvl="0"/>
            <a:r>
              <a:rPr/>
              <a:t>Declare the relationship, always</a:t>
            </a:r>
          </a:p>
          <a:p>
            <a:pPr lvl="0"/>
            <a:r>
              <a:rPr/>
              <a:t>The reconciliation table</a:t>
            </a:r>
          </a:p>
          <a:p>
            <a:pPr lvl="0"/>
            <a:r>
              <a:rPr/>
              <a:t>Guard the row count when you meant to preserve it</a:t>
            </a:r>
          </a:p>
          <a:p>
            <a:pPr lvl="0"/>
            <a:r>
              <a:rPr/>
              <a:t>The unmatched rate is an indicator, not an error</a:t>
            </a:r>
          </a:p>
          <a:p>
            <a:pPr lvl="0"/>
            <a:r>
              <a:rPr/>
              <a:t>Normalise the key before you blame the join</a:t>
            </a:r>
          </a:p>
          <a:p>
            <a:pPr lvl="0"/>
            <a:r>
              <a:rPr/>
              <a:t>The suffix collision</a:t>
            </a:r>
          </a:p>
          <a:p>
            <a:pPr lvl="0"/>
            <a:r>
              <a:rPr/>
              <a:t>Keys with different names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has to be cheaper than the bug</a:t>
            </a:r>
          </a:p>
        </p:txBody>
      </p:sp>
      <p:sp>
        <p:nvSpPr>
          <p:cNvPr id="3" name="Content Placeholder 2"/>
          <p:cNvSpPr>
            <a:spLocks noGrp="1"/>
          </p:cNvSpPr>
          <p:nvPr>
            <p:ph idx="1"/>
          </p:nvPr>
        </p:nvSpPr>
        <p:spPr/>
        <p:txBody>
          <a:bodyPr/>
          <a:lstStyle/>
          <a:p>
            <a:pPr lvl="0"/>
            <a:r>
              <a:rPr/>
              <a:t>Nobody skips join checks because they think joins are safe.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relationship, always — In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a:t>
            </a:r>
            <a:br/>
            <a:r>
              <a:rPr>
                <a:latin typeface="Courier"/>
              </a:rPr>
              <a:t>    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relationship, always — In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relationship, always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You expect</a:t>
                      </a:r>
                    </a:p>
                  </a:txBody>
                  <a:tcPr/>
                </a:tc>
                <a:tc>
                  <a:txBody>
                    <a:bodyPr/>
                    <a:lstStyle/>
                    <a:p>
                      <a:pPr lvl="0" indent="0" marL="0">
                        <a:buNone/>
                      </a:pPr>
                      <a:r>
                        <a:rPr/>
                        <a:t>pandas </a:t>
                      </a:r>
                      <a:r>
                        <a:rPr>
                          <a:latin typeface="Courier"/>
                        </a:rPr>
                        <a:t>validate=</a:t>
                      </a:r>
                    </a:p>
                  </a:txBody>
                  <a:tcPr/>
                </a:tc>
                <a:tc>
                  <a:txBody>
                    <a:bodyPr/>
                    <a:lstStyle/>
                    <a:p>
                      <a:pPr lvl="0" indent="0" marL="0">
                        <a:buNone/>
                      </a:pPr>
                      <a:r>
                        <a:rPr/>
                        <a:t>dplyr </a:t>
                      </a:r>
                      <a:r>
                        <a:rPr>
                          <a:latin typeface="Courier"/>
                        </a:rPr>
                        <a:t>relationship=</a:t>
                      </a:r>
                    </a:p>
                  </a:txBody>
                  <a:tcPr/>
                </a:tc>
              </a:tr>
              <a:tr h="0">
                <a:tc>
                  <a:txBody>
                    <a:bodyPr/>
                    <a:lstStyle/>
                    <a:p>
                      <a:pPr lvl="0" indent="0" marL="0">
                        <a:buNone/>
                      </a:pPr>
                      <a:r>
                        <a:rPr/>
                        <a:t>One row each side</a:t>
                      </a:r>
                    </a:p>
                  </a:txBody>
                </a:tc>
                <a:tc>
                  <a:txBody>
                    <a:bodyPr/>
                    <a:lstStyle/>
                    <a:p>
                      <a:pPr lvl="0" indent="0" marL="0">
                        <a:buNone/>
                      </a:pPr>
                      <a:r>
                        <a:rPr>
                          <a:latin typeface="Courier"/>
                        </a:rPr>
                        <a:t>one_to_one</a:t>
                      </a:r>
                    </a:p>
                  </a:txBody>
                </a:tc>
                <a:tc>
                  <a:txBody>
                    <a:bodyPr/>
                    <a:lstStyle/>
                    <a:p>
                      <a:pPr lvl="0" indent="0" marL="0">
                        <a:buNone/>
                      </a:pPr>
                      <a:r>
                        <a:rPr>
                          <a:latin typeface="Courier"/>
                        </a:rPr>
                        <a:t>one-to-one</a:t>
                      </a:r>
                    </a:p>
                  </a:txBody>
                </a:tc>
              </a:tr>
              <a:tr h="0">
                <a:tc>
                  <a:txBody>
                    <a:bodyPr/>
                    <a:lstStyle/>
                    <a:p>
                      <a:pPr lvl="0" indent="0" marL="0">
                        <a:buNone/>
                      </a:pPr>
                      <a:r>
                        <a:rPr/>
                        <a:t>Many left, one right</a:t>
                      </a:r>
                    </a:p>
                  </a:txBody>
                </a:tc>
                <a:tc>
                  <a:txBody>
                    <a:bodyPr/>
                    <a:lstStyle/>
                    <a:p>
                      <a:pPr lvl="0" indent="0" marL="0">
                        <a:buNone/>
                      </a:pPr>
                      <a:r>
                        <a:rPr>
                          <a:latin typeface="Courier"/>
                        </a:rPr>
                        <a:t>many_to_one</a:t>
                      </a:r>
                    </a:p>
                  </a:txBody>
                </a:tc>
                <a:tc>
                  <a:txBody>
                    <a:bodyPr/>
                    <a:lstStyle/>
                    <a:p>
                      <a:pPr lvl="0" indent="0" marL="0">
                        <a:buNone/>
                      </a:pPr>
                      <a:r>
                        <a:rPr>
                          <a:latin typeface="Courier"/>
                        </a:rPr>
                        <a:t>many-to-one</a:t>
                      </a:r>
                    </a:p>
                  </a:txBody>
                </a:tc>
              </a:tr>
              <a:tr h="0">
                <a:tc>
                  <a:txBody>
                    <a:bodyPr/>
                    <a:lstStyle/>
                    <a:p>
                      <a:pPr lvl="0" indent="0" marL="0">
                        <a:buNone/>
                      </a:pPr>
                      <a:r>
                        <a:rPr/>
                        <a:t>One left, many right</a:t>
                      </a:r>
                    </a:p>
                  </a:txBody>
                </a:tc>
                <a:tc>
                  <a:txBody>
                    <a:bodyPr/>
                    <a:lstStyle/>
                    <a:p>
                      <a:pPr lvl="0" indent="0" marL="0">
                        <a:buNone/>
                      </a:pPr>
                      <a:r>
                        <a:rPr>
                          <a:latin typeface="Courier"/>
                        </a:rPr>
                        <a:t>one_to_many</a:t>
                      </a:r>
                    </a:p>
                  </a:txBody>
                </a:tc>
                <a:tc>
                  <a:txBody>
                    <a:bodyPr/>
                    <a:lstStyle/>
                    <a:p>
                      <a:pPr lvl="0" indent="0" marL="0">
                        <a:buNone/>
                      </a:pPr>
                      <a:r>
                        <a:rPr>
                          <a:latin typeface="Courier"/>
                        </a:rPr>
                        <a:t>one-to-many</a:t>
                      </a:r>
                    </a:p>
                  </a:txBody>
                </a:tc>
              </a:tr>
              <a:tr h="0">
                <a:tc>
                  <a:txBody>
                    <a:bodyPr/>
                    <a:lstStyle/>
                    <a:p>
                      <a:pPr lvl="0" indent="0" marL="0">
                        <a:buNone/>
                      </a:pPr>
                      <a:r>
                        <a:rPr/>
                        <a:t>Genuinely many-to-many</a:t>
                      </a:r>
                    </a:p>
                  </a:txBody>
                </a:tc>
                <a:tc>
                  <a:txBody>
                    <a:bodyPr/>
                    <a:lstStyle/>
                    <a:p>
                      <a:pPr lvl="0" indent="0" marL="0">
                        <a:buNone/>
                      </a:pPr>
                      <a:r>
                        <a:rPr/>
                        <a:t>omit</a:t>
                      </a:r>
                    </a:p>
                  </a:txBody>
                </a:tc>
                <a:tc>
                  <a:txBody>
                    <a:bodyPr/>
                    <a:lstStyle/>
                    <a:p>
                      <a:pPr lvl="0" indent="0" marL="0">
                        <a:buNone/>
                      </a:pPr>
                      <a:r>
                        <a:rPr>
                          <a:latin typeface="Courier"/>
                        </a:rPr>
                        <a:t>many-to-many</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Declare the relationship, always</a:t>
            </a:r>
          </a:p>
        </p:txBody>
      </p:sp>
      <p:sp>
        <p:nvSpPr>
          <p:cNvPr id="3" name="Content Placeholder 2"/>
          <p:cNvSpPr>
            <a:spLocks noGrp="1"/>
          </p:cNvSpPr>
          <p:nvPr>
            <p:ph idx="1"/>
          </p:nvPr>
        </p:nvSpPr>
        <p:spPr/>
        <p:txBody>
          <a:bodyPr/>
          <a:lstStyle/>
          <a:p>
            <a:pPr lvl="0"/>
            <a:r>
              <a:rPr/>
              <a:t>dplyr warns on an unexpected many-to-many even without the argument — pandas does not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reconciliation table — In Python (cont.)</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reconcile(left, right, on, left_name</a:t>
            </a:r>
            <a:r>
              <a:rPr>
                <a:solidFill>
                  <a:srgbClr val="666666"/>
                </a:solidFill>
                <a:latin typeface="Courier"/>
              </a:rPr>
              <a:t>=</a:t>
            </a:r>
            <a:r>
              <a:rPr>
                <a:solidFill>
                  <a:srgbClr val="4070A0"/>
                </a:solidFill>
                <a:latin typeface="Courier"/>
              </a:rPr>
              <a:t>"left"</a:t>
            </a:r>
            <a:r>
              <a:rPr>
                <a:latin typeface="Courier"/>
              </a:rPr>
              <a:t>, right_name</a:t>
            </a:r>
            <a:r>
              <a:rPr>
                <a:solidFill>
                  <a:srgbClr val="666666"/>
                </a:solidFill>
                <a:latin typeface="Courier"/>
              </a:rPr>
              <a:t>=</a:t>
            </a:r>
            <a:r>
              <a:rPr>
                <a:solidFill>
                  <a:srgbClr val="4070A0"/>
                </a:solidFill>
                <a:latin typeface="Courier"/>
              </a:rPr>
              <a:t>"right"</a:t>
            </a:r>
            <a:r>
              <a:rPr>
                <a:latin typeface="Courier"/>
              </a:rPr>
              <a:t>):</a:t>
            </a:r>
            <a:br/>
            <a:r>
              <a:rPr>
                <a:latin typeface="Courier"/>
              </a:rPr>
              <a:t>    left_keys </a:t>
            </a:r>
            <a:r>
              <a:rPr>
                <a:solidFill>
                  <a:srgbClr val="666666"/>
                </a:solidFill>
                <a:latin typeface="Courier"/>
              </a:rPr>
              <a:t>=</a:t>
            </a:r>
            <a:r>
              <a:rPr>
                <a:latin typeface="Courier"/>
              </a:rPr>
              <a:t> left[on].drop_duplicates()</a:t>
            </a:r>
            <a:br/>
            <a:r>
              <a:rPr>
                <a:latin typeface="Courier"/>
              </a:rPr>
              <a:t>    right_keys </a:t>
            </a:r>
            <a:r>
              <a:rPr>
                <a:solidFill>
                  <a:srgbClr val="666666"/>
                </a:solidFill>
                <a:latin typeface="Courier"/>
              </a:rPr>
              <a:t>=</a:t>
            </a:r>
            <a:r>
              <a:rPr>
                <a:latin typeface="Courier"/>
              </a:rPr>
              <a:t> right[on].drop_duplicates()</a:t>
            </a:r>
            <a:br/>
            <a:r>
              <a:rPr>
                <a:latin typeface="Courier"/>
              </a:rPr>
              <a:t>    merged </a:t>
            </a:r>
            <a:r>
              <a:rPr>
                <a:solidFill>
                  <a:srgbClr val="666666"/>
                </a:solidFill>
                <a:latin typeface="Courier"/>
              </a:rPr>
              <a:t>=</a:t>
            </a:r>
            <a:r>
              <a:rPr>
                <a:latin typeface="Courier"/>
              </a:rPr>
              <a:t> left_keys.merge(right_keys, on</a:t>
            </a:r>
            <a:r>
              <a:rPr>
                <a:solidFill>
                  <a:srgbClr val="666666"/>
                </a:solidFill>
                <a:latin typeface="Courier"/>
              </a:rPr>
              <a:t>=</a:t>
            </a:r>
            <a:r>
              <a:rPr>
                <a:latin typeface="Courier"/>
              </a:rPr>
              <a:t>on, how</a:t>
            </a:r>
            <a:r>
              <a:rPr>
                <a:solidFill>
                  <a:srgbClr val="666666"/>
                </a:solidFill>
                <a:latin typeface="Courier"/>
              </a:rPr>
              <a:t>=</a:t>
            </a:r>
            <a:r>
              <a:rPr>
                <a:solidFill>
                  <a:srgbClr val="4070A0"/>
                </a:solidFill>
                <a:latin typeface="Courier"/>
              </a:rPr>
              <a:t>"outer"</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latin typeface="Courier"/>
              </a:rPr>
              <a:t>    counts </a:t>
            </a:r>
            <a:r>
              <a:rPr>
                <a:solidFill>
                  <a:srgbClr val="666666"/>
                </a:solidFill>
                <a:latin typeface="Courier"/>
              </a:rPr>
              <a:t>=</a:t>
            </a:r>
            <a:r>
              <a:rPr>
                <a:latin typeface="Courier"/>
              </a:rPr>
              <a:t> merged[</a:t>
            </a:r>
            <a:r>
              <a:rPr>
                <a:solidFill>
                  <a:srgbClr val="4070A0"/>
                </a:solidFill>
                <a:latin typeface="Courier"/>
              </a:rPr>
              <a:t>"_merge"</a:t>
            </a:r>
            <a:r>
              <a:rPr>
                <a:latin typeface="Courier"/>
              </a:rPr>
              <a:t>].value_counts()</a:t>
            </a:r>
            <a:br/>
            <a:br/>
            <a:r>
              <a:rPr>
                <a:latin typeface="Courier"/>
              </a:rPr>
              <a:t>    </a:t>
            </a:r>
            <a:r>
              <a:rPr b="1">
                <a:solidFill>
                  <a:srgbClr val="007020"/>
                </a:solidFill>
                <a:latin typeface="Courier"/>
              </a:rPr>
              <a:t>return</a:t>
            </a:r>
            <a:r>
              <a:rPr>
                <a:latin typeface="Courier"/>
              </a:rPr>
              <a:t> pd.Series({</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rows"</a:t>
            </a:r>
            <a:r>
              <a:rPr>
                <a:latin typeface="Courier"/>
              </a:rPr>
              <a:t>: </a:t>
            </a:r>
            <a:r>
              <a:rPr>
                <a:solidFill>
                  <a:srgbClr val="008000"/>
                </a:solidFill>
                <a:latin typeface="Courier"/>
              </a:rPr>
              <a:t>len</a:t>
            </a:r>
            <a:r>
              <a:rPr>
                <a:latin typeface="Courier"/>
              </a:rPr>
              <a:t>(left),</a:t>
            </a:r>
            <a:br/>
            <a:r>
              <a:rPr>
                <a:latin typeface="Courier"/>
              </a:rPr>
              <a:t>        </a:t>
            </a:r>
            <a:r>
              <a:rPr>
                <a:solidFill>
                  <a:srgbClr val="BB6688"/>
                </a:solidFill>
                <a:latin typeface="Courier"/>
              </a:rPr>
              <a:t>f"</a:t>
            </a:r>
            <a:r>
              <a:rPr>
                <a:solidFill>
                  <a:srgbClr val="4070A0"/>
                </a:solidFill>
                <a:latin typeface="Courier"/>
              </a:rPr>
              <a:t>{</a:t>
            </a:r>
            <a:r>
              <a:rPr>
                <a:latin typeface="Courier"/>
              </a:rPr>
              <a:t>right_name</a:t>
            </a:r>
            <a:r>
              <a:rPr>
                <a:solidFill>
                  <a:srgbClr val="4070A0"/>
                </a:solidFill>
                <a:latin typeface="Courier"/>
              </a:rPr>
              <a:t>}</a:t>
            </a:r>
            <a:r>
              <a:rPr>
                <a:solidFill>
                  <a:srgbClr val="BB6688"/>
                </a:solidFill>
                <a:latin typeface="Courier"/>
              </a:rPr>
              <a:t> rows"</a:t>
            </a:r>
            <a:r>
              <a:rPr>
                <a:latin typeface="Courier"/>
              </a:rPr>
              <a:t>: </a:t>
            </a:r>
            <a:r>
              <a:rPr>
                <a:solidFill>
                  <a:srgbClr val="008000"/>
                </a:solidFill>
                <a:latin typeface="Courier"/>
              </a:rPr>
              <a:t>len</a:t>
            </a:r>
            <a:r>
              <a:rPr>
                <a:latin typeface="Courier"/>
              </a:rPr>
              <a:t>(right),</a:t>
            </a:r>
            <a:br/>
            <a:r>
              <a:rPr>
                <a:latin typeface="Courier"/>
              </a:rPr>
              <a:t>        </a:t>
            </a:r>
            <a:r>
              <a:rPr>
                <a:solidFill>
                  <a:srgbClr val="4070A0"/>
                </a:solidFill>
                <a:latin typeface="Courier"/>
              </a:rPr>
              <a:t>"keys matched"</a:t>
            </a:r>
            <a:r>
              <a:rPr>
                <a:latin typeface="Courier"/>
              </a:rPr>
              <a:t>: </a:t>
            </a:r>
            <a:r>
              <a:rPr>
                <a:solidFill>
                  <a:srgbClr val="008000"/>
                </a:solidFill>
                <a:latin typeface="Courier"/>
              </a:rPr>
              <a:t>int</a:t>
            </a:r>
            <a:r>
              <a:rPr>
                <a:latin typeface="Courier"/>
              </a:rPr>
              <a:t>(counts.get(</a:t>
            </a:r>
            <a:r>
              <a:rPr>
                <a:solidFill>
                  <a:srgbClr val="4070A0"/>
                </a:solidFill>
                <a:latin typeface="Courier"/>
              </a:rPr>
              <a:t>"both"</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only"</a:t>
            </a:r>
            <a:r>
              <a:rPr>
                <a:latin typeface="Courier"/>
              </a:rPr>
              <a:t>: </a:t>
            </a:r>
            <a:r>
              <a:rPr>
                <a:solidFill>
                  <a:srgbClr val="008000"/>
                </a:solidFill>
                <a:latin typeface="Courier"/>
              </a:rPr>
              <a:t>int</a:t>
            </a:r>
            <a:r>
              <a:rPr>
                <a:latin typeface="Courier"/>
              </a:rPr>
              <a:t>(counts.get(</a:t>
            </a:r>
            <a:r>
              <a:rPr>
                <a:solidFill>
                  <a:srgbClr val="4070A0"/>
                </a:solidFill>
                <a:latin typeface="Courier"/>
              </a:rPr>
              <a:t>"left_only"</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right_name</a:t>
            </a:r>
            <a:r>
              <a:rPr>
                <a:solidFill>
                  <a:srgbClr val="4070A0"/>
                </a:solidFill>
                <a:latin typeface="Courier"/>
              </a:rPr>
              <a:t>}</a:t>
            </a:r>
            <a:r>
              <a:rPr>
                <a:solidFill>
                  <a:srgbClr val="BB6688"/>
                </a:solidFill>
                <a:latin typeface="Courier"/>
              </a:rPr>
              <a:t> only"</a:t>
            </a:r>
            <a:r>
              <a:rPr>
                <a:latin typeface="Courier"/>
              </a:rPr>
              <a:t>: </a:t>
            </a:r>
            <a:r>
              <a:rPr>
                <a:solidFill>
                  <a:srgbClr val="008000"/>
                </a:solidFill>
                <a:latin typeface="Courier"/>
              </a:rPr>
              <a:t>int</a:t>
            </a:r>
            <a:r>
              <a:rPr>
                <a:latin typeface="Courier"/>
              </a:rPr>
              <a:t>(counts.get(</a:t>
            </a:r>
            <a:r>
              <a:rPr>
                <a:solidFill>
                  <a:srgbClr val="4070A0"/>
                </a:solidFill>
                <a:latin typeface="Courier"/>
              </a:rPr>
              <a:t>"right_only"</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unmatched %"</a:t>
            </a:r>
            <a:r>
              <a:rPr>
                <a:latin typeface="Courier"/>
              </a:rPr>
              <a:t>: </a:t>
            </a:r>
            <a:r>
              <a:rPr>
                <a:solidFill>
                  <a:srgbClr val="008000"/>
                </a:solidFill>
                <a:latin typeface="Courier"/>
              </a:rPr>
              <a:t>round</a:t>
            </a:r>
            <a:r>
              <a:rPr>
                <a:latin typeface="Courier"/>
              </a:rPr>
              <a:t>(</a:t>
            </a:r>
            <a:br/>
            <a:r>
              <a:rPr>
                <a:latin typeface="Courier"/>
              </a:rPr>
              <a:t>            </a:t>
            </a:r>
            <a:r>
              <a:rPr>
                <a:solidFill>
                  <a:srgbClr val="40A070"/>
                </a:solidFill>
                <a:latin typeface="Courier"/>
              </a:rPr>
              <a:t>100</a:t>
            </a:r>
            <a:r>
              <a:rPr>
                <a:latin typeface="Courier"/>
              </a:rPr>
              <a:t> </a:t>
            </a:r>
            <a:r>
              <a:rPr>
                <a:solidFill>
                  <a:srgbClr val="666666"/>
                </a:solidFill>
                <a:latin typeface="Courier"/>
              </a:rPr>
              <a:t>*</a:t>
            </a:r>
            <a:r>
              <a:rPr>
                <a:latin typeface="Courier"/>
              </a:rPr>
              <a:t> counts.get(</a:t>
            </a:r>
            <a:r>
              <a:rPr>
                <a:solidFill>
                  <a:srgbClr val="4070A0"/>
                </a:solidFill>
                <a:latin typeface="Courier"/>
              </a:rPr>
              <a:t>"left_only"</a:t>
            </a:r>
            <a:r>
              <a:rPr>
                <a:latin typeface="Courier"/>
              </a:rPr>
              <a:t>, </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008000"/>
                </a:solidFill>
                <a:latin typeface="Courier"/>
              </a:rPr>
              <a:t>max</a:t>
            </a:r>
            <a:r>
              <a:rPr>
                <a:latin typeface="Courier"/>
              </a:rPr>
              <a:t>(</a:t>
            </a:r>
            <a:r>
              <a:rPr>
                <a:solidFill>
                  <a:srgbClr val="008000"/>
                </a:solidFill>
                <a:latin typeface="Courier"/>
              </a:rPr>
              <a:t>len</a:t>
            </a:r>
            <a:r>
              <a:rPr>
                <a:latin typeface="Courier"/>
              </a:rPr>
              <a:t>(left_keys), </a:t>
            </a:r>
            <a:r>
              <a:rPr>
                <a:solidFill>
                  <a:srgbClr val="40A070"/>
                </a:solidFill>
                <a:latin typeface="Courier"/>
              </a:rPr>
              <a:t>1</a:t>
            </a:r>
            <a:r>
              <a:rPr>
                <a:latin typeface="Courier"/>
              </a:rPr>
              <a:t>), </a:t>
            </a:r>
            <a:r>
              <a:rPr>
                <a:solidFill>
                  <a:srgbClr val="40A070"/>
                </a:solidFill>
                <a:latin typeface="Courier"/>
              </a:rPr>
              <a:t>2</a:t>
            </a:r>
            <a:br/>
            <a:r>
              <a:rPr>
                <a:latin typeface="Courier"/>
              </a:rPr>
              <a:t>        ),</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reconciliation table — In Python (cont.)</a:t>
            </a:r>
          </a:p>
        </p:txBody>
      </p:sp>
      <p:sp>
        <p:nvSpPr>
          <p:cNvPr id="3" name="Content Placeholder 2"/>
          <p:cNvSpPr>
            <a:spLocks noGrp="1"/>
          </p:cNvSpPr>
          <p:nvPr>
            <p:ph idx="1"/>
          </p:nvPr>
        </p:nvSpPr>
        <p:spPr/>
        <p:txBody>
          <a:bodyPr/>
          <a:lstStyle/>
          <a:p>
            <a:pPr lvl="0" indent="0">
              <a:buNone/>
            </a:pPr>
            <a:br/>
            <a:br/>
            <a:r>
              <a:rPr>
                <a:solidFill>
                  <a:srgbClr val="008000"/>
                </a:solidFill>
                <a:latin typeface="Courier"/>
              </a:rPr>
              <a:t>print</a:t>
            </a:r>
            <a:r>
              <a:rPr>
                <a:latin typeface="Courier"/>
              </a:rPr>
              <a:t>(reconcile(attendance, roster, [</a:t>
            </a:r>
            <a:r>
              <a:rPr>
                <a:solidFill>
                  <a:srgbClr val="4070A0"/>
                </a:solidFill>
                <a:latin typeface="Courier"/>
              </a:rPr>
              <a:t>"student_id"</a:t>
            </a:r>
            <a:r>
              <a:rPr>
                <a:latin typeface="Courier"/>
              </a:rPr>
              <a:t>], </a:t>
            </a:r>
            <a:r>
              <a:rPr>
                <a:solidFill>
                  <a:srgbClr val="4070A0"/>
                </a:solidFill>
                <a:latin typeface="Courier"/>
              </a:rPr>
              <a:t>"attendance"</a:t>
            </a:r>
            <a:r>
              <a:rPr>
                <a:latin typeface="Courier"/>
              </a:rPr>
              <a:t>, </a:t>
            </a:r>
            <a:r>
              <a:rPr>
                <a:solidFill>
                  <a:srgbClr val="4070A0"/>
                </a:solidFill>
                <a:latin typeface="Courier"/>
              </a:rPr>
              <a:t>"roster"</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reconciliation table — In R (cont.)</a:t>
            </a:r>
          </a:p>
        </p:txBody>
      </p:sp>
      <p:sp>
        <p:nvSpPr>
          <p:cNvPr id="3" name="Content Placeholder 2"/>
          <p:cNvSpPr>
            <a:spLocks noGrp="1"/>
          </p:cNvSpPr>
          <p:nvPr>
            <p:ph idx="1"/>
          </p:nvPr>
        </p:nvSpPr>
        <p:spPr/>
        <p:txBody>
          <a:bodyPr/>
          <a:lstStyle/>
          <a:p>
            <a:pPr lvl="0" indent="0">
              <a:buNone/>
            </a:pPr>
            <a:r>
              <a:rPr>
                <a:latin typeface="Courier"/>
              </a:rPr>
              <a:t>reconcile </a:t>
            </a:r>
            <a:r>
              <a:rPr>
                <a:solidFill>
                  <a:srgbClr val="007020"/>
                </a:solidFill>
                <a:latin typeface="Courier"/>
              </a:rPr>
              <a:t>&lt;-</a:t>
            </a:r>
            <a:r>
              <a:rPr>
                <a:latin typeface="Courier"/>
              </a:rPr>
              <a:t> </a:t>
            </a:r>
            <a:r>
              <a:rPr b="1">
                <a:solidFill>
                  <a:srgbClr val="007020"/>
                </a:solidFill>
                <a:latin typeface="Courier"/>
              </a:rPr>
              <a:t>function</a:t>
            </a:r>
            <a:r>
              <a:rPr>
                <a:latin typeface="Courier"/>
              </a:rPr>
              <a:t>(left, right, on, </a:t>
            </a:r>
            <a:r>
              <a:rPr>
                <a:solidFill>
                  <a:srgbClr val="7D9029"/>
                </a:solidFill>
                <a:latin typeface="Courier"/>
              </a:rPr>
              <a:t>left_name =</a:t>
            </a:r>
            <a:r>
              <a:rPr>
                <a:latin typeface="Courier"/>
              </a:rPr>
              <a:t> </a:t>
            </a:r>
            <a:r>
              <a:rPr>
                <a:solidFill>
                  <a:srgbClr val="4070A0"/>
                </a:solidFill>
                <a:latin typeface="Courier"/>
              </a:rPr>
              <a:t>"left"</a:t>
            </a:r>
            <a:r>
              <a:rPr>
                <a:latin typeface="Courier"/>
              </a:rPr>
              <a:t>, </a:t>
            </a:r>
            <a:r>
              <a:rPr>
                <a:solidFill>
                  <a:srgbClr val="7D9029"/>
                </a:solidFill>
                <a:latin typeface="Courier"/>
              </a:rPr>
              <a:t>right_name =</a:t>
            </a:r>
            <a:r>
              <a:rPr>
                <a:latin typeface="Courier"/>
              </a:rPr>
              <a:t> </a:t>
            </a:r>
            <a:r>
              <a:rPr>
                <a:solidFill>
                  <a:srgbClr val="4070A0"/>
                </a:solidFill>
                <a:latin typeface="Courier"/>
              </a:rPr>
              <a:t>"right"</a:t>
            </a:r>
            <a:r>
              <a:rPr>
                <a:latin typeface="Courier"/>
              </a:rPr>
              <a:t>) {</a:t>
            </a:r>
            <a:br/>
            <a:r>
              <a:rPr>
                <a:latin typeface="Courier"/>
              </a:rPr>
              <a:t>  left_keys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distinct</a:t>
            </a:r>
            <a:r>
              <a:rPr>
                <a:latin typeface="Courier"/>
              </a:rPr>
              <a:t>(dplyr</a:t>
            </a:r>
            <a:r>
              <a:rPr>
                <a:solidFill>
                  <a:srgbClr val="4070A0"/>
                </a:solidFill>
                <a:latin typeface="Courier"/>
              </a:rPr>
              <a:t>::</a:t>
            </a:r>
            <a:r>
              <a:rPr>
                <a:solidFill>
                  <a:srgbClr val="06287E"/>
                </a:solidFill>
                <a:latin typeface="Courier"/>
              </a:rPr>
              <a:t>select</a:t>
            </a:r>
            <a:r>
              <a:rPr>
                <a:latin typeface="Courier"/>
              </a:rPr>
              <a:t>(left, dplyr</a:t>
            </a:r>
            <a:r>
              <a:rPr>
                <a:solidFill>
                  <a:srgbClr val="4070A0"/>
                </a:solidFill>
                <a:latin typeface="Courier"/>
              </a:rPr>
              <a:t>::</a:t>
            </a:r>
            <a:r>
              <a:rPr>
                <a:solidFill>
                  <a:srgbClr val="06287E"/>
                </a:solidFill>
                <a:latin typeface="Courier"/>
              </a:rPr>
              <a:t>all_of</a:t>
            </a:r>
            <a:r>
              <a:rPr>
                <a:latin typeface="Courier"/>
              </a:rPr>
              <a:t>(on)))</a:t>
            </a:r>
            <a:br/>
            <a:r>
              <a:rPr>
                <a:latin typeface="Courier"/>
              </a:rPr>
              <a:t>  right_keys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distinct</a:t>
            </a:r>
            <a:r>
              <a:rPr>
                <a:latin typeface="Courier"/>
              </a:rPr>
              <a:t>(dplyr</a:t>
            </a:r>
            <a:r>
              <a:rPr>
                <a:solidFill>
                  <a:srgbClr val="4070A0"/>
                </a:solidFill>
                <a:latin typeface="Courier"/>
              </a:rPr>
              <a:t>::</a:t>
            </a:r>
            <a:r>
              <a:rPr>
                <a:solidFill>
                  <a:srgbClr val="06287E"/>
                </a:solidFill>
                <a:latin typeface="Courier"/>
              </a:rPr>
              <a:t>select</a:t>
            </a:r>
            <a:r>
              <a:rPr>
                <a:latin typeface="Courier"/>
              </a:rPr>
              <a:t>(right, dplyr</a:t>
            </a:r>
            <a:r>
              <a:rPr>
                <a:solidFill>
                  <a:srgbClr val="4070A0"/>
                </a:solidFill>
                <a:latin typeface="Courier"/>
              </a:rPr>
              <a:t>::</a:t>
            </a:r>
            <a:r>
              <a:rPr>
                <a:solidFill>
                  <a:srgbClr val="06287E"/>
                </a:solidFill>
                <a:latin typeface="Courier"/>
              </a:rPr>
              <a:t>all_of</a:t>
            </a:r>
            <a:r>
              <a:rPr>
                <a:latin typeface="Courier"/>
              </a:rPr>
              <a:t>(on)))</a:t>
            </a:r>
            <a:br/>
            <a:b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measure =</a:t>
            </a:r>
            <a:r>
              <a:rPr>
                <a:latin typeface="Courier"/>
              </a:rPr>
              <a:t> </a:t>
            </a:r>
            <a:r>
              <a:rPr>
                <a:solidFill>
                  <a:srgbClr val="06287E"/>
                </a:solidFill>
                <a:latin typeface="Courier"/>
              </a:rPr>
              <a:t>c</a:t>
            </a:r>
            <a:r>
              <a:rPr>
                <a:latin typeface="Courier"/>
              </a:rPr>
              <a:t>(</a:t>
            </a:r>
            <a:r>
              <a:rPr>
                <a:solidFill>
                  <a:srgbClr val="06287E"/>
                </a:solidFill>
                <a:latin typeface="Courier"/>
              </a:rPr>
              <a:t>paste</a:t>
            </a:r>
            <a:r>
              <a:rPr>
                <a:latin typeface="Courier"/>
              </a:rPr>
              <a:t>(left_name, </a:t>
            </a:r>
            <a:r>
              <a:rPr>
                <a:solidFill>
                  <a:srgbClr val="4070A0"/>
                </a:solidFill>
                <a:latin typeface="Courier"/>
              </a:rPr>
              <a:t>"rows"</a:t>
            </a:r>
            <a:r>
              <a:rPr>
                <a:latin typeface="Courier"/>
              </a:rPr>
              <a:t>), </a:t>
            </a:r>
            <a:r>
              <a:rPr>
                <a:solidFill>
                  <a:srgbClr val="06287E"/>
                </a:solidFill>
                <a:latin typeface="Courier"/>
              </a:rPr>
              <a:t>paste</a:t>
            </a:r>
            <a:r>
              <a:rPr>
                <a:latin typeface="Courier"/>
              </a:rPr>
              <a:t>(right_name, </a:t>
            </a:r>
            <a:r>
              <a:rPr>
                <a:solidFill>
                  <a:srgbClr val="4070A0"/>
                </a:solidFill>
                <a:latin typeface="Courier"/>
              </a:rPr>
              <a:t>"rows"</a:t>
            </a:r>
            <a:r>
              <a:rPr>
                <a:latin typeface="Courier"/>
              </a:rPr>
              <a:t>),</a:t>
            </a:r>
            <a:br/>
            <a:r>
              <a:rPr>
                <a:latin typeface="Courier"/>
              </a:rPr>
              <a:t>                </a:t>
            </a:r>
            <a:r>
              <a:rPr>
                <a:solidFill>
                  <a:srgbClr val="4070A0"/>
                </a:solidFill>
                <a:latin typeface="Courier"/>
              </a:rPr>
              <a:t>"keys matched"</a:t>
            </a:r>
            <a:r>
              <a:rPr>
                <a:latin typeface="Courier"/>
              </a:rPr>
              <a:t>, </a:t>
            </a:r>
            <a:r>
              <a:rPr>
                <a:solidFill>
                  <a:srgbClr val="06287E"/>
                </a:solidFill>
                <a:latin typeface="Courier"/>
              </a:rPr>
              <a:t>paste</a:t>
            </a:r>
            <a:r>
              <a:rPr>
                <a:latin typeface="Courier"/>
              </a:rPr>
              <a:t>(left_name, </a:t>
            </a:r>
            <a:r>
              <a:rPr>
                <a:solidFill>
                  <a:srgbClr val="4070A0"/>
                </a:solidFill>
                <a:latin typeface="Courier"/>
              </a:rPr>
              <a:t>"only"</a:t>
            </a:r>
            <a:r>
              <a:rPr>
                <a:latin typeface="Courier"/>
              </a:rPr>
              <a:t>), </a:t>
            </a:r>
            <a:r>
              <a:rPr>
                <a:solidFill>
                  <a:srgbClr val="06287E"/>
                </a:solidFill>
                <a:latin typeface="Courier"/>
              </a:rPr>
              <a:t>paste</a:t>
            </a:r>
            <a:r>
              <a:rPr>
                <a:latin typeface="Courier"/>
              </a:rPr>
              <a:t>(right_name, </a:t>
            </a:r>
            <a:r>
              <a:rPr>
                <a:solidFill>
                  <a:srgbClr val="4070A0"/>
                </a:solidFill>
                <a:latin typeface="Courier"/>
              </a:rPr>
              <a:t>"only"</a:t>
            </a:r>
            <a:r>
              <a:rPr>
                <a:latin typeface="Courier"/>
              </a:rPr>
              <a:t>)),</a:t>
            </a:r>
            <a:br/>
            <a:r>
              <a:rPr>
                <a:latin typeface="Courier"/>
              </a:rPr>
              <a:t>    </a:t>
            </a:r>
            <a:r>
              <a:rPr>
                <a:solidFill>
                  <a:srgbClr val="7D9029"/>
                </a:solidFill>
                <a:latin typeface="Courier"/>
              </a:rPr>
              <a:t>value =</a:t>
            </a:r>
            <a:r>
              <a:rPr>
                <a:latin typeface="Courier"/>
              </a:rPr>
              <a:t> </a:t>
            </a:r>
            <a:r>
              <a:rPr>
                <a:solidFill>
                  <a:srgbClr val="06287E"/>
                </a:solidFill>
                <a:latin typeface="Courier"/>
              </a:rPr>
              <a:t>c</a:t>
            </a:r>
            <a:r>
              <a:rPr>
                <a:latin typeface="Courier"/>
              </a:rPr>
              <a:t>(</a:t>
            </a:r>
            <a:br/>
            <a:r>
              <a:rPr>
                <a:latin typeface="Courier"/>
              </a:rPr>
              <a:t>      </a:t>
            </a:r>
            <a:r>
              <a:rPr>
                <a:solidFill>
                  <a:srgbClr val="06287E"/>
                </a:solidFill>
                <a:latin typeface="Courier"/>
              </a:rPr>
              <a:t>nrow</a:t>
            </a:r>
            <a:r>
              <a:rPr>
                <a:latin typeface="Courier"/>
              </a:rPr>
              <a:t>(left), </a:t>
            </a:r>
            <a:r>
              <a:rPr>
                <a:solidFill>
                  <a:srgbClr val="06287E"/>
                </a:solidFill>
                <a:latin typeface="Courier"/>
              </a:rPr>
              <a:t>nrow</a:t>
            </a:r>
            <a:r>
              <a:rPr>
                <a:latin typeface="Courier"/>
              </a:rPr>
              <a:t>(right),</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inner_join</a:t>
            </a:r>
            <a:r>
              <a:rPr>
                <a:latin typeface="Courier"/>
              </a:rPr>
              <a:t>(left_keys, right_keys, </a:t>
            </a:r>
            <a:r>
              <a:rPr>
                <a:solidFill>
                  <a:srgbClr val="7D9029"/>
                </a:solidFill>
                <a:latin typeface="Courier"/>
              </a:rPr>
              <a:t>by =</a:t>
            </a:r>
            <a:r>
              <a:rPr>
                <a:latin typeface="Courier"/>
              </a:rPr>
              <a:t> on)),</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anti_join</a:t>
            </a:r>
            <a:r>
              <a:rPr>
                <a:latin typeface="Courier"/>
              </a:rPr>
              <a:t>(left_keys, right_keys, </a:t>
            </a:r>
            <a:r>
              <a:rPr>
                <a:solidFill>
                  <a:srgbClr val="7D9029"/>
                </a:solidFill>
                <a:latin typeface="Courier"/>
              </a:rPr>
              <a:t>by =</a:t>
            </a:r>
            <a:r>
              <a:rPr>
                <a:latin typeface="Courier"/>
              </a:rPr>
              <a:t> on)),</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anti_join</a:t>
            </a:r>
            <a:r>
              <a:rPr>
                <a:latin typeface="Courier"/>
              </a:rPr>
              <a:t>(right_keys, left_keys, </a:t>
            </a:r>
            <a:r>
              <a:rPr>
                <a:solidFill>
                  <a:srgbClr val="7D9029"/>
                </a:solidFill>
                <a:latin typeface="Courier"/>
              </a:rPr>
              <a:t>by =</a:t>
            </a:r>
            <a:r>
              <a:rPr>
                <a:latin typeface="Courier"/>
              </a:rPr>
              <a:t> on))</a:t>
            </a:r>
            <a:br/>
            <a:r>
              <a:rPr>
                <a:latin typeface="Courier"/>
              </a:rPr>
              <a:t>    )</a:t>
            </a:r>
            <a:br/>
            <a:r>
              <a:rPr>
                <a:latin typeface="Courier"/>
              </a:rPr>
              <a:t>  )</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reconciliation table — In R (cont.)</a:t>
            </a:r>
          </a:p>
        </p:txBody>
      </p:sp>
      <p:sp>
        <p:nvSpPr>
          <p:cNvPr id="3" name="Content Placeholder 2"/>
          <p:cNvSpPr>
            <a:spLocks noGrp="1"/>
          </p:cNvSpPr>
          <p:nvPr>
            <p:ph idx="1"/>
          </p:nvPr>
        </p:nvSpPr>
        <p:spPr/>
        <p:txBody>
          <a:bodyPr/>
          <a:lstStyle/>
          <a:p>
            <a:pPr lvl="0" indent="0">
              <a:buNone/>
            </a:pPr>
            <a:r>
              <a:rPr>
                <a:solidFill>
                  <a:srgbClr val="06287E"/>
                </a:solidFill>
                <a:latin typeface="Courier"/>
              </a:rPr>
              <a:t>reconcile</a:t>
            </a:r>
            <a:r>
              <a:rPr>
                <a:latin typeface="Courier"/>
              </a:rPr>
              <a:t>(attendance, roster, </a:t>
            </a:r>
            <a:r>
              <a:rPr>
                <a:solidFill>
                  <a:srgbClr val="4070A0"/>
                </a:solidFill>
                <a:latin typeface="Courier"/>
              </a:rPr>
              <a:t>"student_id"</a:t>
            </a:r>
            <a:r>
              <a:rPr>
                <a:latin typeface="Courier"/>
              </a:rPr>
              <a:t>, </a:t>
            </a:r>
            <a:r>
              <a:rPr>
                <a:solidFill>
                  <a:srgbClr val="4070A0"/>
                </a:solidFill>
                <a:latin typeface="Courier"/>
              </a:rPr>
              <a:t>"attendance"</a:t>
            </a:r>
            <a:r>
              <a:rPr>
                <a:latin typeface="Courier"/>
              </a:rPr>
              <a:t>, </a:t>
            </a:r>
            <a:r>
              <a:rPr>
                <a:solidFill>
                  <a:srgbClr val="4070A0"/>
                </a:solidFill>
                <a:latin typeface="Courier"/>
              </a:rPr>
              <a:t>"roster"</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reconciliation 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measure</a:t>
                      </a:r>
                    </a:p>
                  </a:txBody>
                  <a:tcPr/>
                </a:tc>
                <a:tc>
                  <a:txBody>
                    <a:bodyPr/>
                    <a:lstStyle/>
                    <a:p>
                      <a:pPr lvl="0" indent="0" marL="0">
                        <a:buNone/>
                      </a:pPr>
                      <a:r>
                        <a:rPr/>
                        <a:t>value</a:t>
                      </a:r>
                    </a:p>
                  </a:txBody>
                  <a:tcPr/>
                </a:tc>
              </a:tr>
              <a:tr h="0">
                <a:tc>
                  <a:txBody>
                    <a:bodyPr/>
                    <a:lstStyle/>
                    <a:p>
                      <a:pPr lvl="0" indent="0" marL="0">
                        <a:buNone/>
                      </a:pPr>
                      <a:r>
                        <a:rPr/>
                        <a:t>attendance rows</a:t>
                      </a:r>
                    </a:p>
                  </a:txBody>
                </a:tc>
                <a:tc>
                  <a:txBody>
                    <a:bodyPr/>
                    <a:lstStyle/>
                    <a:p>
                      <a:pPr lvl="0" indent="0" marL="0">
                        <a:buNone/>
                      </a:pPr>
                      <a:r>
                        <a:rPr/>
                        <a:t>70,245</a:t>
                      </a:r>
                    </a:p>
                  </a:txBody>
                </a:tc>
              </a:tr>
              <a:tr h="0">
                <a:tc>
                  <a:txBody>
                    <a:bodyPr/>
                    <a:lstStyle/>
                    <a:p>
                      <a:pPr lvl="0" indent="0" marL="0">
                        <a:buNone/>
                      </a:pPr>
                      <a:r>
                        <a:rPr/>
                        <a:t>roster rows</a:t>
                      </a:r>
                    </a:p>
                  </a:txBody>
                </a:tc>
                <a:tc>
                  <a:txBody>
                    <a:bodyPr/>
                    <a:lstStyle/>
                    <a:p>
                      <a:pPr lvl="0" indent="0" marL="0">
                        <a:buNone/>
                      </a:pPr>
                      <a:r>
                        <a:rPr/>
                        <a:t>1,200</a:t>
                      </a:r>
                    </a:p>
                  </a:txBody>
                </a:tc>
              </a:tr>
              <a:tr h="0">
                <a:tc>
                  <a:txBody>
                    <a:bodyPr/>
                    <a:lstStyle/>
                    <a:p>
                      <a:pPr lvl="0" indent="0" marL="0">
                        <a:buNone/>
                      </a:pPr>
                      <a:r>
                        <a:rPr/>
                        <a:t>keys matched</a:t>
                      </a:r>
                    </a:p>
                  </a:txBody>
                </a:tc>
                <a:tc>
                  <a:txBody>
                    <a:bodyPr/>
                    <a:lstStyle/>
                    <a:p>
                      <a:pPr lvl="0" indent="0" marL="0">
                        <a:buNone/>
                      </a:pPr>
                      <a:r>
                        <a:rPr/>
                        <a:t>1,200</a:t>
                      </a:r>
                    </a:p>
                  </a:txBody>
                </a:tc>
              </a:tr>
              <a:tr h="0">
                <a:tc>
                  <a:txBody>
                    <a:bodyPr/>
                    <a:lstStyle/>
                    <a:p>
                      <a:pPr lvl="0" indent="0" marL="0">
                        <a:buNone/>
                      </a:pPr>
                      <a:r>
                        <a:rPr/>
                        <a:t>attendance only</a:t>
                      </a:r>
                    </a:p>
                  </a:txBody>
                </a:tc>
                <a:tc>
                  <a:txBody>
                    <a:bodyPr/>
                    <a:lstStyle/>
                    <a:p>
                      <a:pPr lvl="0" indent="0" marL="0">
                        <a:buNone/>
                      </a:pPr>
                      <a:r>
                        <a:rPr/>
                        <a:t>0</a:t>
                      </a:r>
                    </a:p>
                  </a:txBody>
                </a:tc>
              </a:tr>
              <a:tr h="0">
                <a:tc>
                  <a:txBody>
                    <a:bodyPr/>
                    <a:lstStyle/>
                    <a:p>
                      <a:pPr lvl="0" indent="0" marL="0">
                        <a:buNone/>
                      </a:pPr>
                      <a:r>
                        <a:rPr/>
                        <a:t>roster only</a:t>
                      </a:r>
                    </a:p>
                  </a:txBody>
                </a:tc>
                <a:tc>
                  <a:txBody>
                    <a:bodyPr/>
                    <a:lstStyle/>
                    <a:p>
                      <a:pPr lvl="0" indent="0" marL="0">
                        <a:buNone/>
                      </a:pPr>
                      <a:r>
                        <a:rPr/>
                        <a:t>0</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Guard the row count when you meant to preserve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join_preserving(left, right, on, how</a:t>
            </a:r>
            <a:r>
              <a:rPr>
                <a:solidFill>
                  <a:srgbClr val="666666"/>
                </a:solidFill>
                <a:latin typeface="Courier"/>
              </a:rPr>
              <a:t>=</a:t>
            </a:r>
            <a:r>
              <a:rPr>
                <a:solidFill>
                  <a:srgbClr val="4070A0"/>
                </a:solidFill>
                <a:latin typeface="Courier"/>
              </a:rPr>
              <a:t>"left"</a:t>
            </a:r>
            <a:r>
              <a:rPr>
                <a:latin typeface="Courier"/>
              </a:rPr>
              <a:t>, </a:t>
            </a:r>
            <a:r>
              <a:rPr>
                <a:solidFill>
                  <a:srgbClr val="666666"/>
                </a:solidFill>
                <a:latin typeface="Courier"/>
              </a:rPr>
              <a:t>**</a:t>
            </a:r>
            <a:r>
              <a:rPr>
                <a:latin typeface="Courier"/>
              </a:rPr>
              <a:t>kwargs):</a:t>
            </a:r>
            <a:br/>
            <a:r>
              <a:rPr>
                <a:latin typeface="Courier"/>
              </a:rPr>
              <a:t>    before </a:t>
            </a:r>
            <a:r>
              <a:rPr>
                <a:solidFill>
                  <a:srgbClr val="666666"/>
                </a:solidFill>
                <a:latin typeface="Courier"/>
              </a:rPr>
              <a:t>=</a:t>
            </a:r>
            <a:r>
              <a:rPr>
                <a:latin typeface="Courier"/>
              </a:rPr>
              <a:t> </a:t>
            </a:r>
            <a:r>
              <a:rPr>
                <a:solidFill>
                  <a:srgbClr val="008000"/>
                </a:solidFill>
                <a:latin typeface="Courier"/>
              </a:rPr>
              <a:t>len</a:t>
            </a:r>
            <a:r>
              <a:rPr>
                <a:latin typeface="Courier"/>
              </a:rPr>
              <a:t>(left)</a:t>
            </a:r>
            <a:br/>
            <a:r>
              <a:rPr>
                <a:latin typeface="Courier"/>
              </a:rPr>
              <a:t>    out </a:t>
            </a:r>
            <a:r>
              <a:rPr>
                <a:solidFill>
                  <a:srgbClr val="666666"/>
                </a:solidFill>
                <a:latin typeface="Courier"/>
              </a:rPr>
              <a:t>=</a:t>
            </a:r>
            <a:r>
              <a:rPr>
                <a:latin typeface="Courier"/>
              </a:rPr>
              <a:t> left.merge(right, on</a:t>
            </a:r>
            <a:r>
              <a:rPr>
                <a:solidFill>
                  <a:srgbClr val="666666"/>
                </a:solidFill>
                <a:latin typeface="Courier"/>
              </a:rPr>
              <a:t>=</a:t>
            </a:r>
            <a:r>
              <a:rPr>
                <a:latin typeface="Courier"/>
              </a:rPr>
              <a:t>on, how</a:t>
            </a:r>
            <a:r>
              <a:rPr>
                <a:solidFill>
                  <a:srgbClr val="666666"/>
                </a:solidFill>
                <a:latin typeface="Courier"/>
              </a:rPr>
              <a:t>=</a:t>
            </a:r>
            <a:r>
              <a:rPr>
                <a:latin typeface="Courier"/>
              </a:rPr>
              <a:t>how, </a:t>
            </a:r>
            <a:r>
              <a:rPr>
                <a:solidFill>
                  <a:srgbClr val="666666"/>
                </a:solidFill>
                <a:latin typeface="Courier"/>
              </a:rPr>
              <a:t>**</a:t>
            </a:r>
            <a:r>
              <a:rPr>
                <a:latin typeface="Courier"/>
              </a:rPr>
              <a:t>kwargs)</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(out) </a:t>
            </a:r>
            <a:r>
              <a:rPr>
                <a:solidFill>
                  <a:srgbClr val="666666"/>
                </a:solidFill>
                <a:latin typeface="Courier"/>
              </a:rPr>
              <a:t>!=</a:t>
            </a:r>
            <a:r>
              <a:rPr>
                <a:latin typeface="Courier"/>
              </a:rPr>
              <a:t> before:</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f"join changed row count: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(out)</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out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Guard the row count when you meant to preserve it — In R</a:t>
            </a:r>
          </a:p>
        </p:txBody>
      </p:sp>
      <p:sp>
        <p:nvSpPr>
          <p:cNvPr id="3" name="Content Placeholder 2"/>
          <p:cNvSpPr>
            <a:spLocks noGrp="1"/>
          </p:cNvSpPr>
          <p:nvPr>
            <p:ph idx="1"/>
          </p:nvPr>
        </p:nvSpPr>
        <p:spPr/>
        <p:txBody>
          <a:bodyPr/>
          <a:lstStyle/>
          <a:p>
            <a:pPr lvl="0" indent="0">
              <a:buNone/>
            </a:pPr>
            <a:r>
              <a:rPr>
                <a:latin typeface="Courier"/>
              </a:rPr>
              <a:t>join_preserving </a:t>
            </a:r>
            <a:r>
              <a:rPr>
                <a:solidFill>
                  <a:srgbClr val="007020"/>
                </a:solidFill>
                <a:latin typeface="Courier"/>
              </a:rPr>
              <a:t>&lt;-</a:t>
            </a:r>
            <a:r>
              <a:rPr>
                <a:latin typeface="Courier"/>
              </a:rPr>
              <a:t> </a:t>
            </a:r>
            <a:r>
              <a:rPr b="1">
                <a:solidFill>
                  <a:srgbClr val="007020"/>
                </a:solidFill>
                <a:latin typeface="Courier"/>
              </a:rPr>
              <a:t>function</a:t>
            </a:r>
            <a:r>
              <a:rPr>
                <a:latin typeface="Courier"/>
              </a:rPr>
              <a:t>(left, right, by, ...) {</a:t>
            </a:r>
            <a:br/>
            <a:r>
              <a:rPr>
                <a:latin typeface="Courier"/>
              </a:rPr>
              <a:t>  before </a:t>
            </a:r>
            <a:r>
              <a:rPr>
                <a:solidFill>
                  <a:srgbClr val="007020"/>
                </a:solidFill>
                <a:latin typeface="Courier"/>
              </a:rPr>
              <a:t>&lt;-</a:t>
            </a:r>
            <a:r>
              <a:rPr>
                <a:latin typeface="Courier"/>
              </a:rPr>
              <a:t> </a:t>
            </a:r>
            <a:r>
              <a:rPr>
                <a:solidFill>
                  <a:srgbClr val="06287E"/>
                </a:solidFill>
                <a:latin typeface="Courier"/>
              </a:rPr>
              <a:t>nrow</a:t>
            </a:r>
            <a:r>
              <a:rPr>
                <a:latin typeface="Courier"/>
              </a:rPr>
              <a:t>(left)</a:t>
            </a:r>
            <a:br/>
            <a:r>
              <a:rPr>
                <a:latin typeface="Courier"/>
              </a:rPr>
              <a:t>  out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left_join</a:t>
            </a:r>
            <a:r>
              <a:rPr>
                <a:latin typeface="Courier"/>
              </a:rPr>
              <a:t>(left, right, </a:t>
            </a:r>
            <a:r>
              <a:rPr>
                <a:solidFill>
                  <a:srgbClr val="7D9029"/>
                </a:solidFill>
                <a:latin typeface="Courier"/>
              </a:rPr>
              <a:t>by =</a:t>
            </a:r>
            <a:r>
              <a:rPr>
                <a:latin typeface="Courier"/>
              </a:rPr>
              <a:t> by, ...)</a:t>
            </a: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(out) </a:t>
            </a:r>
            <a:r>
              <a:rPr>
                <a:solidFill>
                  <a:srgbClr val="4070A0"/>
                </a:solidFill>
                <a:latin typeface="Courier"/>
              </a:rPr>
              <a:t>!=</a:t>
            </a:r>
            <a:r>
              <a:rPr>
                <a:latin typeface="Courier"/>
              </a:rPr>
              <a:t> before)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"join changed row count: %d -&gt; %d"</a:t>
            </a:r>
            <a:r>
              <a:rPr>
                <a:latin typeface="Courier"/>
              </a:rPr>
              <a:t>, before, </a:t>
            </a:r>
            <a:r>
              <a:rPr>
                <a:solidFill>
                  <a:srgbClr val="06287E"/>
                </a:solidFill>
                <a:latin typeface="Courier"/>
              </a:rPr>
              <a:t>nrow</a:t>
            </a:r>
            <a:r>
              <a:rPr>
                <a:latin typeface="Courier"/>
              </a:rPr>
              <a:t>(out)))</a:t>
            </a:r>
            <a:br/>
            <a:r>
              <a:rPr>
                <a:latin typeface="Courier"/>
              </a:rPr>
              <a:t>  }</a:t>
            </a:r>
            <a:br/>
            <a:r>
              <a:rPr>
                <a:latin typeface="Courier"/>
              </a:rPr>
              <a:t>  out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unmatched rate is an indicator, not an error — In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reconcile(distributions, registration, [</a:t>
            </a:r>
            <a:r>
              <a:rPr>
                <a:solidFill>
                  <a:srgbClr val="4070A0"/>
                </a:solidFill>
                <a:latin typeface="Courier"/>
              </a:rPr>
              <a:t>"beneficiary_id"</a:t>
            </a:r>
            <a:r>
              <a:rPr>
                <a:latin typeface="Courier"/>
              </a:rPr>
              <a:t>])</a:t>
            </a:r>
            <a:br/>
            <a:r>
              <a:rPr b="1">
                <a:solidFill>
                  <a:srgbClr val="007020"/>
                </a:solidFill>
                <a:latin typeface="Courier"/>
              </a:rPr>
              <a:t>if</a:t>
            </a:r>
            <a:r>
              <a:rPr>
                <a:latin typeface="Courier"/>
              </a:rPr>
              <a:t> summary[</a:t>
            </a:r>
            <a:r>
              <a:rPr>
                <a:solidFill>
                  <a:srgbClr val="4070A0"/>
                </a:solidFill>
                <a:latin typeface="Courier"/>
              </a:rPr>
              <a:t>"left unmatched %"</a:t>
            </a:r>
            <a:r>
              <a:rPr>
                <a:latin typeface="Courier"/>
              </a:rPr>
              <a:t>] </a:t>
            </a:r>
            <a:r>
              <a:rPr>
                <a:solidFill>
                  <a:srgbClr val="666666"/>
                </a:solidFill>
                <a:latin typeface="Courier"/>
              </a:rPr>
              <a:t>&gt;</a:t>
            </a:r>
            <a:r>
              <a:rPr>
                <a:latin typeface="Courier"/>
              </a:rPr>
              <a:t> </a:t>
            </a:r>
            <a:r>
              <a:rPr>
                <a:solidFill>
                  <a:srgbClr val="40A070"/>
                </a:solidFill>
                <a:latin typeface="Courier"/>
              </a:rPr>
              <a:t>5</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f"WARNING: </a:t>
            </a:r>
            <a:r>
              <a:rPr>
                <a:solidFill>
                  <a:srgbClr val="4070A0"/>
                </a:solidFill>
                <a:latin typeface="Courier"/>
              </a:rPr>
              <a:t>{</a:t>
            </a:r>
            <a:r>
              <a:rPr>
                <a:latin typeface="Courier"/>
              </a:rPr>
              <a:t>summary[</a:t>
            </a:r>
            <a:r>
              <a:rPr>
                <a:solidFill>
                  <a:srgbClr val="4070A0"/>
                </a:solidFill>
                <a:latin typeface="Courier"/>
              </a:rPr>
              <a:t>'left unmatched %'</a:t>
            </a:r>
            <a:r>
              <a:rPr>
                <a:latin typeface="Courier"/>
              </a:rPr>
              <a:t>]</a:t>
            </a:r>
            <a:r>
              <a:rPr>
                <a:solidFill>
                  <a:srgbClr val="4070A0"/>
                </a:solidFill>
                <a:latin typeface="Courier"/>
              </a:rPr>
              <a:t>}</a:t>
            </a:r>
            <a:r>
              <a:rPr>
                <a:solidFill>
                  <a:srgbClr val="BB6688"/>
                </a:solidFill>
                <a:latin typeface="Courier"/>
              </a:rPr>
              <a:t>% of distribution rows "</a:t>
            </a:r>
            <a:br/>
            <a:r>
              <a:rPr>
                <a:latin typeface="Courier"/>
              </a:rPr>
              <a:t>          </a:t>
            </a:r>
            <a:r>
              <a:rPr>
                <a:solidFill>
                  <a:srgbClr val="4070A0"/>
                </a:solidFill>
                <a:latin typeface="Courier"/>
              </a:rPr>
              <a:t>"have no registration record"</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unmatched rate is an indicator, not an error — In R</a:t>
            </a:r>
          </a:p>
        </p:txBody>
      </p:sp>
      <p:sp>
        <p:nvSpPr>
          <p:cNvPr id="3" name="Content Placeholder 2"/>
          <p:cNvSpPr>
            <a:spLocks noGrp="1"/>
          </p:cNvSpPr>
          <p:nvPr>
            <p:ph idx="1"/>
          </p:nvPr>
        </p:nvSpPr>
        <p:spPr/>
        <p:txBody>
          <a:bodyPr/>
          <a:lstStyle/>
          <a:p>
            <a:pPr lvl="0" indent="0">
              <a:buNone/>
            </a:pPr>
            <a:r>
              <a:rPr>
                <a:latin typeface="Courier"/>
              </a:rPr>
              <a:t>unmatched </a:t>
            </a:r>
            <a:r>
              <a:rPr>
                <a:solidFill>
                  <a:srgbClr val="007020"/>
                </a:solidFill>
                <a:latin typeface="Courier"/>
              </a:rPr>
              <a:t>&lt;-</a:t>
            </a:r>
            <a:r>
              <a:rPr>
                <a:latin typeface="Courier"/>
              </a:rPr>
              <a:t> </a:t>
            </a:r>
            <a:r>
              <a:rPr>
                <a:solidFill>
                  <a:srgbClr val="06287E"/>
                </a:solidFill>
                <a:latin typeface="Courier"/>
              </a:rPr>
              <a:t>nrow</a:t>
            </a:r>
            <a:r>
              <a:rPr>
                <a:latin typeface="Courier"/>
              </a:rPr>
              <a:t>(</a:t>
            </a:r>
            <a:r>
              <a:rPr>
                <a:solidFill>
                  <a:srgbClr val="06287E"/>
                </a:solidFill>
                <a:latin typeface="Courier"/>
              </a:rPr>
              <a:t>anti_join</a:t>
            </a:r>
            <a:r>
              <a:rPr>
                <a:latin typeface="Courier"/>
              </a:rPr>
              <a:t>(distributions, registration, </a:t>
            </a:r>
            <a:r>
              <a:rPr>
                <a:solidFill>
                  <a:srgbClr val="7D9029"/>
                </a:solidFill>
                <a:latin typeface="Courier"/>
              </a:rPr>
              <a:t>by =</a:t>
            </a:r>
            <a:r>
              <a:rPr>
                <a:latin typeface="Courier"/>
              </a:rPr>
              <a:t> </a:t>
            </a:r>
            <a:r>
              <a:rPr>
                <a:solidFill>
                  <a:srgbClr val="4070A0"/>
                </a:solidFill>
                <a:latin typeface="Courier"/>
              </a:rPr>
              <a:t>"beneficiary_id"</a:t>
            </a:r>
            <a:r>
              <a:rPr>
                <a:latin typeface="Courier"/>
              </a:rPr>
              <a:t>))</a:t>
            </a:r>
            <a:br/>
            <a:r>
              <a:rPr>
                <a:latin typeface="Courier"/>
              </a:rPr>
              <a:t>share </a:t>
            </a:r>
            <a:r>
              <a:rPr>
                <a:solidFill>
                  <a:srgbClr val="007020"/>
                </a:solidFill>
                <a:latin typeface="Courier"/>
              </a:rPr>
              <a:t>&lt;-</a:t>
            </a:r>
            <a:r>
              <a:rPr>
                <a:latin typeface="Courier"/>
              </a:rPr>
              <a:t> unmatched </a:t>
            </a:r>
            <a:r>
              <a:rPr>
                <a:solidFill>
                  <a:srgbClr val="4070A0"/>
                </a:solidFill>
                <a:latin typeface="Courier"/>
              </a:rPr>
              <a:t>/</a:t>
            </a:r>
            <a:r>
              <a:rPr>
                <a:latin typeface="Courier"/>
              </a:rPr>
              <a:t> </a:t>
            </a:r>
            <a:r>
              <a:rPr>
                <a:solidFill>
                  <a:srgbClr val="06287E"/>
                </a:solidFill>
                <a:latin typeface="Courier"/>
              </a:rPr>
              <a:t>nrow</a:t>
            </a:r>
            <a:r>
              <a:rPr>
                <a:latin typeface="Courier"/>
              </a:rPr>
              <a:t>(distributions)</a:t>
            </a:r>
            <a:br/>
            <a:r>
              <a:rPr b="1">
                <a:solidFill>
                  <a:srgbClr val="007020"/>
                </a:solidFill>
                <a:latin typeface="Courier"/>
              </a:rPr>
              <a:t>if</a:t>
            </a:r>
            <a:r>
              <a:rPr>
                <a:latin typeface="Courier"/>
              </a:rPr>
              <a:t> (share </a:t>
            </a:r>
            <a:r>
              <a:rPr>
                <a:solidFill>
                  <a:srgbClr val="4070A0"/>
                </a:solidFill>
                <a:latin typeface="Courier"/>
              </a:rPr>
              <a:t>&gt;</a:t>
            </a:r>
            <a:r>
              <a:rPr>
                <a:latin typeface="Courier"/>
              </a:rPr>
              <a:t> </a:t>
            </a:r>
            <a:r>
              <a:rPr>
                <a:solidFill>
                  <a:srgbClr val="40A070"/>
                </a:solidFill>
                <a:latin typeface="Courier"/>
              </a:rPr>
              <a:t>0.05</a:t>
            </a:r>
            <a:r>
              <a:rPr>
                <a:latin typeface="Courier"/>
              </a:rPr>
              <a:t>) </a:t>
            </a:r>
            <a:r>
              <a:rPr>
                <a:solidFill>
                  <a:srgbClr val="06287E"/>
                </a:solidFill>
                <a:latin typeface="Courier"/>
              </a:rPr>
              <a:t>warning</a:t>
            </a:r>
            <a:r>
              <a:rPr>
                <a:latin typeface="Courier"/>
              </a:rPr>
              <a:t>(</a:t>
            </a:r>
            <a:r>
              <a:rPr>
                <a:solidFill>
                  <a:srgbClr val="06287E"/>
                </a:solidFill>
                <a:latin typeface="Courier"/>
              </a:rPr>
              <a:t>sprintf</a:t>
            </a:r>
            <a:r>
              <a:rPr>
                <a:latin typeface="Courier"/>
              </a:rPr>
              <a:t>(</a:t>
            </a:r>
            <a:r>
              <a:rPr>
                <a:solidFill>
                  <a:srgbClr val="4070A0"/>
                </a:solidFill>
                <a:latin typeface="Courier"/>
              </a:rPr>
              <a:t>"%.1f%% of distributions have no registration"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share))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 key before you blame the join</a:t>
            </a:r>
          </a:p>
        </p:txBody>
      </p:sp>
      <p:sp>
        <p:nvSpPr>
          <p:cNvPr id="3" name="Content Placeholder 2"/>
          <p:cNvSpPr>
            <a:spLocks noGrp="1"/>
          </p:cNvSpPr>
          <p:nvPr>
            <p:ph idx="1"/>
          </p:nvPr>
        </p:nvSpPr>
        <p:spPr/>
        <p:txBody>
          <a:bodyPr/>
          <a:lstStyle/>
          <a:p>
            <a:pPr lvl="0"/>
            <a:r>
              <a:rPr b="1"/>
              <a:t>Type.</a:t>
            </a:r>
            <a:r>
              <a:rPr/>
              <a:t> A facility code read as an integer on one side and a string on the other. </a:t>
            </a:r>
            <a:r>
              <a:rPr>
                <a:latin typeface="Courier"/>
              </a:rPr>
              <a:t>1042</a:t>
            </a:r>
            <a:r>
              <a:rPr/>
              <a:t> never equals </a:t>
            </a:r>
            <a:r>
              <a:rPr>
                <a:latin typeface="Courier"/>
              </a:rPr>
              <a:t>"1042"</a:t>
            </a:r>
            <a:r>
              <a:rPr/>
              <a:t>, and…</a:t>
            </a:r>
          </a:p>
          <a:p>
            <a:pPr lvl="0"/>
            <a:r>
              <a:rPr b="1"/>
              <a:t>Whitespace and case.</a:t>
            </a:r>
            <a:r>
              <a:rPr/>
              <a:t> </a:t>
            </a:r>
            <a:r>
              <a:rPr>
                <a:latin typeface="Courier"/>
              </a:rPr>
              <a:t>"FAC001 "</a:t>
            </a:r>
            <a:r>
              <a:rPr/>
              <a:t> and </a:t>
            </a:r>
            <a:r>
              <a:rPr>
                <a:latin typeface="Courier"/>
              </a:rPr>
              <a:t>"fac001"</a:t>
            </a:r>
            <a:r>
              <a:rPr/>
              <a:t> are three different keys.</a:t>
            </a:r>
          </a:p>
          <a:p>
            <a:pPr lvl="0"/>
            <a:r>
              <a:rPr b="1"/>
              <a:t>Dates against date-times.</a:t>
            </a:r>
            <a:r>
              <a:rPr/>
              <a:t> </a:t>
            </a:r>
            <a:r>
              <a:rPr>
                <a:latin typeface="Courier"/>
              </a:rPr>
              <a:t>2024-03-01</a:t>
            </a:r>
            <a:r>
              <a:rPr/>
              <a:t> and </a:t>
            </a:r>
            <a:r>
              <a:rPr>
                <a:latin typeface="Courier"/>
              </a:rPr>
              <a:t>2024-03-01 00:00:00</a:t>
            </a:r>
            <a:r>
              <a:rPr/>
              <a:t> compare equal in some libraries and not others;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 key before you blame the join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key_clean(series):</a:t>
            </a:r>
            <a:br/>
            <a:r>
              <a:rPr>
                <a:latin typeface="Courier"/>
              </a:rPr>
              <a:t>    </a:t>
            </a:r>
            <a:r>
              <a:rPr b="1">
                <a:solidFill>
                  <a:srgbClr val="007020"/>
                </a:solidFill>
                <a:latin typeface="Courier"/>
              </a:rPr>
              <a:t>return</a:t>
            </a:r>
            <a:r>
              <a:rPr>
                <a:latin typeface="Courier"/>
              </a:rPr>
              <a:t> series.astype(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.upper()</a:t>
            </a:r>
            <a:br/>
            <a:br/>
            <a:br/>
            <a:r>
              <a:rPr b="1">
                <a:solidFill>
                  <a:srgbClr val="007020"/>
                </a:solidFill>
                <a:latin typeface="Courier"/>
              </a:rPr>
              <a:t>for</a:t>
            </a:r>
            <a:r>
              <a:rPr>
                <a:latin typeface="Courier"/>
              </a:rPr>
              <a:t> frame </a:t>
            </a:r>
            <a:r>
              <a:rPr b="1">
                <a:solidFill>
                  <a:srgbClr val="007020"/>
                </a:solidFill>
                <a:latin typeface="Courier"/>
              </a:rPr>
              <a:t>in</a:t>
            </a:r>
            <a:r>
              <a:rPr>
                <a:latin typeface="Courier"/>
              </a:rPr>
              <a:t> (registers, aggregates):</a:t>
            </a:r>
            <a:br/>
            <a:r>
              <a:rPr>
                <a:latin typeface="Courier"/>
              </a:rPr>
              <a:t>    frame[</a:t>
            </a:r>
            <a:r>
              <a:rPr>
                <a:solidFill>
                  <a:srgbClr val="4070A0"/>
                </a:solidFill>
                <a:latin typeface="Courier"/>
              </a:rPr>
              <a:t>"facility_id"</a:t>
            </a:r>
            <a:r>
              <a:rPr>
                <a:latin typeface="Courier"/>
              </a:rPr>
              <a:t>] </a:t>
            </a:r>
            <a:r>
              <a:rPr>
                <a:solidFill>
                  <a:srgbClr val="666666"/>
                </a:solidFill>
                <a:latin typeface="Courier"/>
              </a:rPr>
              <a:t>=</a:t>
            </a:r>
            <a:r>
              <a:rPr>
                <a:latin typeface="Courier"/>
              </a:rPr>
              <a:t> key_clean(frame[</a:t>
            </a:r>
            <a:r>
              <a:rPr>
                <a:solidFill>
                  <a:srgbClr val="4070A0"/>
                </a:solidFill>
                <a:latin typeface="Courier"/>
              </a:rPr>
              <a:t>"facility_id"</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 key before you blame the join — In R</a:t>
            </a:r>
          </a:p>
        </p:txBody>
      </p:sp>
      <p:sp>
        <p:nvSpPr>
          <p:cNvPr id="3" name="Content Placeholder 2"/>
          <p:cNvSpPr>
            <a:spLocks noGrp="1"/>
          </p:cNvSpPr>
          <p:nvPr>
            <p:ph idx="1"/>
          </p:nvPr>
        </p:nvSpPr>
        <p:spPr/>
        <p:txBody>
          <a:bodyPr/>
          <a:lstStyle/>
          <a:p>
            <a:pPr lvl="0" indent="0">
              <a:buNone/>
            </a:pPr>
            <a:r>
              <a:rPr>
                <a:latin typeface="Courier"/>
              </a:rPr>
              <a:t>key_clean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r>
              <a:rPr>
                <a:solidFill>
                  <a:srgbClr val="06287E"/>
                </a:solidFill>
                <a:latin typeface="Courier"/>
              </a:rPr>
              <a:t>toupper</a:t>
            </a:r>
            <a:r>
              <a:rPr>
                <a:latin typeface="Courier"/>
              </a:rPr>
              <a:t>(stringr</a:t>
            </a:r>
            <a:r>
              <a:rPr>
                <a:solidFill>
                  <a:srgbClr val="4070A0"/>
                </a:solidFill>
                <a:latin typeface="Courier"/>
              </a:rPr>
              <a:t>::</a:t>
            </a:r>
            <a:r>
              <a:rPr>
                <a:solidFill>
                  <a:srgbClr val="06287E"/>
                </a:solidFill>
                <a:latin typeface="Courier"/>
              </a:rPr>
              <a:t>str_squish</a:t>
            </a:r>
            <a:r>
              <a:rPr>
                <a:latin typeface="Courier"/>
              </a:rPr>
              <a:t>(</a:t>
            </a:r>
            <a:r>
              <a:rPr>
                <a:solidFill>
                  <a:srgbClr val="06287E"/>
                </a:solidFill>
                <a:latin typeface="Courier"/>
              </a:rPr>
              <a:t>as.character</a:t>
            </a:r>
            <a:r>
              <a:rPr>
                <a:latin typeface="Courier"/>
              </a:rPr>
              <a:t>(x)))</a:t>
            </a:r>
            <a:br/>
            <a:br/>
            <a:r>
              <a:rPr>
                <a:latin typeface="Courier"/>
              </a:rPr>
              <a:t>registers  </a:t>
            </a:r>
            <a:r>
              <a:rPr>
                <a:solidFill>
                  <a:srgbClr val="007020"/>
                </a:solidFill>
                <a:latin typeface="Courier"/>
              </a:rPr>
              <a:t>&lt;-</a:t>
            </a:r>
            <a:r>
              <a:rPr>
                <a:latin typeface="Courier"/>
              </a:rPr>
              <a:t> registers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facility_id =</a:t>
            </a:r>
            <a:r>
              <a:rPr>
                <a:latin typeface="Courier"/>
              </a:rPr>
              <a:t> </a:t>
            </a:r>
            <a:r>
              <a:rPr>
                <a:solidFill>
                  <a:srgbClr val="06287E"/>
                </a:solidFill>
                <a:latin typeface="Courier"/>
              </a:rPr>
              <a:t>key_clean</a:t>
            </a:r>
            <a:r>
              <a:rPr>
                <a:latin typeface="Courier"/>
              </a:rPr>
              <a:t>(facility_id))</a:t>
            </a:r>
            <a:br/>
            <a:r>
              <a:rPr>
                <a:latin typeface="Courier"/>
              </a:rPr>
              <a:t>aggregates </a:t>
            </a:r>
            <a:r>
              <a:rPr>
                <a:solidFill>
                  <a:srgbClr val="007020"/>
                </a:solidFill>
                <a:latin typeface="Courier"/>
              </a:rPr>
              <a:t>&lt;-</a:t>
            </a:r>
            <a:r>
              <a:rPr>
                <a:latin typeface="Courier"/>
              </a:rPr>
              <a:t> aggregates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facility_id =</a:t>
            </a:r>
            <a:r>
              <a:rPr>
                <a:latin typeface="Courier"/>
              </a:rPr>
              <a:t> </a:t>
            </a:r>
            <a:r>
              <a:rPr>
                <a:solidFill>
                  <a:srgbClr val="06287E"/>
                </a:solidFill>
                <a:latin typeface="Courier"/>
              </a:rPr>
              <a:t>key_clean</a:t>
            </a:r>
            <a:r>
              <a:rPr>
                <a:latin typeface="Courier"/>
              </a:rPr>
              <a:t>(facility_id))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 the key before you blame the join</a:t>
            </a:r>
          </a:p>
        </p:txBody>
      </p:sp>
      <p:sp>
        <p:nvSpPr>
          <p:cNvPr id="3" name="Content Placeholder 2"/>
          <p:cNvSpPr>
            <a:spLocks noGrp="1"/>
          </p:cNvSpPr>
          <p:nvPr>
            <p:ph idx="1"/>
          </p:nvPr>
        </p:nvSpPr>
        <p:spPr/>
        <p:txBody>
          <a:bodyPr/>
          <a:lstStyle/>
          <a:p>
            <a:pPr lvl="0"/>
            <a:r>
              <a:rPr/>
              <a:t>Do this to both sides in the same function — so they cannot drift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suffix collision — In Python</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666666"/>
                </a:solidFill>
                <a:latin typeface="Courier"/>
              </a:rPr>
              <a:t>=</a:t>
            </a:r>
            <a:r>
              <a:rPr>
                <a:latin typeface="Courier"/>
              </a:rPr>
              <a:t> registers.merge(aggregates, on</a:t>
            </a:r>
            <a:r>
              <a:rPr>
                <a:solidFill>
                  <a:srgbClr val="666666"/>
                </a:solidFill>
                <a:latin typeface="Courier"/>
              </a:rPr>
              <a:t>=</a:t>
            </a:r>
            <a:r>
              <a:rPr>
                <a:solidFill>
                  <a:srgbClr val="4070A0"/>
                </a:solidFill>
                <a:latin typeface="Courier"/>
              </a:rPr>
              <a:t>"facility_id"</a:t>
            </a:r>
            <a:r>
              <a:rPr>
                <a:latin typeface="Courier"/>
              </a:rPr>
              <a:t>, suffixes</a:t>
            </a:r>
            <a:r>
              <a:rPr>
                <a:solidFill>
                  <a:srgbClr val="666666"/>
                </a:solidFill>
                <a:latin typeface="Courier"/>
              </a:rPr>
              <a:t>=</a:t>
            </a:r>
            <a:r>
              <a:rPr>
                <a:latin typeface="Courier"/>
              </a:rPr>
              <a:t>(</a:t>
            </a:r>
            <a:r>
              <a:rPr>
                <a:solidFill>
                  <a:srgbClr val="4070A0"/>
                </a:solidFill>
                <a:latin typeface="Courier"/>
              </a:rPr>
              <a:t>"_register"</a:t>
            </a:r>
            <a:r>
              <a:rPr>
                <a:latin typeface="Courier"/>
              </a:rPr>
              <a:t>, </a:t>
            </a:r>
            <a:r>
              <a:rPr>
                <a:solidFill>
                  <a:srgbClr val="4070A0"/>
                </a:solidFill>
                <a:latin typeface="Courier"/>
              </a:rPr>
              <a:t>"_dhis2"</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suffix collision — In R</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007020"/>
                </a:solidFill>
                <a:latin typeface="Courier"/>
              </a:rPr>
              <a:t>&lt;-</a:t>
            </a:r>
            <a:r>
              <a:rPr>
                <a:latin typeface="Courier"/>
              </a:rPr>
              <a:t> registers </a:t>
            </a:r>
            <a:r>
              <a:rPr>
                <a:solidFill>
                  <a:srgbClr val="4070A0"/>
                </a:solidFill>
                <a:latin typeface="Courier"/>
              </a:rPr>
              <a:t>|&gt;</a:t>
            </a:r>
            <a:br/>
            <a:r>
              <a:rPr>
                <a:latin typeface="Courier"/>
              </a:rPr>
              <a:t>  </a:t>
            </a:r>
            <a:r>
              <a:rPr>
                <a:solidFill>
                  <a:srgbClr val="06287E"/>
                </a:solidFill>
                <a:latin typeface="Courier"/>
              </a:rPr>
              <a:t>left_join</a:t>
            </a:r>
            <a:r>
              <a:rPr>
                <a:latin typeface="Courier"/>
              </a:rPr>
              <a:t>(aggregates,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"_register"</a:t>
            </a:r>
            <a:r>
              <a:rPr>
                <a:latin typeface="Courier"/>
              </a:rPr>
              <a:t>, </a:t>
            </a:r>
            <a:r>
              <a:rPr>
                <a:solidFill>
                  <a:srgbClr val="4070A0"/>
                </a:solidFill>
                <a:latin typeface="Courier"/>
              </a:rPr>
              <a:t>"_dhis2"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suffix collision — In Python</a:t>
            </a:r>
          </a:p>
        </p:txBody>
      </p:sp>
      <p:sp>
        <p:nvSpPr>
          <p:cNvPr id="3" name="Content Placeholder 2"/>
          <p:cNvSpPr>
            <a:spLocks noGrp="1"/>
          </p:cNvSpPr>
          <p:nvPr>
            <p:ph idx="1"/>
          </p:nvPr>
        </p:nvSpPr>
        <p:spPr/>
        <p:txBody>
          <a:bodyPr/>
          <a:lstStyle/>
          <a:p>
            <a:pPr lvl="0" indent="0">
              <a:buNone/>
            </a:pPr>
            <a:r>
              <a:rPr>
                <a:latin typeface="Courier"/>
              </a:rPr>
              <a:t>overlap </a:t>
            </a:r>
            <a:r>
              <a:rPr>
                <a:solidFill>
                  <a:srgbClr val="666666"/>
                </a:solidFill>
                <a:latin typeface="Courier"/>
              </a:rPr>
              <a:t>=</a:t>
            </a:r>
            <a:r>
              <a:rPr>
                <a:latin typeface="Courier"/>
              </a:rPr>
              <a:t> (</a:t>
            </a:r>
            <a:r>
              <a:rPr>
                <a:solidFill>
                  <a:srgbClr val="008000"/>
                </a:solidFill>
                <a:latin typeface="Courier"/>
              </a:rPr>
              <a:t>set</a:t>
            </a:r>
            <a:r>
              <a:rPr>
                <a:latin typeface="Courier"/>
              </a:rPr>
              <a:t>(registers.columns) </a:t>
            </a:r>
            <a:r>
              <a:rPr>
                <a:solidFill>
                  <a:srgbClr val="666666"/>
                </a:solidFill>
                <a:latin typeface="Courier"/>
              </a:rPr>
              <a:t>&amp;</a:t>
            </a:r>
            <a:r>
              <a:rPr>
                <a:latin typeface="Courier"/>
              </a:rPr>
              <a:t> </a:t>
            </a:r>
            <a:r>
              <a:rPr>
                <a:solidFill>
                  <a:srgbClr val="008000"/>
                </a:solidFill>
                <a:latin typeface="Courier"/>
              </a:rPr>
              <a:t>set</a:t>
            </a:r>
            <a:r>
              <a:rPr>
                <a:latin typeface="Courier"/>
              </a:rPr>
              <a:t>(aggregates.columns)) </a:t>
            </a:r>
            <a:r>
              <a:rPr>
                <a:solidFill>
                  <a:srgbClr val="666666"/>
                </a:solidFill>
                <a:latin typeface="Courier"/>
              </a:rPr>
              <a:t>-</a:t>
            </a:r>
            <a:r>
              <a:rPr>
                <a:latin typeface="Courier"/>
              </a:rPr>
              <a:t> {</a:t>
            </a:r>
            <a:r>
              <a:rPr>
                <a:solidFill>
                  <a:srgbClr val="4070A0"/>
                </a:solidFill>
                <a:latin typeface="Courier"/>
              </a:rPr>
              <a:t>"facility_id"</a:t>
            </a:r>
            <a:r>
              <a:rPr>
                <a:latin typeface="Courier"/>
              </a:rPr>
              <a:t>}</a:t>
            </a:r>
            <a:br/>
            <a:r>
              <a:rPr>
                <a:solidFill>
                  <a:srgbClr val="008000"/>
                </a:solidFill>
                <a:latin typeface="Courier"/>
              </a:rPr>
              <a:t>print</a:t>
            </a:r>
            <a:r>
              <a:rPr>
                <a:latin typeface="Courier"/>
              </a:rPr>
              <a:t>(</a:t>
            </a:r>
            <a:r>
              <a:rPr>
                <a:solidFill>
                  <a:srgbClr val="4070A0"/>
                </a:solidFill>
                <a:latin typeface="Courier"/>
              </a:rPr>
              <a:t>"columns in both:"</a:t>
            </a:r>
            <a:r>
              <a:rPr>
                <a:latin typeface="Courier"/>
              </a:rPr>
              <a:t>, </a:t>
            </a:r>
            <a:r>
              <a:rPr>
                <a:solidFill>
                  <a:srgbClr val="008000"/>
                </a:solidFill>
                <a:latin typeface="Courier"/>
              </a:rPr>
              <a:t>sorted</a:t>
            </a:r>
            <a:r>
              <a:rPr>
                <a:latin typeface="Courier"/>
              </a:rPr>
              <a:t>(overlap))</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suffix collision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
            </a:r>
            <a:r>
              <a:rPr>
                <a:solidFill>
                  <a:srgbClr val="06287E"/>
                </a:solidFill>
                <a:latin typeface="Courier"/>
              </a:rPr>
              <a:t>intersect</a:t>
            </a:r>
            <a:r>
              <a:rPr>
                <a:latin typeface="Courier"/>
              </a:rPr>
              <a:t>(</a:t>
            </a:r>
            <a:r>
              <a:rPr>
                <a:solidFill>
                  <a:srgbClr val="06287E"/>
                </a:solidFill>
                <a:latin typeface="Courier"/>
              </a:rPr>
              <a:t>names</a:t>
            </a:r>
            <a:r>
              <a:rPr>
                <a:latin typeface="Courier"/>
              </a:rPr>
              <a:t>(registers), </a:t>
            </a:r>
            <a:r>
              <a:rPr>
                <a:solidFill>
                  <a:srgbClr val="06287E"/>
                </a:solidFill>
                <a:latin typeface="Courier"/>
              </a:rPr>
              <a:t>names</a:t>
            </a:r>
            <a:r>
              <a:rPr>
                <a:latin typeface="Courier"/>
              </a:rPr>
              <a:t>(aggregates)), </a:t>
            </a:r>
            <a:r>
              <a:rPr>
                <a:solidFill>
                  <a:srgbClr val="4070A0"/>
                </a:solidFill>
                <a:latin typeface="Courier"/>
              </a:rPr>
              <a:t>"facility_id"</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Keys with different names — In Python</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666666"/>
                </a:solidFill>
                <a:latin typeface="Courier"/>
              </a:rPr>
              <a:t>=</a:t>
            </a:r>
            <a:r>
              <a:rPr>
                <a:latin typeface="Courier"/>
              </a:rPr>
              <a:t> cases.merge(</a:t>
            </a:r>
            <a:br/>
            <a:r>
              <a:rPr>
                <a:latin typeface="Courier"/>
              </a:rPr>
              <a:t>    facilities, left_on</a:t>
            </a:r>
            <a:r>
              <a:rPr>
                <a:solidFill>
                  <a:srgbClr val="666666"/>
                </a:solidFill>
                <a:latin typeface="Courier"/>
              </a:rPr>
              <a:t>=</a:t>
            </a:r>
            <a:r>
              <a:rPr>
                <a:solidFill>
                  <a:srgbClr val="4070A0"/>
                </a:solidFill>
                <a:latin typeface="Courier"/>
              </a:rPr>
              <a:t>"site_code"</a:t>
            </a:r>
            <a:r>
              <a:rPr>
                <a:latin typeface="Courier"/>
              </a:rPr>
              <a:t>, right_on</a:t>
            </a:r>
            <a:r>
              <a:rPr>
                <a:solidFill>
                  <a:srgbClr val="666666"/>
                </a:solidFill>
                <a:latin typeface="Courier"/>
              </a:rPr>
              <a:t>=</a:t>
            </a:r>
            <a:r>
              <a:rPr>
                <a:solidFill>
                  <a:srgbClr val="4070A0"/>
                </a:solidFill>
                <a:latin typeface="Courier"/>
              </a:rPr>
              <a:t>"facility_id"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Keys with different names — In R</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007020"/>
                </a:solidFill>
                <a:latin typeface="Courier"/>
              </a:rPr>
              <a:t>&lt;-</a:t>
            </a:r>
            <a:r>
              <a:rPr>
                <a:latin typeface="Courier"/>
              </a:rPr>
              <a:t> cases </a:t>
            </a:r>
            <a:r>
              <a:rPr>
                <a:solidFill>
                  <a:srgbClr val="4070A0"/>
                </a:solidFill>
                <a:latin typeface="Courier"/>
              </a:rPr>
              <a:t>|&gt;</a:t>
            </a:r>
            <a:br/>
            <a:r>
              <a:rPr>
                <a:latin typeface="Courier"/>
              </a:rPr>
              <a:t>  </a:t>
            </a:r>
            <a:r>
              <a:rPr>
                <a:solidFill>
                  <a:srgbClr val="06287E"/>
                </a:solidFill>
                <a:latin typeface="Courier"/>
              </a:rPr>
              <a:t>left_join</a:t>
            </a:r>
            <a:r>
              <a:rPr>
                <a:latin typeface="Courier"/>
              </a:rPr>
              <a:t>(facilities,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"site_code"</a:t>
            </a:r>
            <a:r>
              <a:rPr>
                <a:latin typeface="Courier"/>
              </a:rPr>
              <a:t> </a:t>
            </a:r>
            <a:r>
              <a:rPr>
                <a:solidFill>
                  <a:srgbClr val="007020"/>
                </a:solidFill>
                <a:latin typeface="Courier"/>
              </a:rPr>
              <a:t>=</a:t>
            </a:r>
            <a:r>
              <a:rPr>
                <a:latin typeface="Courier"/>
              </a:rPr>
              <a:t> </a:t>
            </a:r>
            <a:r>
              <a:rPr>
                <a:solidFill>
                  <a:srgbClr val="4070A0"/>
                </a:solidFill>
                <a:latin typeface="Courier"/>
              </a:rPr>
              <a:t>"facility_id"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check so far has assumed you know what one row of each table is.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https://data-analysis.cassion.dev/courses/joining-and-reshaping/joining-02-proving-the-join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Proving the join did what you said</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A reconciliation table from every join — matched rows, both anti-join counts, the row count before and after — plus the suffix collision that overwrites a column without telling you.</vt:lpwstr>
  </property>
</Properties>
</file>