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tableau de rapprochement pour chaque jointure — lignes appariées, les deux comptes d’anti-jointure, le nombre de lignes avant et après — plus la collision de suffixes qui écrase une colonne sans rien dire.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Personne ne saute les contrôles de jointure en croyant les jointures sûres. On les saute parce que vérifier prend quatre commandes, qu’il faut lire la sortie, et que la jointure a « manifestement » fonctionné. Le contrôle doit donc devenir un seul appel produisant un seul petit tableau. Écrivez-le une fois, placez-le dans le fichier que tous vos scripts importent, et le coût de la vérification passe sous celui du doute.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première ligne de défense est un argument que vous pouviez déjà passer.</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valeurs, et choisir entre elles vous oblige à dire ce que vous croyez.</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dplyr avertit d’un plusieurs-à-plusieurs inattendu même sans l’argument ; pandas non. Cette différence a décidé du sort d’un certain nombre de chiffres discrètement faux, et c’est la raison pour laquelle les exemples Python de ce cours passent toujours </a:t>
            </a:r>
            <a:r>
              <a:rPr>
                <a:latin typeface="Courier"/>
              </a:rPr>
              <a:t>validate=</a:t>
            </a:r>
            <a:r>
              <a:rPr/>
              <a:t>. Notez la dernière ligne. Passer </a:t>
            </a:r>
            <a:r>
              <a:rPr>
                <a:latin typeface="Courier"/>
              </a:rPr>
              <a:t>many-to-many</a:t>
            </a:r>
            <a:r>
              <a:rPr/>
              <a:t> explicitement n’est pas une façon de faire taire le contrôle — c’est l’affirmation que le gonflement est voulu, et cela va de pair avec un commentaire disant quelle est la granularité obtenue.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L’argument de relation vous dit que la forme était bonne. Il ne vous dit pas ce qui n’a pas trouvé de partenaire, et c’est en général la question la plus intéressante.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Remarquez qu’il rapproche les clés distinctes, pas les lignes. Comparer des nombres de lignes de part et d’autre d’une jointure un-à-plusieurs n’apprend rien ; comparer les ensembles de clés dit exactement qui est d’un côté et pas de l’autre. Voilà le tableau à coller dans une cellule au-dessus de chaque jointure. Quatre secondes de lecture, et les deux modes de défaillance silencieux deviennent impossibles à manquer.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C’est strictement plus fort que </a:t>
            </a:r>
            <a:r>
              <a:rPr>
                <a:latin typeface="Courier"/>
              </a:rPr>
              <a:t>validate=</a:t>
            </a:r>
            <a:r>
              <a:rPr/>
              <a:t>, car cela attrape aussi le cas où la clé est unique des deux côtés mais où la table de </a:t>
            </a:r>
            <a:r>
              <a:rPr i="1"/>
              <a:t>gauche</a:t>
            </a:r>
            <a:r>
              <a:rPr/>
              <a:t> a perdu des lignes — ce qui arrive dès que quelqu’un remplace </a:t>
            </a:r>
            <a:r>
              <a:rPr>
                <a:latin typeface="Courier"/>
              </a:rPr>
              <a:t>how="left"</a:t>
            </a:r>
            <a:r>
              <a:rPr/>
              <a:t> par </a:t>
            </a:r>
            <a:r>
              <a:rPr>
                <a:latin typeface="Courier"/>
              </a:rPr>
              <a:t>how="inner"</a:t>
            </a:r>
            <a:r>
              <a:rPr/>
              <a:t> en déboguant autre chose et oublie de revenir en arrière.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jointure qui n’apparie pas 6 % d’une liste de bénéficiaires vous dit quelque chose sur l’enregistrement, pas sur votre code. Rapportez-le.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Suivez ce nombre d’un tour à l’autre et il devient une tendance de qualité des données qui a sa place dans un rapport mensuel — le même geste que la série de constats de validation du cours de nettoyage. Un taux d’appariement qui tombe de 98 % à 91 % entre deux tours signale un processus d’enregistrement qui a changé, et il est bien plus utile de le savoir en mars que de le découvrir lors d’un audit.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large part des « la jointure n’a pas marché » vient d’une clé qui ne se compare pas égale.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Faites-le sur les deux côtés dans la même fonction, pour qu’ils ne puissent pas diverger. Deux expressions de nettoyage séparées, c’est le même défaut que deux calculs d’indicateur séparés.</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tables ont une colonne nommée </a:t>
            </a:r>
            <a:r>
              <a:rPr>
                <a:latin typeface="Courier"/>
              </a:rPr>
              <a:t>updated_at</a:t>
            </a:r>
            <a:r>
              <a:rPr/>
              <a:t>, ou </a:t>
            </a:r>
            <a:r>
              <a:rPr>
                <a:latin typeface="Courier"/>
              </a:rPr>
              <a:t>district</a:t>
            </a:r>
            <a:r>
              <a:rPr/>
              <a:t>, ou </a:t>
            </a:r>
            <a:r>
              <a:rPr>
                <a:latin typeface="Courier"/>
              </a:rPr>
              <a:t>notes</a:t>
            </a:r>
            <a:r>
              <a:rPr/>
              <a:t>. La jointure n’échoue pas, elle renomme.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deux bibliothèques ont un défaut peu utile — </a:t>
            </a:r>
            <a:r>
              <a:rPr>
                <a:latin typeface="Courier"/>
              </a:rPr>
              <a:t>_x</a:t>
            </a:r>
            <a:r>
              <a:rPr/>
              <a:t> et </a:t>
            </a:r>
            <a:r>
              <a:rPr>
                <a:latin typeface="Courier"/>
              </a:rPr>
              <a:t>_y</a:t>
            </a:r>
            <a:r>
              <a:rPr/>
              <a:t> en pandas, </a:t>
            </a:r>
            <a:r>
              <a:rPr>
                <a:latin typeface="Courier"/>
              </a:rPr>
              <a:t>.x</a:t>
            </a:r>
            <a:r>
              <a:rPr/>
              <a:t> et </a:t>
            </a:r>
            <a:r>
              <a:rPr>
                <a:latin typeface="Courier"/>
              </a:rPr>
              <a:t>.y</a:t>
            </a:r>
            <a:r>
              <a:rPr/>
              <a:t> en dplyr — et trois jointures plus loin, plus personne ne peut dire si </a:t>
            </a:r>
            <a:r>
              <a:rPr>
                <a:latin typeface="Courier"/>
              </a:rPr>
              <a:t>district_x</a:t>
            </a:r>
            <a:r>
              <a:rPr/>
              <a:t> vient du registre ou de l’agrégat. Nommez les suffixes d’après la source, à chaque fois. Cela coûte un argument et fait la différence entre une table traçable et une supposition. Pire encore, une colonne partagée dont vous ignoriez l’existence, transportée en silence par la jointure puis utilisée. Vérifiez avant de joindre.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Dites-le explicitement plutôt que de renommer une colonne pour faire marcher la jointure — le renommage survit à la jointure et égare le lecteur suivant.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Tous les contrôles vus jusqu’ici supposent que vous savez ce qu’est une ligne de chaque table. C’est dans cette supposition que logent les défaillances restantes — une table de ménages jointe à une table de personnes, ou un agrégat mensuel joint à un registre journalier. La leçon suivante porte sur la désignation de la granularité, et sur l’agrégation à cette granularité avant la jointure plutôt que sur la découverte après coup d’une multiplication.</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joining-and-reshaping/joining-02-proving-the-join"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Prouver que la jointure a fait ce que vous avez annoncé</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Un tableau de rapprochement pour chaque jointure — lignes appariées, les deux comptes d’anti-jointure, le nombre de lignes avant et après — plus la collision de suffixes qui écrase une colonne sans rien dire.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2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contrôle doit coûter moins cher que le bug</a:t>
            </a:r>
          </a:p>
          <a:p>
            <a:pPr lvl="0"/>
            <a:r>
              <a:rPr/>
              <a:t>Déclarez la relation, toujours</a:t>
            </a:r>
          </a:p>
          <a:p>
            <a:pPr lvl="0"/>
            <a:r>
              <a:rPr/>
              <a:t>Le tableau de rapprochement</a:t>
            </a:r>
          </a:p>
          <a:p>
            <a:pPr lvl="0"/>
            <a:r>
              <a:rPr/>
              <a:t>Protégez le nombre de lignes quand vous vouliez le préserver</a:t>
            </a:r>
          </a:p>
          <a:p>
            <a:pPr lvl="0"/>
            <a:r>
              <a:rPr/>
              <a:t>Le taux de non-appariement est un indicateur, pas une erreur</a:t>
            </a:r>
          </a:p>
          <a:p>
            <a:pPr lvl="0"/>
            <a:r>
              <a:rPr/>
              <a:t>Normalisez la clé avant d’accuser la jointure</a:t>
            </a:r>
          </a:p>
          <a:p>
            <a:pPr lvl="0"/>
            <a:r>
              <a:rPr/>
              <a:t>La collision de suffixes</a:t>
            </a:r>
          </a:p>
          <a:p>
            <a:pPr lvl="0"/>
            <a:r>
              <a:rPr/>
              <a:t>Des clés aux noms différents</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contrôle doit coûter moins cher que le bug</a:t>
            </a:r>
          </a:p>
        </p:txBody>
      </p:sp>
      <p:sp>
        <p:nvSpPr>
          <p:cNvPr id="3" name="Content Placeholder 2"/>
          <p:cNvSpPr>
            <a:spLocks noGrp="1"/>
          </p:cNvSpPr>
          <p:nvPr>
            <p:ph idx="1"/>
          </p:nvPr>
        </p:nvSpPr>
        <p:spPr/>
        <p:txBody>
          <a:bodyPr/>
          <a:lstStyle/>
          <a:p>
            <a:pPr lvl="0"/>
            <a:r>
              <a:rPr/>
              <a:t>Personne ne saute les contrôles de jointure en croyant les jointures sûres.</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Déclarez la relation, toujours — En Python</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666666"/>
                </a:solidFill>
                <a:latin typeface="Courier"/>
              </a:rPr>
              <a:t>=</a:t>
            </a:r>
            <a:r>
              <a:rPr>
                <a:latin typeface="Courier"/>
              </a:rPr>
              <a:t> attendance.merge(</a:t>
            </a:r>
            <a:br/>
            <a:r>
              <a:rPr>
                <a:latin typeface="Courier"/>
              </a:rPr>
              <a:t>    roster, on</a:t>
            </a:r>
            <a:r>
              <a:rPr>
                <a:solidFill>
                  <a:srgbClr val="666666"/>
                </a:solidFill>
                <a:latin typeface="Courier"/>
              </a:rPr>
              <a:t>=</a:t>
            </a:r>
            <a:r>
              <a:rPr>
                <a:solidFill>
                  <a:srgbClr val="4070A0"/>
                </a:solidFill>
                <a:latin typeface="Courier"/>
              </a:rPr>
              <a:t>"student_id"</a:t>
            </a:r>
            <a:r>
              <a:rPr>
                <a:latin typeface="Courier"/>
              </a:rPr>
              <a:t>, how</a:t>
            </a:r>
            <a:r>
              <a:rPr>
                <a:solidFill>
                  <a:srgbClr val="666666"/>
                </a:solidFill>
                <a:latin typeface="Courier"/>
              </a:rPr>
              <a:t>=</a:t>
            </a:r>
            <a:r>
              <a:rPr>
                <a:solidFill>
                  <a:srgbClr val="4070A0"/>
                </a:solidFill>
                <a:latin typeface="Courier"/>
              </a:rPr>
              <a:t>"left"</a:t>
            </a: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Déclarez la relation, toujours — En R</a:t>
            </a:r>
          </a:p>
        </p:txBody>
      </p:sp>
      <p:sp>
        <p:nvSpPr>
          <p:cNvPr id="3" name="Content Placeholder 2"/>
          <p:cNvSpPr>
            <a:spLocks noGrp="1"/>
          </p:cNvSpPr>
          <p:nvPr>
            <p:ph idx="1"/>
          </p:nvPr>
        </p:nvSpPr>
        <p:spPr/>
        <p:txBody>
          <a:bodyPr/>
          <a:lstStyle/>
          <a:p>
            <a:pPr lvl="0" indent="0">
              <a:buNone/>
            </a:pPr>
            <a:r>
              <a:rPr>
                <a:latin typeface="Courier"/>
              </a:rPr>
              <a:t>joined </a:t>
            </a:r>
            <a:r>
              <a:rPr>
                <a:solidFill>
                  <a:srgbClr val="007020"/>
                </a:solidFill>
                <a:latin typeface="Courier"/>
              </a:rPr>
              <a:t>&lt;-</a:t>
            </a:r>
            <a:r>
              <a:rPr>
                <a:latin typeface="Courier"/>
              </a:rPr>
              <a:t> attendance </a:t>
            </a:r>
            <a:r>
              <a:rPr>
                <a:solidFill>
                  <a:srgbClr val="4070A0"/>
                </a:solidFill>
                <a:latin typeface="Courier"/>
              </a:rPr>
              <a:t>|&gt;</a:t>
            </a:r>
            <a:br/>
            <a:r>
              <a:rPr>
                <a:latin typeface="Courier"/>
              </a:rPr>
              <a:t>  </a:t>
            </a:r>
            <a:r>
              <a:rPr>
                <a:solidFill>
                  <a:srgbClr val="06287E"/>
                </a:solidFill>
                <a:latin typeface="Courier"/>
              </a:rPr>
              <a:t>left_join</a:t>
            </a:r>
            <a:r>
              <a:rPr>
                <a:latin typeface="Courier"/>
              </a:rPr>
              <a:t>(roster, </a:t>
            </a:r>
            <a:r>
              <a:rPr>
                <a:solidFill>
                  <a:srgbClr val="7D9029"/>
                </a:solidFill>
                <a:latin typeface="Courier"/>
              </a:rPr>
              <a:t>by =</a:t>
            </a:r>
            <a:r>
              <a:rPr>
                <a:latin typeface="Courier"/>
              </a:rPr>
              <a:t> </a:t>
            </a:r>
            <a:r>
              <a:rPr>
                <a:solidFill>
                  <a:srgbClr val="4070A0"/>
                </a:solidFill>
                <a:latin typeface="Courier"/>
              </a:rPr>
              <a:t>"student_id"</a:t>
            </a: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Déclarez la relation, toujours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Ce que vous attendez</a:t>
                      </a:r>
                    </a:p>
                  </a:txBody>
                  <a:tcPr/>
                </a:tc>
                <a:tc>
                  <a:txBody>
                    <a:bodyPr/>
                    <a:lstStyle/>
                    <a:p>
                      <a:pPr lvl="0" indent="0" marL="0">
                        <a:buNone/>
                      </a:pPr>
                      <a:r>
                        <a:rPr/>
                        <a:t>pandas </a:t>
                      </a:r>
                      <a:r>
                        <a:rPr>
                          <a:latin typeface="Courier"/>
                        </a:rPr>
                        <a:t>validate=</a:t>
                      </a:r>
                    </a:p>
                  </a:txBody>
                  <a:tcPr/>
                </a:tc>
                <a:tc>
                  <a:txBody>
                    <a:bodyPr/>
                    <a:lstStyle/>
                    <a:p>
                      <a:pPr lvl="0" indent="0" marL="0">
                        <a:buNone/>
                      </a:pPr>
                      <a:r>
                        <a:rPr/>
                        <a:t>dplyr </a:t>
                      </a:r>
                      <a:r>
                        <a:rPr>
                          <a:latin typeface="Courier"/>
                        </a:rPr>
                        <a:t>relationship=</a:t>
                      </a:r>
                    </a:p>
                  </a:txBody>
                  <a:tcPr/>
                </a:tc>
              </a:tr>
              <a:tr h="0">
                <a:tc>
                  <a:txBody>
                    <a:bodyPr/>
                    <a:lstStyle/>
                    <a:p>
                      <a:pPr lvl="0" indent="0" marL="0">
                        <a:buNone/>
                      </a:pPr>
                      <a:r>
                        <a:rPr/>
                        <a:t>Une ligne de chaque côté</a:t>
                      </a:r>
                    </a:p>
                  </a:txBody>
                </a:tc>
                <a:tc>
                  <a:txBody>
                    <a:bodyPr/>
                    <a:lstStyle/>
                    <a:p>
                      <a:pPr lvl="0" indent="0" marL="0">
                        <a:buNone/>
                      </a:pPr>
                      <a:r>
                        <a:rPr>
                          <a:latin typeface="Courier"/>
                        </a:rPr>
                        <a:t>one_to_one</a:t>
                      </a:r>
                    </a:p>
                  </a:txBody>
                </a:tc>
                <a:tc>
                  <a:txBody>
                    <a:bodyPr/>
                    <a:lstStyle/>
                    <a:p>
                      <a:pPr lvl="0" indent="0" marL="0">
                        <a:buNone/>
                      </a:pPr>
                      <a:r>
                        <a:rPr>
                          <a:latin typeface="Courier"/>
                        </a:rPr>
                        <a:t>one-to-one</a:t>
                      </a:r>
                    </a:p>
                  </a:txBody>
                </a:tc>
              </a:tr>
              <a:tr h="0">
                <a:tc>
                  <a:txBody>
                    <a:bodyPr/>
                    <a:lstStyle/>
                    <a:p>
                      <a:pPr lvl="0" indent="0" marL="0">
                        <a:buNone/>
                      </a:pPr>
                      <a:r>
                        <a:rPr/>
                        <a:t>Plusieurs à gauche, une à droite</a:t>
                      </a:r>
                    </a:p>
                  </a:txBody>
                </a:tc>
                <a:tc>
                  <a:txBody>
                    <a:bodyPr/>
                    <a:lstStyle/>
                    <a:p>
                      <a:pPr lvl="0" indent="0" marL="0">
                        <a:buNone/>
                      </a:pPr>
                      <a:r>
                        <a:rPr>
                          <a:latin typeface="Courier"/>
                        </a:rPr>
                        <a:t>many_to_one</a:t>
                      </a:r>
                    </a:p>
                  </a:txBody>
                </a:tc>
                <a:tc>
                  <a:txBody>
                    <a:bodyPr/>
                    <a:lstStyle/>
                    <a:p>
                      <a:pPr lvl="0" indent="0" marL="0">
                        <a:buNone/>
                      </a:pPr>
                      <a:r>
                        <a:rPr>
                          <a:latin typeface="Courier"/>
                        </a:rPr>
                        <a:t>many-to-one</a:t>
                      </a:r>
                    </a:p>
                  </a:txBody>
                </a:tc>
              </a:tr>
              <a:tr h="0">
                <a:tc>
                  <a:txBody>
                    <a:bodyPr/>
                    <a:lstStyle/>
                    <a:p>
                      <a:pPr lvl="0" indent="0" marL="0">
                        <a:buNone/>
                      </a:pPr>
                      <a:r>
                        <a:rPr/>
                        <a:t>Une à gauche, plusieurs à droite</a:t>
                      </a:r>
                    </a:p>
                  </a:txBody>
                </a:tc>
                <a:tc>
                  <a:txBody>
                    <a:bodyPr/>
                    <a:lstStyle/>
                    <a:p>
                      <a:pPr lvl="0" indent="0" marL="0">
                        <a:buNone/>
                      </a:pPr>
                      <a:r>
                        <a:rPr>
                          <a:latin typeface="Courier"/>
                        </a:rPr>
                        <a:t>one_to_many</a:t>
                      </a:r>
                    </a:p>
                  </a:txBody>
                </a:tc>
                <a:tc>
                  <a:txBody>
                    <a:bodyPr/>
                    <a:lstStyle/>
                    <a:p>
                      <a:pPr lvl="0" indent="0" marL="0">
                        <a:buNone/>
                      </a:pPr>
                      <a:r>
                        <a:rPr>
                          <a:latin typeface="Courier"/>
                        </a:rPr>
                        <a:t>one-to-many</a:t>
                      </a:r>
                    </a:p>
                  </a:txBody>
                </a:tc>
              </a:tr>
              <a:tr h="0">
                <a:tc>
                  <a:txBody>
                    <a:bodyPr/>
                    <a:lstStyle/>
                    <a:p>
                      <a:pPr lvl="0" indent="0" marL="0">
                        <a:buNone/>
                      </a:pPr>
                      <a:r>
                        <a:rPr/>
                        <a:t>Réellement plusieurs à plusieurs</a:t>
                      </a:r>
                    </a:p>
                  </a:txBody>
                </a:tc>
                <a:tc>
                  <a:txBody>
                    <a:bodyPr/>
                    <a:lstStyle/>
                    <a:p>
                      <a:pPr lvl="0" indent="0" marL="0">
                        <a:buNone/>
                      </a:pPr>
                      <a:r>
                        <a:rPr/>
                        <a:t>omettre</a:t>
                      </a:r>
                    </a:p>
                  </a:txBody>
                </a:tc>
                <a:tc>
                  <a:txBody>
                    <a:bodyPr/>
                    <a:lstStyle/>
                    <a:p>
                      <a:pPr lvl="0" indent="0" marL="0">
                        <a:buNone/>
                      </a:pPr>
                      <a:r>
                        <a:rPr>
                          <a:latin typeface="Courier"/>
                        </a:rPr>
                        <a:t>many-to-many</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Déclarez la relation, toujours</a:t>
            </a:r>
          </a:p>
        </p:txBody>
      </p:sp>
      <p:sp>
        <p:nvSpPr>
          <p:cNvPr id="3" name="Content Placeholder 2"/>
          <p:cNvSpPr>
            <a:spLocks noGrp="1"/>
          </p:cNvSpPr>
          <p:nvPr>
            <p:ph idx="1"/>
          </p:nvPr>
        </p:nvSpPr>
        <p:spPr/>
        <p:txBody>
          <a:bodyPr/>
          <a:lstStyle/>
          <a:p>
            <a:pPr lvl="0"/>
            <a:r>
              <a:rPr/>
              <a:t>dplyr avertit d’un plusieurs-à-plusieurs inattendu même sans l’argument — pandas non</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 rapprochement — En Python (suite)</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reconcile(left, right, on, left_name</a:t>
            </a:r>
            <a:r>
              <a:rPr>
                <a:solidFill>
                  <a:srgbClr val="666666"/>
                </a:solidFill>
                <a:latin typeface="Courier"/>
              </a:rPr>
              <a:t>=</a:t>
            </a:r>
            <a:r>
              <a:rPr>
                <a:solidFill>
                  <a:srgbClr val="4070A0"/>
                </a:solidFill>
                <a:latin typeface="Courier"/>
              </a:rPr>
              <a:t>"left"</a:t>
            </a:r>
            <a:r>
              <a:rPr>
                <a:latin typeface="Courier"/>
              </a:rPr>
              <a:t>, right_name</a:t>
            </a:r>
            <a:r>
              <a:rPr>
                <a:solidFill>
                  <a:srgbClr val="666666"/>
                </a:solidFill>
                <a:latin typeface="Courier"/>
              </a:rPr>
              <a:t>=</a:t>
            </a:r>
            <a:r>
              <a:rPr>
                <a:solidFill>
                  <a:srgbClr val="4070A0"/>
                </a:solidFill>
                <a:latin typeface="Courier"/>
              </a:rPr>
              <a:t>"right"</a:t>
            </a:r>
            <a:r>
              <a:rPr>
                <a:latin typeface="Courier"/>
              </a:rPr>
              <a:t>):</a:t>
            </a:r>
            <a:br/>
            <a:r>
              <a:rPr>
                <a:latin typeface="Courier"/>
              </a:rPr>
              <a:t>    left_keys </a:t>
            </a:r>
            <a:r>
              <a:rPr>
                <a:solidFill>
                  <a:srgbClr val="666666"/>
                </a:solidFill>
                <a:latin typeface="Courier"/>
              </a:rPr>
              <a:t>=</a:t>
            </a:r>
            <a:r>
              <a:rPr>
                <a:latin typeface="Courier"/>
              </a:rPr>
              <a:t> left[on].drop_duplicates()</a:t>
            </a:r>
            <a:br/>
            <a:r>
              <a:rPr>
                <a:latin typeface="Courier"/>
              </a:rPr>
              <a:t>    right_keys </a:t>
            </a:r>
            <a:r>
              <a:rPr>
                <a:solidFill>
                  <a:srgbClr val="666666"/>
                </a:solidFill>
                <a:latin typeface="Courier"/>
              </a:rPr>
              <a:t>=</a:t>
            </a:r>
            <a:r>
              <a:rPr>
                <a:latin typeface="Courier"/>
              </a:rPr>
              <a:t> right[on].drop_duplicates()</a:t>
            </a:r>
            <a:br/>
            <a:r>
              <a:rPr>
                <a:latin typeface="Courier"/>
              </a:rPr>
              <a:t>    merged </a:t>
            </a:r>
            <a:r>
              <a:rPr>
                <a:solidFill>
                  <a:srgbClr val="666666"/>
                </a:solidFill>
                <a:latin typeface="Courier"/>
              </a:rPr>
              <a:t>=</a:t>
            </a:r>
            <a:r>
              <a:rPr>
                <a:latin typeface="Courier"/>
              </a:rPr>
              <a:t> left_keys.merge(right_keys, on</a:t>
            </a:r>
            <a:r>
              <a:rPr>
                <a:solidFill>
                  <a:srgbClr val="666666"/>
                </a:solidFill>
                <a:latin typeface="Courier"/>
              </a:rPr>
              <a:t>=</a:t>
            </a:r>
            <a:r>
              <a:rPr>
                <a:latin typeface="Courier"/>
              </a:rPr>
              <a:t>on, how</a:t>
            </a:r>
            <a:r>
              <a:rPr>
                <a:solidFill>
                  <a:srgbClr val="666666"/>
                </a:solidFill>
                <a:latin typeface="Courier"/>
              </a:rPr>
              <a:t>=</a:t>
            </a:r>
            <a:r>
              <a:rPr>
                <a:solidFill>
                  <a:srgbClr val="4070A0"/>
                </a:solidFill>
                <a:latin typeface="Courier"/>
              </a:rPr>
              <a:t>"outer"</a:t>
            </a:r>
            <a:r>
              <a:rPr>
                <a:latin typeface="Courier"/>
              </a:rPr>
              <a:t>, indicator</a:t>
            </a:r>
            <a:r>
              <a:rPr>
                <a:solidFill>
                  <a:srgbClr val="666666"/>
                </a:solidFill>
                <a:latin typeface="Courier"/>
              </a:rPr>
              <a:t>=</a:t>
            </a:r>
            <a:r>
              <a:rPr>
                <a:solidFill>
                  <a:srgbClr val="19177C"/>
                </a:solidFill>
                <a:latin typeface="Courier"/>
              </a:rPr>
              <a:t>True</a:t>
            </a:r>
            <a:r>
              <a:rPr>
                <a:latin typeface="Courier"/>
              </a:rPr>
              <a:t>)</a:t>
            </a:r>
            <a:br/>
            <a:r>
              <a:rPr>
                <a:latin typeface="Courier"/>
              </a:rPr>
              <a:t>    counts </a:t>
            </a:r>
            <a:r>
              <a:rPr>
                <a:solidFill>
                  <a:srgbClr val="666666"/>
                </a:solidFill>
                <a:latin typeface="Courier"/>
              </a:rPr>
              <a:t>=</a:t>
            </a:r>
            <a:r>
              <a:rPr>
                <a:latin typeface="Courier"/>
              </a:rPr>
              <a:t> merged[</a:t>
            </a:r>
            <a:r>
              <a:rPr>
                <a:solidFill>
                  <a:srgbClr val="4070A0"/>
                </a:solidFill>
                <a:latin typeface="Courier"/>
              </a:rPr>
              <a:t>"_merge"</a:t>
            </a:r>
            <a:r>
              <a:rPr>
                <a:latin typeface="Courier"/>
              </a:rPr>
              <a:t>].value_counts()</a:t>
            </a:r>
            <a:br/>
            <a:br/>
            <a:r>
              <a:rPr>
                <a:latin typeface="Courier"/>
              </a:rPr>
              <a:t>    </a:t>
            </a:r>
            <a:r>
              <a:rPr b="1">
                <a:solidFill>
                  <a:srgbClr val="007020"/>
                </a:solidFill>
                <a:latin typeface="Courier"/>
              </a:rPr>
              <a:t>return</a:t>
            </a:r>
            <a:r>
              <a:rPr>
                <a:latin typeface="Courier"/>
              </a:rPr>
              <a:t> pd.Series({</a:t>
            </a:r>
            <a:br/>
            <a:r>
              <a:rPr>
                <a:latin typeface="Courier"/>
              </a:rPr>
              <a:t>        </a:t>
            </a:r>
            <a:r>
              <a:rPr>
                <a:solidFill>
                  <a:srgbClr val="BB6688"/>
                </a:solidFill>
                <a:latin typeface="Courier"/>
              </a:rPr>
              <a:t>f"</a:t>
            </a:r>
            <a:r>
              <a:rPr>
                <a:solidFill>
                  <a:srgbClr val="4070A0"/>
                </a:solidFill>
                <a:latin typeface="Courier"/>
              </a:rPr>
              <a:t>{</a:t>
            </a:r>
            <a:r>
              <a:rPr>
                <a:latin typeface="Courier"/>
              </a:rPr>
              <a:t>left_name</a:t>
            </a:r>
            <a:r>
              <a:rPr>
                <a:solidFill>
                  <a:srgbClr val="4070A0"/>
                </a:solidFill>
                <a:latin typeface="Courier"/>
              </a:rPr>
              <a:t>}</a:t>
            </a:r>
            <a:r>
              <a:rPr>
                <a:solidFill>
                  <a:srgbClr val="BB6688"/>
                </a:solidFill>
                <a:latin typeface="Courier"/>
              </a:rPr>
              <a:t> rows"</a:t>
            </a:r>
            <a:r>
              <a:rPr>
                <a:latin typeface="Courier"/>
              </a:rPr>
              <a:t>: </a:t>
            </a:r>
            <a:r>
              <a:rPr>
                <a:solidFill>
                  <a:srgbClr val="008000"/>
                </a:solidFill>
                <a:latin typeface="Courier"/>
              </a:rPr>
              <a:t>len</a:t>
            </a:r>
            <a:r>
              <a:rPr>
                <a:latin typeface="Courier"/>
              </a:rPr>
              <a:t>(left),</a:t>
            </a:r>
            <a:br/>
            <a:r>
              <a:rPr>
                <a:latin typeface="Courier"/>
              </a:rPr>
              <a:t>        </a:t>
            </a:r>
            <a:r>
              <a:rPr>
                <a:solidFill>
                  <a:srgbClr val="BB6688"/>
                </a:solidFill>
                <a:latin typeface="Courier"/>
              </a:rPr>
              <a:t>f"</a:t>
            </a:r>
            <a:r>
              <a:rPr>
                <a:solidFill>
                  <a:srgbClr val="4070A0"/>
                </a:solidFill>
                <a:latin typeface="Courier"/>
              </a:rPr>
              <a:t>{</a:t>
            </a:r>
            <a:r>
              <a:rPr>
                <a:latin typeface="Courier"/>
              </a:rPr>
              <a:t>right_name</a:t>
            </a:r>
            <a:r>
              <a:rPr>
                <a:solidFill>
                  <a:srgbClr val="4070A0"/>
                </a:solidFill>
                <a:latin typeface="Courier"/>
              </a:rPr>
              <a:t>}</a:t>
            </a:r>
            <a:r>
              <a:rPr>
                <a:solidFill>
                  <a:srgbClr val="BB6688"/>
                </a:solidFill>
                <a:latin typeface="Courier"/>
              </a:rPr>
              <a:t> rows"</a:t>
            </a:r>
            <a:r>
              <a:rPr>
                <a:latin typeface="Courier"/>
              </a:rPr>
              <a:t>: </a:t>
            </a:r>
            <a:r>
              <a:rPr>
                <a:solidFill>
                  <a:srgbClr val="008000"/>
                </a:solidFill>
                <a:latin typeface="Courier"/>
              </a:rPr>
              <a:t>len</a:t>
            </a:r>
            <a:r>
              <a:rPr>
                <a:latin typeface="Courier"/>
              </a:rPr>
              <a:t>(right),</a:t>
            </a:r>
            <a:br/>
            <a:r>
              <a:rPr>
                <a:latin typeface="Courier"/>
              </a:rPr>
              <a:t>        </a:t>
            </a:r>
            <a:r>
              <a:rPr>
                <a:solidFill>
                  <a:srgbClr val="4070A0"/>
                </a:solidFill>
                <a:latin typeface="Courier"/>
              </a:rPr>
              <a:t>"keys matched"</a:t>
            </a:r>
            <a:r>
              <a:rPr>
                <a:latin typeface="Courier"/>
              </a:rPr>
              <a:t>: </a:t>
            </a:r>
            <a:r>
              <a:rPr>
                <a:solidFill>
                  <a:srgbClr val="008000"/>
                </a:solidFill>
                <a:latin typeface="Courier"/>
              </a:rPr>
              <a:t>int</a:t>
            </a:r>
            <a:r>
              <a:rPr>
                <a:latin typeface="Courier"/>
              </a:rPr>
              <a:t>(counts.get(</a:t>
            </a:r>
            <a:r>
              <a:rPr>
                <a:solidFill>
                  <a:srgbClr val="4070A0"/>
                </a:solidFill>
                <a:latin typeface="Courier"/>
              </a:rPr>
              <a:t>"both"</a:t>
            </a:r>
            <a:r>
              <a:rPr>
                <a:latin typeface="Courier"/>
              </a:rPr>
              <a:t>, </a:t>
            </a:r>
            <a:r>
              <a:rPr>
                <a:solidFill>
                  <a:srgbClr val="40A070"/>
                </a:solidFill>
                <a:latin typeface="Courier"/>
              </a:rPr>
              <a:t>0</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left_name</a:t>
            </a:r>
            <a:r>
              <a:rPr>
                <a:solidFill>
                  <a:srgbClr val="4070A0"/>
                </a:solidFill>
                <a:latin typeface="Courier"/>
              </a:rPr>
              <a:t>}</a:t>
            </a:r>
            <a:r>
              <a:rPr>
                <a:solidFill>
                  <a:srgbClr val="BB6688"/>
                </a:solidFill>
                <a:latin typeface="Courier"/>
              </a:rPr>
              <a:t> only"</a:t>
            </a:r>
            <a:r>
              <a:rPr>
                <a:latin typeface="Courier"/>
              </a:rPr>
              <a:t>: </a:t>
            </a:r>
            <a:r>
              <a:rPr>
                <a:solidFill>
                  <a:srgbClr val="008000"/>
                </a:solidFill>
                <a:latin typeface="Courier"/>
              </a:rPr>
              <a:t>int</a:t>
            </a:r>
            <a:r>
              <a:rPr>
                <a:latin typeface="Courier"/>
              </a:rPr>
              <a:t>(counts.get(</a:t>
            </a:r>
            <a:r>
              <a:rPr>
                <a:solidFill>
                  <a:srgbClr val="4070A0"/>
                </a:solidFill>
                <a:latin typeface="Courier"/>
              </a:rPr>
              <a:t>"left_only"</a:t>
            </a:r>
            <a:r>
              <a:rPr>
                <a:latin typeface="Courier"/>
              </a:rPr>
              <a:t>, </a:t>
            </a:r>
            <a:r>
              <a:rPr>
                <a:solidFill>
                  <a:srgbClr val="40A070"/>
                </a:solidFill>
                <a:latin typeface="Courier"/>
              </a:rPr>
              <a:t>0</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right_name</a:t>
            </a:r>
            <a:r>
              <a:rPr>
                <a:solidFill>
                  <a:srgbClr val="4070A0"/>
                </a:solidFill>
                <a:latin typeface="Courier"/>
              </a:rPr>
              <a:t>}</a:t>
            </a:r>
            <a:r>
              <a:rPr>
                <a:solidFill>
                  <a:srgbClr val="BB6688"/>
                </a:solidFill>
                <a:latin typeface="Courier"/>
              </a:rPr>
              <a:t> only"</a:t>
            </a:r>
            <a:r>
              <a:rPr>
                <a:latin typeface="Courier"/>
              </a:rPr>
              <a:t>: </a:t>
            </a:r>
            <a:r>
              <a:rPr>
                <a:solidFill>
                  <a:srgbClr val="008000"/>
                </a:solidFill>
                <a:latin typeface="Courier"/>
              </a:rPr>
              <a:t>int</a:t>
            </a:r>
            <a:r>
              <a:rPr>
                <a:latin typeface="Courier"/>
              </a:rPr>
              <a:t>(counts.get(</a:t>
            </a:r>
            <a:r>
              <a:rPr>
                <a:solidFill>
                  <a:srgbClr val="4070A0"/>
                </a:solidFill>
                <a:latin typeface="Courier"/>
              </a:rPr>
              <a:t>"right_only"</a:t>
            </a:r>
            <a:r>
              <a:rPr>
                <a:latin typeface="Courier"/>
              </a:rPr>
              <a:t>, </a:t>
            </a:r>
            <a:r>
              <a:rPr>
                <a:solidFill>
                  <a:srgbClr val="40A070"/>
                </a:solidFill>
                <a:latin typeface="Courier"/>
              </a:rPr>
              <a:t>0</a:t>
            </a:r>
            <a:r>
              <a:rPr>
                <a:latin typeface="Courier"/>
              </a:rPr>
              <a:t>)),</a:t>
            </a:r>
            <a:br/>
            <a:r>
              <a:rPr>
                <a:latin typeface="Courier"/>
              </a:rPr>
              <a:t>        </a:t>
            </a:r>
            <a:r>
              <a:rPr>
                <a:solidFill>
                  <a:srgbClr val="BB6688"/>
                </a:solidFill>
                <a:latin typeface="Courier"/>
              </a:rPr>
              <a:t>f"</a:t>
            </a:r>
            <a:r>
              <a:rPr>
                <a:solidFill>
                  <a:srgbClr val="4070A0"/>
                </a:solidFill>
                <a:latin typeface="Courier"/>
              </a:rPr>
              <a:t>{</a:t>
            </a:r>
            <a:r>
              <a:rPr>
                <a:latin typeface="Courier"/>
              </a:rPr>
              <a:t>left_name</a:t>
            </a:r>
            <a:r>
              <a:rPr>
                <a:solidFill>
                  <a:srgbClr val="4070A0"/>
                </a:solidFill>
                <a:latin typeface="Courier"/>
              </a:rPr>
              <a:t>}</a:t>
            </a:r>
            <a:r>
              <a:rPr>
                <a:solidFill>
                  <a:srgbClr val="BB6688"/>
                </a:solidFill>
                <a:latin typeface="Courier"/>
              </a:rPr>
              <a:t> unmatched %"</a:t>
            </a:r>
            <a:r>
              <a:rPr>
                <a:latin typeface="Courier"/>
              </a:rPr>
              <a:t>: </a:t>
            </a:r>
            <a:r>
              <a:rPr>
                <a:solidFill>
                  <a:srgbClr val="008000"/>
                </a:solidFill>
                <a:latin typeface="Courier"/>
              </a:rPr>
              <a:t>round</a:t>
            </a:r>
            <a:r>
              <a:rPr>
                <a:latin typeface="Courier"/>
              </a:rPr>
              <a:t>(</a:t>
            </a:r>
            <a:br/>
            <a:r>
              <a:rPr>
                <a:latin typeface="Courier"/>
              </a:rPr>
              <a:t>            </a:t>
            </a:r>
            <a:r>
              <a:rPr>
                <a:solidFill>
                  <a:srgbClr val="40A070"/>
                </a:solidFill>
                <a:latin typeface="Courier"/>
              </a:rPr>
              <a:t>100</a:t>
            </a:r>
            <a:r>
              <a:rPr>
                <a:latin typeface="Courier"/>
              </a:rPr>
              <a:t> </a:t>
            </a:r>
            <a:r>
              <a:rPr>
                <a:solidFill>
                  <a:srgbClr val="666666"/>
                </a:solidFill>
                <a:latin typeface="Courier"/>
              </a:rPr>
              <a:t>*</a:t>
            </a:r>
            <a:r>
              <a:rPr>
                <a:latin typeface="Courier"/>
              </a:rPr>
              <a:t> counts.get(</a:t>
            </a:r>
            <a:r>
              <a:rPr>
                <a:solidFill>
                  <a:srgbClr val="4070A0"/>
                </a:solidFill>
                <a:latin typeface="Courier"/>
              </a:rPr>
              <a:t>"left_only"</a:t>
            </a:r>
            <a:r>
              <a:rPr>
                <a:latin typeface="Courier"/>
              </a:rPr>
              <a:t>, </a:t>
            </a:r>
            <a:r>
              <a:rPr>
                <a:solidFill>
                  <a:srgbClr val="40A070"/>
                </a:solidFill>
                <a:latin typeface="Courier"/>
              </a:rPr>
              <a:t>0</a:t>
            </a:r>
            <a:r>
              <a:rPr>
                <a:latin typeface="Courier"/>
              </a:rPr>
              <a:t>) </a:t>
            </a:r>
            <a:r>
              <a:rPr>
                <a:solidFill>
                  <a:srgbClr val="666666"/>
                </a:solidFill>
                <a:latin typeface="Courier"/>
              </a:rPr>
              <a:t>/</a:t>
            </a:r>
            <a:r>
              <a:rPr>
                <a:latin typeface="Courier"/>
              </a:rPr>
              <a:t> </a:t>
            </a:r>
            <a:r>
              <a:rPr>
                <a:solidFill>
                  <a:srgbClr val="008000"/>
                </a:solidFill>
                <a:latin typeface="Courier"/>
              </a:rPr>
              <a:t>max</a:t>
            </a:r>
            <a:r>
              <a:rPr>
                <a:latin typeface="Courier"/>
              </a:rPr>
              <a:t>(</a:t>
            </a:r>
            <a:r>
              <a:rPr>
                <a:solidFill>
                  <a:srgbClr val="008000"/>
                </a:solidFill>
                <a:latin typeface="Courier"/>
              </a:rPr>
              <a:t>len</a:t>
            </a:r>
            <a:r>
              <a:rPr>
                <a:latin typeface="Courier"/>
              </a:rPr>
              <a:t>(left_keys), </a:t>
            </a:r>
            <a:r>
              <a:rPr>
                <a:solidFill>
                  <a:srgbClr val="40A070"/>
                </a:solidFill>
                <a:latin typeface="Courier"/>
              </a:rPr>
              <a:t>1</a:t>
            </a:r>
            <a:r>
              <a:rPr>
                <a:latin typeface="Courier"/>
              </a:rPr>
              <a:t>), </a:t>
            </a:r>
            <a:r>
              <a:rPr>
                <a:solidFill>
                  <a:srgbClr val="40A070"/>
                </a:solidFill>
                <a:latin typeface="Courier"/>
              </a:rPr>
              <a:t>2</a:t>
            </a:r>
            <a:br/>
            <a:r>
              <a:rPr>
                <a:latin typeface="Courier"/>
              </a:rPr>
              <a:t>        ),</a:t>
            </a:r>
            <a:br/>
            <a:r>
              <a:rPr>
                <a:latin typeface="Courie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 rapprochement — En Python (suite)</a:t>
            </a:r>
          </a:p>
        </p:txBody>
      </p:sp>
      <p:sp>
        <p:nvSpPr>
          <p:cNvPr id="3" name="Content Placeholder 2"/>
          <p:cNvSpPr>
            <a:spLocks noGrp="1"/>
          </p:cNvSpPr>
          <p:nvPr>
            <p:ph idx="1"/>
          </p:nvPr>
        </p:nvSpPr>
        <p:spPr/>
        <p:txBody>
          <a:bodyPr/>
          <a:lstStyle/>
          <a:p>
            <a:pPr lvl="0" indent="0">
              <a:buNone/>
            </a:pPr>
            <a:br/>
            <a:br/>
            <a:r>
              <a:rPr>
                <a:solidFill>
                  <a:srgbClr val="008000"/>
                </a:solidFill>
                <a:latin typeface="Courier"/>
              </a:rPr>
              <a:t>print</a:t>
            </a:r>
            <a:r>
              <a:rPr>
                <a:latin typeface="Courier"/>
              </a:rPr>
              <a:t>(reconcile(attendance, roster, [</a:t>
            </a:r>
            <a:r>
              <a:rPr>
                <a:solidFill>
                  <a:srgbClr val="4070A0"/>
                </a:solidFill>
                <a:latin typeface="Courier"/>
              </a:rPr>
              <a:t>"student_id"</a:t>
            </a:r>
            <a:r>
              <a:rPr>
                <a:latin typeface="Courier"/>
              </a:rPr>
              <a:t>], </a:t>
            </a:r>
            <a:r>
              <a:rPr>
                <a:solidFill>
                  <a:srgbClr val="4070A0"/>
                </a:solidFill>
                <a:latin typeface="Courier"/>
              </a:rPr>
              <a:t>"attendance"</a:t>
            </a:r>
            <a:r>
              <a:rPr>
                <a:latin typeface="Courier"/>
              </a:rPr>
              <a:t>, </a:t>
            </a:r>
            <a:r>
              <a:rPr>
                <a:solidFill>
                  <a:srgbClr val="4070A0"/>
                </a:solidFill>
                <a:latin typeface="Courier"/>
              </a:rPr>
              <a:t>"roster"</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 rapprochement — En R (suite)</a:t>
            </a:r>
          </a:p>
        </p:txBody>
      </p:sp>
      <p:sp>
        <p:nvSpPr>
          <p:cNvPr id="3" name="Content Placeholder 2"/>
          <p:cNvSpPr>
            <a:spLocks noGrp="1"/>
          </p:cNvSpPr>
          <p:nvPr>
            <p:ph idx="1"/>
          </p:nvPr>
        </p:nvSpPr>
        <p:spPr/>
        <p:txBody>
          <a:bodyPr/>
          <a:lstStyle/>
          <a:p>
            <a:pPr lvl="0" indent="0">
              <a:buNone/>
            </a:pPr>
            <a:r>
              <a:rPr>
                <a:latin typeface="Courier"/>
              </a:rPr>
              <a:t>reconcile </a:t>
            </a:r>
            <a:r>
              <a:rPr>
                <a:solidFill>
                  <a:srgbClr val="007020"/>
                </a:solidFill>
                <a:latin typeface="Courier"/>
              </a:rPr>
              <a:t>&lt;-</a:t>
            </a:r>
            <a:r>
              <a:rPr>
                <a:latin typeface="Courier"/>
              </a:rPr>
              <a:t> </a:t>
            </a:r>
            <a:r>
              <a:rPr b="1">
                <a:solidFill>
                  <a:srgbClr val="007020"/>
                </a:solidFill>
                <a:latin typeface="Courier"/>
              </a:rPr>
              <a:t>function</a:t>
            </a:r>
            <a:r>
              <a:rPr>
                <a:latin typeface="Courier"/>
              </a:rPr>
              <a:t>(left, right, on, </a:t>
            </a:r>
            <a:r>
              <a:rPr>
                <a:solidFill>
                  <a:srgbClr val="7D9029"/>
                </a:solidFill>
                <a:latin typeface="Courier"/>
              </a:rPr>
              <a:t>left_name =</a:t>
            </a:r>
            <a:r>
              <a:rPr>
                <a:latin typeface="Courier"/>
              </a:rPr>
              <a:t> </a:t>
            </a:r>
            <a:r>
              <a:rPr>
                <a:solidFill>
                  <a:srgbClr val="4070A0"/>
                </a:solidFill>
                <a:latin typeface="Courier"/>
              </a:rPr>
              <a:t>"left"</a:t>
            </a:r>
            <a:r>
              <a:rPr>
                <a:latin typeface="Courier"/>
              </a:rPr>
              <a:t>, </a:t>
            </a:r>
            <a:r>
              <a:rPr>
                <a:solidFill>
                  <a:srgbClr val="7D9029"/>
                </a:solidFill>
                <a:latin typeface="Courier"/>
              </a:rPr>
              <a:t>right_name =</a:t>
            </a:r>
            <a:r>
              <a:rPr>
                <a:latin typeface="Courier"/>
              </a:rPr>
              <a:t> </a:t>
            </a:r>
            <a:r>
              <a:rPr>
                <a:solidFill>
                  <a:srgbClr val="4070A0"/>
                </a:solidFill>
                <a:latin typeface="Courier"/>
              </a:rPr>
              <a:t>"right"</a:t>
            </a:r>
            <a:r>
              <a:rPr>
                <a:latin typeface="Courier"/>
              </a:rPr>
              <a:t>) {</a:t>
            </a:r>
            <a:br/>
            <a:r>
              <a:rPr>
                <a:latin typeface="Courier"/>
              </a:rPr>
              <a:t>  left_keys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distinct</a:t>
            </a:r>
            <a:r>
              <a:rPr>
                <a:latin typeface="Courier"/>
              </a:rPr>
              <a:t>(dplyr</a:t>
            </a:r>
            <a:r>
              <a:rPr>
                <a:solidFill>
                  <a:srgbClr val="4070A0"/>
                </a:solidFill>
                <a:latin typeface="Courier"/>
              </a:rPr>
              <a:t>::</a:t>
            </a:r>
            <a:r>
              <a:rPr>
                <a:solidFill>
                  <a:srgbClr val="06287E"/>
                </a:solidFill>
                <a:latin typeface="Courier"/>
              </a:rPr>
              <a:t>select</a:t>
            </a:r>
            <a:r>
              <a:rPr>
                <a:latin typeface="Courier"/>
              </a:rPr>
              <a:t>(left, dplyr</a:t>
            </a:r>
            <a:r>
              <a:rPr>
                <a:solidFill>
                  <a:srgbClr val="4070A0"/>
                </a:solidFill>
                <a:latin typeface="Courier"/>
              </a:rPr>
              <a:t>::</a:t>
            </a:r>
            <a:r>
              <a:rPr>
                <a:solidFill>
                  <a:srgbClr val="06287E"/>
                </a:solidFill>
                <a:latin typeface="Courier"/>
              </a:rPr>
              <a:t>all_of</a:t>
            </a:r>
            <a:r>
              <a:rPr>
                <a:latin typeface="Courier"/>
              </a:rPr>
              <a:t>(on)))</a:t>
            </a:r>
            <a:br/>
            <a:r>
              <a:rPr>
                <a:latin typeface="Courier"/>
              </a:rPr>
              <a:t>  right_keys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distinct</a:t>
            </a:r>
            <a:r>
              <a:rPr>
                <a:latin typeface="Courier"/>
              </a:rPr>
              <a:t>(dplyr</a:t>
            </a:r>
            <a:r>
              <a:rPr>
                <a:solidFill>
                  <a:srgbClr val="4070A0"/>
                </a:solidFill>
                <a:latin typeface="Courier"/>
              </a:rPr>
              <a:t>::</a:t>
            </a:r>
            <a:r>
              <a:rPr>
                <a:solidFill>
                  <a:srgbClr val="06287E"/>
                </a:solidFill>
                <a:latin typeface="Courier"/>
              </a:rPr>
              <a:t>select</a:t>
            </a:r>
            <a:r>
              <a:rPr>
                <a:latin typeface="Courier"/>
              </a:rPr>
              <a:t>(right, dplyr</a:t>
            </a:r>
            <a:r>
              <a:rPr>
                <a:solidFill>
                  <a:srgbClr val="4070A0"/>
                </a:solidFill>
                <a:latin typeface="Courier"/>
              </a:rPr>
              <a:t>::</a:t>
            </a:r>
            <a:r>
              <a:rPr>
                <a:solidFill>
                  <a:srgbClr val="06287E"/>
                </a:solidFill>
                <a:latin typeface="Courier"/>
              </a:rPr>
              <a:t>all_of</a:t>
            </a:r>
            <a:r>
              <a:rPr>
                <a:latin typeface="Courier"/>
              </a:rPr>
              <a:t>(on)))</a:t>
            </a:r>
            <a:br/>
            <a:br/>
            <a:r>
              <a:rPr>
                <a:latin typeface="Courier"/>
              </a:rPr>
              <a:t>  tibble</a:t>
            </a:r>
            <a:r>
              <a:rPr>
                <a:solidFill>
                  <a:srgbClr val="4070A0"/>
                </a:solidFill>
                <a:latin typeface="Courier"/>
              </a:rPr>
              <a:t>::</a:t>
            </a:r>
            <a:r>
              <a:rPr>
                <a:solidFill>
                  <a:srgbClr val="06287E"/>
                </a:solidFill>
                <a:latin typeface="Courier"/>
              </a:rPr>
              <a:t>tibble</a:t>
            </a:r>
            <a:r>
              <a:rPr>
                <a:latin typeface="Courier"/>
              </a:rPr>
              <a:t>(</a:t>
            </a:r>
            <a:br/>
            <a:r>
              <a:rPr>
                <a:latin typeface="Courier"/>
              </a:rPr>
              <a:t>    </a:t>
            </a:r>
            <a:r>
              <a:rPr>
                <a:solidFill>
                  <a:srgbClr val="7D9029"/>
                </a:solidFill>
                <a:latin typeface="Courier"/>
              </a:rPr>
              <a:t>measure =</a:t>
            </a:r>
            <a:r>
              <a:rPr>
                <a:latin typeface="Courier"/>
              </a:rPr>
              <a:t> </a:t>
            </a:r>
            <a:r>
              <a:rPr>
                <a:solidFill>
                  <a:srgbClr val="06287E"/>
                </a:solidFill>
                <a:latin typeface="Courier"/>
              </a:rPr>
              <a:t>c</a:t>
            </a:r>
            <a:r>
              <a:rPr>
                <a:latin typeface="Courier"/>
              </a:rPr>
              <a:t>(</a:t>
            </a:r>
            <a:r>
              <a:rPr>
                <a:solidFill>
                  <a:srgbClr val="06287E"/>
                </a:solidFill>
                <a:latin typeface="Courier"/>
              </a:rPr>
              <a:t>paste</a:t>
            </a:r>
            <a:r>
              <a:rPr>
                <a:latin typeface="Courier"/>
              </a:rPr>
              <a:t>(left_name, </a:t>
            </a:r>
            <a:r>
              <a:rPr>
                <a:solidFill>
                  <a:srgbClr val="4070A0"/>
                </a:solidFill>
                <a:latin typeface="Courier"/>
              </a:rPr>
              <a:t>"rows"</a:t>
            </a:r>
            <a:r>
              <a:rPr>
                <a:latin typeface="Courier"/>
              </a:rPr>
              <a:t>), </a:t>
            </a:r>
            <a:r>
              <a:rPr>
                <a:solidFill>
                  <a:srgbClr val="06287E"/>
                </a:solidFill>
                <a:latin typeface="Courier"/>
              </a:rPr>
              <a:t>paste</a:t>
            </a:r>
            <a:r>
              <a:rPr>
                <a:latin typeface="Courier"/>
              </a:rPr>
              <a:t>(right_name, </a:t>
            </a:r>
            <a:r>
              <a:rPr>
                <a:solidFill>
                  <a:srgbClr val="4070A0"/>
                </a:solidFill>
                <a:latin typeface="Courier"/>
              </a:rPr>
              <a:t>"rows"</a:t>
            </a:r>
            <a:r>
              <a:rPr>
                <a:latin typeface="Courier"/>
              </a:rPr>
              <a:t>),</a:t>
            </a:r>
            <a:br/>
            <a:r>
              <a:rPr>
                <a:latin typeface="Courier"/>
              </a:rPr>
              <a:t>                </a:t>
            </a:r>
            <a:r>
              <a:rPr>
                <a:solidFill>
                  <a:srgbClr val="4070A0"/>
                </a:solidFill>
                <a:latin typeface="Courier"/>
              </a:rPr>
              <a:t>"keys matched"</a:t>
            </a:r>
            <a:r>
              <a:rPr>
                <a:latin typeface="Courier"/>
              </a:rPr>
              <a:t>, </a:t>
            </a:r>
            <a:r>
              <a:rPr>
                <a:solidFill>
                  <a:srgbClr val="06287E"/>
                </a:solidFill>
                <a:latin typeface="Courier"/>
              </a:rPr>
              <a:t>paste</a:t>
            </a:r>
            <a:r>
              <a:rPr>
                <a:latin typeface="Courier"/>
              </a:rPr>
              <a:t>(left_name, </a:t>
            </a:r>
            <a:r>
              <a:rPr>
                <a:solidFill>
                  <a:srgbClr val="4070A0"/>
                </a:solidFill>
                <a:latin typeface="Courier"/>
              </a:rPr>
              <a:t>"only"</a:t>
            </a:r>
            <a:r>
              <a:rPr>
                <a:latin typeface="Courier"/>
              </a:rPr>
              <a:t>), </a:t>
            </a:r>
            <a:r>
              <a:rPr>
                <a:solidFill>
                  <a:srgbClr val="06287E"/>
                </a:solidFill>
                <a:latin typeface="Courier"/>
              </a:rPr>
              <a:t>paste</a:t>
            </a:r>
            <a:r>
              <a:rPr>
                <a:latin typeface="Courier"/>
              </a:rPr>
              <a:t>(right_name, </a:t>
            </a:r>
            <a:r>
              <a:rPr>
                <a:solidFill>
                  <a:srgbClr val="4070A0"/>
                </a:solidFill>
                <a:latin typeface="Courier"/>
              </a:rPr>
              <a:t>"only"</a:t>
            </a:r>
            <a:r>
              <a:rPr>
                <a:latin typeface="Courier"/>
              </a:rPr>
              <a:t>)),</a:t>
            </a:r>
            <a:br/>
            <a:r>
              <a:rPr>
                <a:latin typeface="Courier"/>
              </a:rPr>
              <a:t>    </a:t>
            </a:r>
            <a:r>
              <a:rPr>
                <a:solidFill>
                  <a:srgbClr val="7D9029"/>
                </a:solidFill>
                <a:latin typeface="Courier"/>
              </a:rPr>
              <a:t>value =</a:t>
            </a:r>
            <a:r>
              <a:rPr>
                <a:latin typeface="Courier"/>
              </a:rPr>
              <a:t> </a:t>
            </a:r>
            <a:r>
              <a:rPr>
                <a:solidFill>
                  <a:srgbClr val="06287E"/>
                </a:solidFill>
                <a:latin typeface="Courier"/>
              </a:rPr>
              <a:t>c</a:t>
            </a:r>
            <a:r>
              <a:rPr>
                <a:latin typeface="Courier"/>
              </a:rPr>
              <a:t>(</a:t>
            </a:r>
            <a:br/>
            <a:r>
              <a:rPr>
                <a:latin typeface="Courier"/>
              </a:rPr>
              <a:t>      </a:t>
            </a:r>
            <a:r>
              <a:rPr>
                <a:solidFill>
                  <a:srgbClr val="06287E"/>
                </a:solidFill>
                <a:latin typeface="Courier"/>
              </a:rPr>
              <a:t>nrow</a:t>
            </a:r>
            <a:r>
              <a:rPr>
                <a:latin typeface="Courier"/>
              </a:rPr>
              <a:t>(left), </a:t>
            </a:r>
            <a:r>
              <a:rPr>
                <a:solidFill>
                  <a:srgbClr val="06287E"/>
                </a:solidFill>
                <a:latin typeface="Courier"/>
              </a:rPr>
              <a:t>nrow</a:t>
            </a:r>
            <a:r>
              <a:rPr>
                <a:latin typeface="Courier"/>
              </a:rPr>
              <a:t>(right),</a:t>
            </a:r>
            <a:b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inner_join</a:t>
            </a:r>
            <a:r>
              <a:rPr>
                <a:latin typeface="Courier"/>
              </a:rPr>
              <a:t>(left_keys, right_keys, </a:t>
            </a:r>
            <a:r>
              <a:rPr>
                <a:solidFill>
                  <a:srgbClr val="7D9029"/>
                </a:solidFill>
                <a:latin typeface="Courier"/>
              </a:rPr>
              <a:t>by =</a:t>
            </a:r>
            <a:r>
              <a:rPr>
                <a:latin typeface="Courier"/>
              </a:rPr>
              <a:t> on)),</a:t>
            </a:r>
            <a:b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anti_join</a:t>
            </a:r>
            <a:r>
              <a:rPr>
                <a:latin typeface="Courier"/>
              </a:rPr>
              <a:t>(left_keys, right_keys, </a:t>
            </a:r>
            <a:r>
              <a:rPr>
                <a:solidFill>
                  <a:srgbClr val="7D9029"/>
                </a:solidFill>
                <a:latin typeface="Courier"/>
              </a:rPr>
              <a:t>by =</a:t>
            </a:r>
            <a:r>
              <a:rPr>
                <a:latin typeface="Courier"/>
              </a:rPr>
              <a:t> on)),</a:t>
            </a:r>
            <a:br/>
            <a:r>
              <a:rPr>
                <a:latin typeface="Courier"/>
              </a:rPr>
              <a:t>      </a:t>
            </a:r>
            <a:r>
              <a:rPr>
                <a:solidFill>
                  <a:srgbClr val="06287E"/>
                </a:solidFill>
                <a:latin typeface="Courier"/>
              </a:rPr>
              <a:t>nrow</a:t>
            </a:r>
            <a:r>
              <a:rPr>
                <a:latin typeface="Courier"/>
              </a:rPr>
              <a:t>(dplyr</a:t>
            </a:r>
            <a:r>
              <a:rPr>
                <a:solidFill>
                  <a:srgbClr val="4070A0"/>
                </a:solidFill>
                <a:latin typeface="Courier"/>
              </a:rPr>
              <a:t>::</a:t>
            </a:r>
            <a:r>
              <a:rPr>
                <a:solidFill>
                  <a:srgbClr val="06287E"/>
                </a:solidFill>
                <a:latin typeface="Courier"/>
              </a:rPr>
              <a:t>anti_join</a:t>
            </a:r>
            <a:r>
              <a:rPr>
                <a:latin typeface="Courier"/>
              </a:rPr>
              <a:t>(right_keys, left_keys, </a:t>
            </a:r>
            <a:r>
              <a:rPr>
                <a:solidFill>
                  <a:srgbClr val="7D9029"/>
                </a:solidFill>
                <a:latin typeface="Courier"/>
              </a:rPr>
              <a:t>by =</a:t>
            </a:r>
            <a:r>
              <a:rPr>
                <a:latin typeface="Courier"/>
              </a:rPr>
              <a:t> on))</a:t>
            </a:r>
            <a:br/>
            <a:r>
              <a:rPr>
                <a:latin typeface="Courier"/>
              </a:rPr>
              <a:t>    )</a:t>
            </a:r>
            <a:br/>
            <a:r>
              <a:rPr>
                <a:latin typeface="Courier"/>
              </a:rPr>
              <a:t>  )</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 rapprochement — En R (suite)</a:t>
            </a:r>
          </a:p>
        </p:txBody>
      </p:sp>
      <p:sp>
        <p:nvSpPr>
          <p:cNvPr id="3" name="Content Placeholder 2"/>
          <p:cNvSpPr>
            <a:spLocks noGrp="1"/>
          </p:cNvSpPr>
          <p:nvPr>
            <p:ph idx="1"/>
          </p:nvPr>
        </p:nvSpPr>
        <p:spPr/>
        <p:txBody>
          <a:bodyPr/>
          <a:lstStyle/>
          <a:p>
            <a:pPr lvl="0" indent="0">
              <a:buNone/>
            </a:pPr>
            <a:r>
              <a:rPr>
                <a:solidFill>
                  <a:srgbClr val="06287E"/>
                </a:solidFill>
                <a:latin typeface="Courier"/>
              </a:rPr>
              <a:t>reconcile</a:t>
            </a:r>
            <a:r>
              <a:rPr>
                <a:latin typeface="Courier"/>
              </a:rPr>
              <a:t>(attendance, roster, </a:t>
            </a:r>
            <a:r>
              <a:rPr>
                <a:solidFill>
                  <a:srgbClr val="4070A0"/>
                </a:solidFill>
                <a:latin typeface="Courier"/>
              </a:rPr>
              <a:t>"student_id"</a:t>
            </a:r>
            <a:r>
              <a:rPr>
                <a:latin typeface="Courier"/>
              </a:rPr>
              <a:t>, </a:t>
            </a:r>
            <a:r>
              <a:rPr>
                <a:solidFill>
                  <a:srgbClr val="4070A0"/>
                </a:solidFill>
                <a:latin typeface="Courier"/>
              </a:rPr>
              <a:t>"attendance"</a:t>
            </a:r>
            <a:r>
              <a:rPr>
                <a:latin typeface="Courier"/>
              </a:rPr>
              <a:t>, </a:t>
            </a:r>
            <a:r>
              <a:rPr>
                <a:solidFill>
                  <a:srgbClr val="4070A0"/>
                </a:solidFill>
                <a:latin typeface="Courier"/>
              </a:rPr>
              <a:t>"roster"</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tableau de rapprochement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mesure</a:t>
                      </a:r>
                    </a:p>
                  </a:txBody>
                  <a:tcPr/>
                </a:tc>
                <a:tc>
                  <a:txBody>
                    <a:bodyPr/>
                    <a:lstStyle/>
                    <a:p>
                      <a:pPr lvl="0" indent="0" marL="0">
                        <a:buNone/>
                      </a:pPr>
                      <a:r>
                        <a:rPr/>
                        <a:t>valeur</a:t>
                      </a:r>
                    </a:p>
                  </a:txBody>
                  <a:tcPr/>
                </a:tc>
              </a:tr>
              <a:tr h="0">
                <a:tc>
                  <a:txBody>
                    <a:bodyPr/>
                    <a:lstStyle/>
                    <a:p>
                      <a:pPr lvl="0" indent="0" marL="0">
                        <a:buNone/>
                      </a:pPr>
                      <a:r>
                        <a:rPr/>
                        <a:t>lignes de présence</a:t>
                      </a:r>
                    </a:p>
                  </a:txBody>
                </a:tc>
                <a:tc>
                  <a:txBody>
                    <a:bodyPr/>
                    <a:lstStyle/>
                    <a:p>
                      <a:pPr lvl="0" indent="0" marL="0">
                        <a:buNone/>
                      </a:pPr>
                      <a:r>
                        <a:rPr/>
                        <a:t>70 245</a:t>
                      </a:r>
                    </a:p>
                  </a:txBody>
                </a:tc>
              </a:tr>
              <a:tr h="0">
                <a:tc>
                  <a:txBody>
                    <a:bodyPr/>
                    <a:lstStyle/>
                    <a:p>
                      <a:pPr lvl="0" indent="0" marL="0">
                        <a:buNone/>
                      </a:pPr>
                      <a:r>
                        <a:rPr/>
                        <a:t>lignes de liste</a:t>
                      </a:r>
                    </a:p>
                  </a:txBody>
                </a:tc>
                <a:tc>
                  <a:txBody>
                    <a:bodyPr/>
                    <a:lstStyle/>
                    <a:p>
                      <a:pPr lvl="0" indent="0" marL="0">
                        <a:buNone/>
                      </a:pPr>
                      <a:r>
                        <a:rPr/>
                        <a:t>1 200</a:t>
                      </a:r>
                    </a:p>
                  </a:txBody>
                </a:tc>
              </a:tr>
              <a:tr h="0">
                <a:tc>
                  <a:txBody>
                    <a:bodyPr/>
                    <a:lstStyle/>
                    <a:p>
                      <a:pPr lvl="0" indent="0" marL="0">
                        <a:buNone/>
                      </a:pPr>
                      <a:r>
                        <a:rPr/>
                        <a:t>clés appariées</a:t>
                      </a:r>
                    </a:p>
                  </a:txBody>
                </a:tc>
                <a:tc>
                  <a:txBody>
                    <a:bodyPr/>
                    <a:lstStyle/>
                    <a:p>
                      <a:pPr lvl="0" indent="0" marL="0">
                        <a:buNone/>
                      </a:pPr>
                      <a:r>
                        <a:rPr/>
                        <a:t>1 200</a:t>
                      </a:r>
                    </a:p>
                  </a:txBody>
                </a:tc>
              </a:tr>
              <a:tr h="0">
                <a:tc>
                  <a:txBody>
                    <a:bodyPr/>
                    <a:lstStyle/>
                    <a:p>
                      <a:pPr lvl="0" indent="0" marL="0">
                        <a:buNone/>
                      </a:pPr>
                      <a:r>
                        <a:rPr/>
                        <a:t>présence seulement</a:t>
                      </a:r>
                    </a:p>
                  </a:txBody>
                </a:tc>
                <a:tc>
                  <a:txBody>
                    <a:bodyPr/>
                    <a:lstStyle/>
                    <a:p>
                      <a:pPr lvl="0" indent="0" marL="0">
                        <a:buNone/>
                      </a:pPr>
                      <a:r>
                        <a:rPr/>
                        <a:t>0</a:t>
                      </a:r>
                    </a:p>
                  </a:txBody>
                </a:tc>
              </a:tr>
              <a:tr h="0">
                <a:tc>
                  <a:txBody>
                    <a:bodyPr/>
                    <a:lstStyle/>
                    <a:p>
                      <a:pPr lvl="0" indent="0" marL="0">
                        <a:buNone/>
                      </a:pPr>
                      <a:r>
                        <a:rPr/>
                        <a:t>liste seulement</a:t>
                      </a:r>
                    </a:p>
                  </a:txBody>
                </a:tc>
                <a:tc>
                  <a:txBody>
                    <a:bodyPr/>
                    <a:lstStyle/>
                    <a:p>
                      <a:pPr lvl="0" indent="0" marL="0">
                        <a:buNone/>
                      </a:pPr>
                      <a:r>
                        <a:rPr/>
                        <a:t>0</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Protégez le nombre de lignes quand vous vouliez le préserver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join_preserving(left, right, on, how</a:t>
            </a:r>
            <a:r>
              <a:rPr>
                <a:solidFill>
                  <a:srgbClr val="666666"/>
                </a:solidFill>
                <a:latin typeface="Courier"/>
              </a:rPr>
              <a:t>=</a:t>
            </a:r>
            <a:r>
              <a:rPr>
                <a:solidFill>
                  <a:srgbClr val="4070A0"/>
                </a:solidFill>
                <a:latin typeface="Courier"/>
              </a:rPr>
              <a:t>"left"</a:t>
            </a:r>
            <a:r>
              <a:rPr>
                <a:latin typeface="Courier"/>
              </a:rPr>
              <a:t>, </a:t>
            </a:r>
            <a:r>
              <a:rPr>
                <a:solidFill>
                  <a:srgbClr val="666666"/>
                </a:solidFill>
                <a:latin typeface="Courier"/>
              </a:rPr>
              <a:t>**</a:t>
            </a:r>
            <a:r>
              <a:rPr>
                <a:latin typeface="Courier"/>
              </a:rPr>
              <a:t>kwargs):</a:t>
            </a:r>
            <a:br/>
            <a:r>
              <a:rPr>
                <a:latin typeface="Courier"/>
              </a:rPr>
              <a:t>    before </a:t>
            </a:r>
            <a:r>
              <a:rPr>
                <a:solidFill>
                  <a:srgbClr val="666666"/>
                </a:solidFill>
                <a:latin typeface="Courier"/>
              </a:rPr>
              <a:t>=</a:t>
            </a:r>
            <a:r>
              <a:rPr>
                <a:latin typeface="Courier"/>
              </a:rPr>
              <a:t> </a:t>
            </a:r>
            <a:r>
              <a:rPr>
                <a:solidFill>
                  <a:srgbClr val="008000"/>
                </a:solidFill>
                <a:latin typeface="Courier"/>
              </a:rPr>
              <a:t>len</a:t>
            </a:r>
            <a:r>
              <a:rPr>
                <a:latin typeface="Courier"/>
              </a:rPr>
              <a:t>(left)</a:t>
            </a:r>
            <a:br/>
            <a:r>
              <a:rPr>
                <a:latin typeface="Courier"/>
              </a:rPr>
              <a:t>    out </a:t>
            </a:r>
            <a:r>
              <a:rPr>
                <a:solidFill>
                  <a:srgbClr val="666666"/>
                </a:solidFill>
                <a:latin typeface="Courier"/>
              </a:rPr>
              <a:t>=</a:t>
            </a:r>
            <a:r>
              <a:rPr>
                <a:latin typeface="Courier"/>
              </a:rPr>
              <a:t> left.merge(right, on</a:t>
            </a:r>
            <a:r>
              <a:rPr>
                <a:solidFill>
                  <a:srgbClr val="666666"/>
                </a:solidFill>
                <a:latin typeface="Courier"/>
              </a:rPr>
              <a:t>=</a:t>
            </a:r>
            <a:r>
              <a:rPr>
                <a:latin typeface="Courier"/>
              </a:rPr>
              <a:t>on, how</a:t>
            </a:r>
            <a:r>
              <a:rPr>
                <a:solidFill>
                  <a:srgbClr val="666666"/>
                </a:solidFill>
                <a:latin typeface="Courier"/>
              </a:rPr>
              <a:t>=</a:t>
            </a:r>
            <a:r>
              <a:rPr>
                <a:latin typeface="Courier"/>
              </a:rPr>
              <a:t>how, </a:t>
            </a:r>
            <a:r>
              <a:rPr>
                <a:solidFill>
                  <a:srgbClr val="666666"/>
                </a:solidFill>
                <a:latin typeface="Courier"/>
              </a:rPr>
              <a:t>**</a:t>
            </a:r>
            <a:r>
              <a:rPr>
                <a:latin typeface="Courier"/>
              </a:rPr>
              <a:t>kwargs)</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(out) </a:t>
            </a:r>
            <a:r>
              <a:rPr>
                <a:solidFill>
                  <a:srgbClr val="666666"/>
                </a:solidFill>
                <a:latin typeface="Courier"/>
              </a:rPr>
              <a:t>!=</a:t>
            </a:r>
            <a:r>
              <a:rPr>
                <a:latin typeface="Courier"/>
              </a:rPr>
              <a:t> before:</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f"join changed row count: </a:t>
            </a:r>
            <a:r>
              <a:rPr>
                <a:solidFill>
                  <a:srgbClr val="4070A0"/>
                </a:solidFill>
                <a:latin typeface="Courier"/>
              </a:rPr>
              <a:t>{</a:t>
            </a:r>
            <a:r>
              <a:rPr>
                <a:latin typeface="Courier"/>
              </a:rPr>
              <a:t>before</a:t>
            </a:r>
            <a:r>
              <a:rPr>
                <a:solidFill>
                  <a:srgbClr val="4070A0"/>
                </a:solidFill>
                <a:latin typeface="Courier"/>
              </a:rPr>
              <a:t>}</a:t>
            </a:r>
            <a:r>
              <a:rPr>
                <a:solidFill>
                  <a:srgbClr val="BB6688"/>
                </a:solidFill>
                <a:latin typeface="Courier"/>
              </a:rPr>
              <a:t> -&gt; </a:t>
            </a:r>
            <a:r>
              <a:rPr>
                <a:solidFill>
                  <a:srgbClr val="4070A0"/>
                </a:solidFill>
                <a:latin typeface="Courier"/>
              </a:rPr>
              <a:t>{</a:t>
            </a:r>
            <a:r>
              <a:rPr>
                <a:solidFill>
                  <a:srgbClr val="008000"/>
                </a:solidFill>
                <a:latin typeface="Courier"/>
              </a:rPr>
              <a:t>len</a:t>
            </a:r>
            <a:r>
              <a:rPr>
                <a:latin typeface="Courier"/>
              </a:rPr>
              <a:t>(out)</a:t>
            </a:r>
            <a:r>
              <a:rPr>
                <a:solidFill>
                  <a:srgbClr val="4070A0"/>
                </a:solidFill>
                <a:latin typeface="Courier"/>
              </a:rPr>
              <a:t>}</a:t>
            </a:r>
            <a:r>
              <a:rPr>
                <a:solidFill>
                  <a:srgbClr val="BB6688"/>
                </a:solidFill>
                <a:latin typeface="Courier"/>
              </a:rPr>
              <a:t>"</a:t>
            </a:r>
            <a:r>
              <a:rPr>
                <a:latin typeface="Courier"/>
              </a:rPr>
              <a:t>)</a:t>
            </a:r>
            <a:br/>
            <a:r>
              <a:rPr>
                <a:latin typeface="Courier"/>
              </a:rPr>
              <a:t>    </a:t>
            </a:r>
            <a:r>
              <a:rPr b="1">
                <a:solidFill>
                  <a:srgbClr val="007020"/>
                </a:solidFill>
                <a:latin typeface="Courier"/>
              </a:rPr>
              <a:t>return</a:t>
            </a:r>
            <a:r>
              <a:rPr>
                <a:latin typeface="Courier"/>
              </a:rPr>
              <a:t> out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Protégez le nombre de lignes quand vous vouliez le préserver — En R</a:t>
            </a:r>
          </a:p>
        </p:txBody>
      </p:sp>
      <p:sp>
        <p:nvSpPr>
          <p:cNvPr id="3" name="Content Placeholder 2"/>
          <p:cNvSpPr>
            <a:spLocks noGrp="1"/>
          </p:cNvSpPr>
          <p:nvPr>
            <p:ph idx="1"/>
          </p:nvPr>
        </p:nvSpPr>
        <p:spPr/>
        <p:txBody>
          <a:bodyPr/>
          <a:lstStyle/>
          <a:p>
            <a:pPr lvl="0" indent="0">
              <a:buNone/>
            </a:pPr>
            <a:r>
              <a:rPr>
                <a:latin typeface="Courier"/>
              </a:rPr>
              <a:t>join_preserving </a:t>
            </a:r>
            <a:r>
              <a:rPr>
                <a:solidFill>
                  <a:srgbClr val="007020"/>
                </a:solidFill>
                <a:latin typeface="Courier"/>
              </a:rPr>
              <a:t>&lt;-</a:t>
            </a:r>
            <a:r>
              <a:rPr>
                <a:latin typeface="Courier"/>
              </a:rPr>
              <a:t> </a:t>
            </a:r>
            <a:r>
              <a:rPr b="1">
                <a:solidFill>
                  <a:srgbClr val="007020"/>
                </a:solidFill>
                <a:latin typeface="Courier"/>
              </a:rPr>
              <a:t>function</a:t>
            </a:r>
            <a:r>
              <a:rPr>
                <a:latin typeface="Courier"/>
              </a:rPr>
              <a:t>(left, right, by, ...) {</a:t>
            </a:r>
            <a:br/>
            <a:r>
              <a:rPr>
                <a:latin typeface="Courier"/>
              </a:rPr>
              <a:t>  before </a:t>
            </a:r>
            <a:r>
              <a:rPr>
                <a:solidFill>
                  <a:srgbClr val="007020"/>
                </a:solidFill>
                <a:latin typeface="Courier"/>
              </a:rPr>
              <a:t>&lt;-</a:t>
            </a:r>
            <a:r>
              <a:rPr>
                <a:latin typeface="Courier"/>
              </a:rPr>
              <a:t> </a:t>
            </a:r>
            <a:r>
              <a:rPr>
                <a:solidFill>
                  <a:srgbClr val="06287E"/>
                </a:solidFill>
                <a:latin typeface="Courier"/>
              </a:rPr>
              <a:t>nrow</a:t>
            </a:r>
            <a:r>
              <a:rPr>
                <a:latin typeface="Courier"/>
              </a:rPr>
              <a:t>(left)</a:t>
            </a:r>
            <a:br/>
            <a:r>
              <a:rPr>
                <a:latin typeface="Courier"/>
              </a:rPr>
              <a:t>  out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left_join</a:t>
            </a:r>
            <a:r>
              <a:rPr>
                <a:latin typeface="Courier"/>
              </a:rPr>
              <a:t>(left, right, </a:t>
            </a:r>
            <a:r>
              <a:rPr>
                <a:solidFill>
                  <a:srgbClr val="7D9029"/>
                </a:solidFill>
                <a:latin typeface="Courier"/>
              </a:rPr>
              <a:t>by =</a:t>
            </a:r>
            <a:r>
              <a:rPr>
                <a:latin typeface="Courier"/>
              </a:rPr>
              <a:t> by, ...)</a:t>
            </a:r>
            <a:br/>
            <a:r>
              <a:rPr>
                <a:latin typeface="Courier"/>
              </a:rPr>
              <a:t>  </a:t>
            </a:r>
            <a:r>
              <a:rPr b="1">
                <a:solidFill>
                  <a:srgbClr val="007020"/>
                </a:solidFill>
                <a:latin typeface="Courier"/>
              </a:rPr>
              <a:t>if</a:t>
            </a:r>
            <a:r>
              <a:rPr>
                <a:latin typeface="Courier"/>
              </a:rPr>
              <a:t> (</a:t>
            </a:r>
            <a:r>
              <a:rPr>
                <a:solidFill>
                  <a:srgbClr val="06287E"/>
                </a:solidFill>
                <a:latin typeface="Courier"/>
              </a:rPr>
              <a:t>nrow</a:t>
            </a:r>
            <a:r>
              <a:rPr>
                <a:latin typeface="Courier"/>
              </a:rPr>
              <a:t>(out) </a:t>
            </a:r>
            <a:r>
              <a:rPr>
                <a:solidFill>
                  <a:srgbClr val="4070A0"/>
                </a:solidFill>
                <a:latin typeface="Courier"/>
              </a:rPr>
              <a:t>!=</a:t>
            </a:r>
            <a:r>
              <a:rPr>
                <a:latin typeface="Courier"/>
              </a:rPr>
              <a:t> before) {</a:t>
            </a:r>
            <a:br/>
            <a:r>
              <a:rPr>
                <a:latin typeface="Courier"/>
              </a:rPr>
              <a:t>    </a:t>
            </a:r>
            <a:r>
              <a:rPr>
                <a:solidFill>
                  <a:srgbClr val="06287E"/>
                </a:solidFill>
                <a:latin typeface="Courier"/>
              </a:rPr>
              <a:t>stop</a:t>
            </a:r>
            <a:r>
              <a:rPr>
                <a:latin typeface="Courier"/>
              </a:rPr>
              <a:t>(</a:t>
            </a:r>
            <a:r>
              <a:rPr>
                <a:solidFill>
                  <a:srgbClr val="06287E"/>
                </a:solidFill>
                <a:latin typeface="Courier"/>
              </a:rPr>
              <a:t>sprintf</a:t>
            </a:r>
            <a:r>
              <a:rPr>
                <a:latin typeface="Courier"/>
              </a:rPr>
              <a:t>(</a:t>
            </a:r>
            <a:r>
              <a:rPr>
                <a:solidFill>
                  <a:srgbClr val="4070A0"/>
                </a:solidFill>
                <a:latin typeface="Courier"/>
              </a:rPr>
              <a:t>"join changed row count: %d -&gt; %d"</a:t>
            </a:r>
            <a:r>
              <a:rPr>
                <a:latin typeface="Courier"/>
              </a:rPr>
              <a:t>, before, </a:t>
            </a:r>
            <a:r>
              <a:rPr>
                <a:solidFill>
                  <a:srgbClr val="06287E"/>
                </a:solidFill>
                <a:latin typeface="Courier"/>
              </a:rPr>
              <a:t>nrow</a:t>
            </a:r>
            <a:r>
              <a:rPr>
                <a:latin typeface="Courier"/>
              </a:rPr>
              <a:t>(out)))</a:t>
            </a:r>
            <a:br/>
            <a:r>
              <a:rPr>
                <a:latin typeface="Courier"/>
              </a:rPr>
              <a:t>  }</a:t>
            </a:r>
            <a:br/>
            <a:r>
              <a:rPr>
                <a:latin typeface="Courier"/>
              </a:rPr>
              <a:t>  out</a:t>
            </a:r>
            <a:b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non-appariement est un indicateur, pas une erreur — En Python</a:t>
            </a:r>
          </a:p>
        </p:txBody>
      </p:sp>
      <p:sp>
        <p:nvSpPr>
          <p:cNvPr id="3" name="Content Placeholder 2"/>
          <p:cNvSpPr>
            <a:spLocks noGrp="1"/>
          </p:cNvSpPr>
          <p:nvPr>
            <p:ph idx="1"/>
          </p:nvPr>
        </p:nvSpPr>
        <p:spPr/>
        <p:txBody>
          <a:bodyPr/>
          <a:lstStyle/>
          <a:p>
            <a:pPr lvl="0" indent="0">
              <a:buNone/>
            </a:pPr>
            <a:r>
              <a:rPr>
                <a:latin typeface="Courier"/>
              </a:rPr>
              <a:t>summary </a:t>
            </a:r>
            <a:r>
              <a:rPr>
                <a:solidFill>
                  <a:srgbClr val="666666"/>
                </a:solidFill>
                <a:latin typeface="Courier"/>
              </a:rPr>
              <a:t>=</a:t>
            </a:r>
            <a:r>
              <a:rPr>
                <a:latin typeface="Courier"/>
              </a:rPr>
              <a:t> reconcile(distributions, registration, [</a:t>
            </a:r>
            <a:r>
              <a:rPr>
                <a:solidFill>
                  <a:srgbClr val="4070A0"/>
                </a:solidFill>
                <a:latin typeface="Courier"/>
              </a:rPr>
              <a:t>"beneficiary_id"</a:t>
            </a:r>
            <a:r>
              <a:rPr>
                <a:latin typeface="Courier"/>
              </a:rPr>
              <a:t>])</a:t>
            </a:r>
            <a:br/>
            <a:r>
              <a:rPr b="1">
                <a:solidFill>
                  <a:srgbClr val="007020"/>
                </a:solidFill>
                <a:latin typeface="Courier"/>
              </a:rPr>
              <a:t>if</a:t>
            </a:r>
            <a:r>
              <a:rPr>
                <a:latin typeface="Courier"/>
              </a:rPr>
              <a:t> summary[</a:t>
            </a:r>
            <a:r>
              <a:rPr>
                <a:solidFill>
                  <a:srgbClr val="4070A0"/>
                </a:solidFill>
                <a:latin typeface="Courier"/>
              </a:rPr>
              <a:t>"left unmatched %"</a:t>
            </a:r>
            <a:r>
              <a:rPr>
                <a:latin typeface="Courier"/>
              </a:rPr>
              <a:t>] </a:t>
            </a:r>
            <a:r>
              <a:rPr>
                <a:solidFill>
                  <a:srgbClr val="666666"/>
                </a:solidFill>
                <a:latin typeface="Courier"/>
              </a:rPr>
              <a:t>&gt;</a:t>
            </a:r>
            <a:r>
              <a:rPr>
                <a:latin typeface="Courier"/>
              </a:rPr>
              <a:t> </a:t>
            </a:r>
            <a:r>
              <a:rPr>
                <a:solidFill>
                  <a:srgbClr val="40A070"/>
                </a:solidFill>
                <a:latin typeface="Courier"/>
              </a:rPr>
              <a:t>5</a:t>
            </a:r>
            <a:r>
              <a:rPr>
                <a:latin typeface="Courier"/>
              </a:rPr>
              <a:t>:</a:t>
            </a:r>
            <a:br/>
            <a:r>
              <a:rPr>
                <a:latin typeface="Courier"/>
              </a:rPr>
              <a:t>    </a:t>
            </a:r>
            <a:r>
              <a:rPr>
                <a:solidFill>
                  <a:srgbClr val="008000"/>
                </a:solidFill>
                <a:latin typeface="Courier"/>
              </a:rPr>
              <a:t>print</a:t>
            </a:r>
            <a:r>
              <a:rPr>
                <a:latin typeface="Courier"/>
              </a:rPr>
              <a:t>(</a:t>
            </a:r>
            <a:r>
              <a:rPr>
                <a:solidFill>
                  <a:srgbClr val="BB6688"/>
                </a:solidFill>
                <a:latin typeface="Courier"/>
              </a:rPr>
              <a:t>f"WARNING: </a:t>
            </a:r>
            <a:r>
              <a:rPr>
                <a:solidFill>
                  <a:srgbClr val="4070A0"/>
                </a:solidFill>
                <a:latin typeface="Courier"/>
              </a:rPr>
              <a:t>{</a:t>
            </a:r>
            <a:r>
              <a:rPr>
                <a:latin typeface="Courier"/>
              </a:rPr>
              <a:t>summary[</a:t>
            </a:r>
            <a:r>
              <a:rPr>
                <a:solidFill>
                  <a:srgbClr val="4070A0"/>
                </a:solidFill>
                <a:latin typeface="Courier"/>
              </a:rPr>
              <a:t>'left unmatched %'</a:t>
            </a:r>
            <a:r>
              <a:rPr>
                <a:latin typeface="Courier"/>
              </a:rPr>
              <a:t>]</a:t>
            </a:r>
            <a:r>
              <a:rPr>
                <a:solidFill>
                  <a:srgbClr val="4070A0"/>
                </a:solidFill>
                <a:latin typeface="Courier"/>
              </a:rPr>
              <a:t>}</a:t>
            </a:r>
            <a:r>
              <a:rPr>
                <a:solidFill>
                  <a:srgbClr val="BB6688"/>
                </a:solidFill>
                <a:latin typeface="Courier"/>
              </a:rPr>
              <a:t>% of distribution rows "</a:t>
            </a:r>
            <a:br/>
            <a:r>
              <a:rPr>
                <a:latin typeface="Courier"/>
              </a:rPr>
              <a:t>          </a:t>
            </a:r>
            <a:r>
              <a:rPr>
                <a:solidFill>
                  <a:srgbClr val="4070A0"/>
                </a:solidFill>
                <a:latin typeface="Courier"/>
              </a:rPr>
              <a:t>"have no registration record"</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non-appariement est un indicateur, pas une erreur — En R</a:t>
            </a:r>
          </a:p>
        </p:txBody>
      </p:sp>
      <p:sp>
        <p:nvSpPr>
          <p:cNvPr id="3" name="Content Placeholder 2"/>
          <p:cNvSpPr>
            <a:spLocks noGrp="1"/>
          </p:cNvSpPr>
          <p:nvPr>
            <p:ph idx="1"/>
          </p:nvPr>
        </p:nvSpPr>
        <p:spPr/>
        <p:txBody>
          <a:bodyPr/>
          <a:lstStyle/>
          <a:p>
            <a:pPr lvl="0" indent="0">
              <a:buNone/>
            </a:pPr>
            <a:r>
              <a:rPr>
                <a:latin typeface="Courier"/>
              </a:rPr>
              <a:t>unmatched </a:t>
            </a:r>
            <a:r>
              <a:rPr>
                <a:solidFill>
                  <a:srgbClr val="007020"/>
                </a:solidFill>
                <a:latin typeface="Courier"/>
              </a:rPr>
              <a:t>&lt;-</a:t>
            </a:r>
            <a:r>
              <a:rPr>
                <a:latin typeface="Courier"/>
              </a:rPr>
              <a:t> </a:t>
            </a:r>
            <a:r>
              <a:rPr>
                <a:solidFill>
                  <a:srgbClr val="06287E"/>
                </a:solidFill>
                <a:latin typeface="Courier"/>
              </a:rPr>
              <a:t>nrow</a:t>
            </a:r>
            <a:r>
              <a:rPr>
                <a:latin typeface="Courier"/>
              </a:rPr>
              <a:t>(</a:t>
            </a:r>
            <a:r>
              <a:rPr>
                <a:solidFill>
                  <a:srgbClr val="06287E"/>
                </a:solidFill>
                <a:latin typeface="Courier"/>
              </a:rPr>
              <a:t>anti_join</a:t>
            </a:r>
            <a:r>
              <a:rPr>
                <a:latin typeface="Courier"/>
              </a:rPr>
              <a:t>(distributions, registration, </a:t>
            </a:r>
            <a:r>
              <a:rPr>
                <a:solidFill>
                  <a:srgbClr val="7D9029"/>
                </a:solidFill>
                <a:latin typeface="Courier"/>
              </a:rPr>
              <a:t>by =</a:t>
            </a:r>
            <a:r>
              <a:rPr>
                <a:latin typeface="Courier"/>
              </a:rPr>
              <a:t> </a:t>
            </a:r>
            <a:r>
              <a:rPr>
                <a:solidFill>
                  <a:srgbClr val="4070A0"/>
                </a:solidFill>
                <a:latin typeface="Courier"/>
              </a:rPr>
              <a:t>"beneficiary_id"</a:t>
            </a:r>
            <a:r>
              <a:rPr>
                <a:latin typeface="Courier"/>
              </a:rPr>
              <a:t>))</a:t>
            </a:r>
            <a:br/>
            <a:r>
              <a:rPr>
                <a:latin typeface="Courier"/>
              </a:rPr>
              <a:t>share </a:t>
            </a:r>
            <a:r>
              <a:rPr>
                <a:solidFill>
                  <a:srgbClr val="007020"/>
                </a:solidFill>
                <a:latin typeface="Courier"/>
              </a:rPr>
              <a:t>&lt;-</a:t>
            </a:r>
            <a:r>
              <a:rPr>
                <a:latin typeface="Courier"/>
              </a:rPr>
              <a:t> unmatched </a:t>
            </a:r>
            <a:r>
              <a:rPr>
                <a:solidFill>
                  <a:srgbClr val="4070A0"/>
                </a:solidFill>
                <a:latin typeface="Courier"/>
              </a:rPr>
              <a:t>/</a:t>
            </a:r>
            <a:r>
              <a:rPr>
                <a:latin typeface="Courier"/>
              </a:rPr>
              <a:t> </a:t>
            </a:r>
            <a:r>
              <a:rPr>
                <a:solidFill>
                  <a:srgbClr val="06287E"/>
                </a:solidFill>
                <a:latin typeface="Courier"/>
              </a:rPr>
              <a:t>nrow</a:t>
            </a:r>
            <a:r>
              <a:rPr>
                <a:latin typeface="Courier"/>
              </a:rPr>
              <a:t>(distributions)</a:t>
            </a:r>
            <a:br/>
            <a:r>
              <a:rPr b="1">
                <a:solidFill>
                  <a:srgbClr val="007020"/>
                </a:solidFill>
                <a:latin typeface="Courier"/>
              </a:rPr>
              <a:t>if</a:t>
            </a:r>
            <a:r>
              <a:rPr>
                <a:latin typeface="Courier"/>
              </a:rPr>
              <a:t> (share </a:t>
            </a:r>
            <a:r>
              <a:rPr>
                <a:solidFill>
                  <a:srgbClr val="4070A0"/>
                </a:solidFill>
                <a:latin typeface="Courier"/>
              </a:rPr>
              <a:t>&gt;</a:t>
            </a:r>
            <a:r>
              <a:rPr>
                <a:latin typeface="Courier"/>
              </a:rPr>
              <a:t> </a:t>
            </a:r>
            <a:r>
              <a:rPr>
                <a:solidFill>
                  <a:srgbClr val="40A070"/>
                </a:solidFill>
                <a:latin typeface="Courier"/>
              </a:rPr>
              <a:t>0.05</a:t>
            </a:r>
            <a:r>
              <a:rPr>
                <a:latin typeface="Courier"/>
              </a:rPr>
              <a:t>) </a:t>
            </a:r>
            <a:r>
              <a:rPr>
                <a:solidFill>
                  <a:srgbClr val="06287E"/>
                </a:solidFill>
                <a:latin typeface="Courier"/>
              </a:rPr>
              <a:t>warning</a:t>
            </a:r>
            <a:r>
              <a:rPr>
                <a:latin typeface="Courier"/>
              </a:rPr>
              <a:t>(</a:t>
            </a:r>
            <a:r>
              <a:rPr>
                <a:solidFill>
                  <a:srgbClr val="06287E"/>
                </a:solidFill>
                <a:latin typeface="Courier"/>
              </a:rPr>
              <a:t>sprintf</a:t>
            </a:r>
            <a:r>
              <a:rPr>
                <a:latin typeface="Courier"/>
              </a:rPr>
              <a:t>(</a:t>
            </a:r>
            <a:r>
              <a:rPr>
                <a:solidFill>
                  <a:srgbClr val="4070A0"/>
                </a:solidFill>
                <a:latin typeface="Courier"/>
              </a:rPr>
              <a:t>"%.1f%% of distributions have no registration"</a:t>
            </a:r>
            <a:r>
              <a:rPr>
                <a:latin typeface="Courier"/>
              </a:rPr>
              <a:t>, </a:t>
            </a:r>
            <a:r>
              <a:rPr>
                <a:solidFill>
                  <a:srgbClr val="40A070"/>
                </a:solidFill>
                <a:latin typeface="Courier"/>
              </a:rPr>
              <a:t>100</a:t>
            </a:r>
            <a:r>
              <a:rPr>
                <a:latin typeface="Courier"/>
              </a:rPr>
              <a:t> </a:t>
            </a:r>
            <a:r>
              <a:rPr>
                <a:solidFill>
                  <a:srgbClr val="4070A0"/>
                </a:solidFill>
                <a:latin typeface="Courier"/>
              </a:rPr>
              <a:t>*</a:t>
            </a:r>
            <a:r>
              <a:rPr>
                <a:latin typeface="Courier"/>
              </a:rPr>
              <a:t> share))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la clé avant d’accuser la jointure</a:t>
            </a:r>
          </a:p>
        </p:txBody>
      </p:sp>
      <p:sp>
        <p:nvSpPr>
          <p:cNvPr id="3" name="Content Placeholder 2"/>
          <p:cNvSpPr>
            <a:spLocks noGrp="1"/>
          </p:cNvSpPr>
          <p:nvPr>
            <p:ph idx="1"/>
          </p:nvPr>
        </p:nvSpPr>
        <p:spPr/>
        <p:txBody>
          <a:bodyPr/>
          <a:lstStyle/>
          <a:p>
            <a:pPr lvl="0"/>
            <a:r>
              <a:rPr b="1"/>
              <a:t>Le type.</a:t>
            </a:r>
            <a:r>
              <a:rPr/>
              <a:t> Un code de formation sanitaire lu comme entier d’un côté et comme chaîne de l’autre. </a:t>
            </a:r>
            <a:r>
              <a:rPr>
                <a:latin typeface="Courier"/>
              </a:rPr>
              <a:t>1042</a:t>
            </a:r>
            <a:r>
              <a:rPr/>
              <a:t> n’égale jamais…</a:t>
            </a:r>
          </a:p>
          <a:p>
            <a:pPr lvl="0"/>
            <a:r>
              <a:rPr b="1"/>
              <a:t>Espaces et casse.</a:t>
            </a:r>
            <a:r>
              <a:rPr/>
              <a:t> </a:t>
            </a:r>
            <a:r>
              <a:rPr>
                <a:latin typeface="Courier"/>
              </a:rPr>
              <a:t>"FAC001 "</a:t>
            </a:r>
            <a:r>
              <a:rPr/>
              <a:t> et </a:t>
            </a:r>
            <a:r>
              <a:rPr>
                <a:latin typeface="Courier"/>
              </a:rPr>
              <a:t>"fac001"</a:t>
            </a:r>
            <a:r>
              <a:rPr/>
              <a:t> font trois clés différentes.</a:t>
            </a:r>
          </a:p>
          <a:p>
            <a:pPr lvl="0"/>
            <a:r>
              <a:rPr b="1"/>
              <a:t>Dates contre horodatages.</a:t>
            </a:r>
            <a:r>
              <a:rPr/>
              <a:t> </a:t>
            </a:r>
            <a:r>
              <a:rPr>
                <a:latin typeface="Courier"/>
              </a:rPr>
              <a:t>2024-03-01</a:t>
            </a:r>
            <a:r>
              <a:rPr/>
              <a:t> et </a:t>
            </a:r>
            <a:r>
              <a:rPr>
                <a:latin typeface="Courier"/>
              </a:rPr>
              <a:t>2024-03-01 00:00:00</a:t>
            </a:r>
            <a:r>
              <a:rPr/>
              <a:t> se comparent égaux dans certaines bibliothèques et…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la clé avant d’accuser la jointure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key_clean(series):</a:t>
            </a:r>
            <a:br/>
            <a:r>
              <a:rPr>
                <a:latin typeface="Courier"/>
              </a:rPr>
              <a:t>    </a:t>
            </a:r>
            <a:r>
              <a:rPr b="1">
                <a:solidFill>
                  <a:srgbClr val="007020"/>
                </a:solidFill>
                <a:latin typeface="Courier"/>
              </a:rPr>
              <a:t>return</a:t>
            </a:r>
            <a:r>
              <a:rPr>
                <a:latin typeface="Courier"/>
              </a:rPr>
              <a:t> series.astype(</a:t>
            </a:r>
            <a:r>
              <a:rPr>
                <a:solidFill>
                  <a:srgbClr val="4070A0"/>
                </a:solidFill>
                <a:latin typeface="Courier"/>
              </a:rPr>
              <a:t>"string"</a:t>
            </a:r>
            <a:r>
              <a:rPr>
                <a:latin typeface="Courier"/>
              </a:rPr>
              <a:t>).</a:t>
            </a:r>
            <a:r>
              <a:rPr>
                <a:solidFill>
                  <a:srgbClr val="008000"/>
                </a:solidFill>
                <a:latin typeface="Courier"/>
              </a:rPr>
              <a:t>str</a:t>
            </a:r>
            <a:r>
              <a:rPr>
                <a:latin typeface="Courier"/>
              </a:rPr>
              <a:t>.strip().</a:t>
            </a:r>
            <a:r>
              <a:rPr>
                <a:solidFill>
                  <a:srgbClr val="008000"/>
                </a:solidFill>
                <a:latin typeface="Courier"/>
              </a:rPr>
              <a:t>str</a:t>
            </a:r>
            <a:r>
              <a:rPr>
                <a:latin typeface="Courier"/>
              </a:rPr>
              <a:t>.upper()</a:t>
            </a:r>
            <a:br/>
            <a:br/>
            <a:br/>
            <a:r>
              <a:rPr b="1">
                <a:solidFill>
                  <a:srgbClr val="007020"/>
                </a:solidFill>
                <a:latin typeface="Courier"/>
              </a:rPr>
              <a:t>for</a:t>
            </a:r>
            <a:r>
              <a:rPr>
                <a:latin typeface="Courier"/>
              </a:rPr>
              <a:t> frame </a:t>
            </a:r>
            <a:r>
              <a:rPr b="1">
                <a:solidFill>
                  <a:srgbClr val="007020"/>
                </a:solidFill>
                <a:latin typeface="Courier"/>
              </a:rPr>
              <a:t>in</a:t>
            </a:r>
            <a:r>
              <a:rPr>
                <a:latin typeface="Courier"/>
              </a:rPr>
              <a:t> (registers, aggregates):</a:t>
            </a:r>
            <a:br/>
            <a:r>
              <a:rPr>
                <a:latin typeface="Courier"/>
              </a:rPr>
              <a:t>    frame[</a:t>
            </a:r>
            <a:r>
              <a:rPr>
                <a:solidFill>
                  <a:srgbClr val="4070A0"/>
                </a:solidFill>
                <a:latin typeface="Courier"/>
              </a:rPr>
              <a:t>"facility_id"</a:t>
            </a:r>
            <a:r>
              <a:rPr>
                <a:latin typeface="Courier"/>
              </a:rPr>
              <a:t>] </a:t>
            </a:r>
            <a:r>
              <a:rPr>
                <a:solidFill>
                  <a:srgbClr val="666666"/>
                </a:solidFill>
                <a:latin typeface="Courier"/>
              </a:rPr>
              <a:t>=</a:t>
            </a:r>
            <a:r>
              <a:rPr>
                <a:latin typeface="Courier"/>
              </a:rPr>
              <a:t> key_clean(frame[</a:t>
            </a:r>
            <a:r>
              <a:rPr>
                <a:solidFill>
                  <a:srgbClr val="4070A0"/>
                </a:solidFill>
                <a:latin typeface="Courier"/>
              </a:rPr>
              <a:t>"facility_id"</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la clé avant d’accuser la jointure — En R</a:t>
            </a:r>
          </a:p>
        </p:txBody>
      </p:sp>
      <p:sp>
        <p:nvSpPr>
          <p:cNvPr id="3" name="Content Placeholder 2"/>
          <p:cNvSpPr>
            <a:spLocks noGrp="1"/>
          </p:cNvSpPr>
          <p:nvPr>
            <p:ph idx="1"/>
          </p:nvPr>
        </p:nvSpPr>
        <p:spPr/>
        <p:txBody>
          <a:bodyPr/>
          <a:lstStyle/>
          <a:p>
            <a:pPr lvl="0" indent="0">
              <a:buNone/>
            </a:pPr>
            <a:r>
              <a:rPr>
                <a:latin typeface="Courier"/>
              </a:rPr>
              <a:t>key_clean </a:t>
            </a:r>
            <a:r>
              <a:rPr>
                <a:solidFill>
                  <a:srgbClr val="007020"/>
                </a:solidFill>
                <a:latin typeface="Courier"/>
              </a:rPr>
              <a:t>&lt;-</a:t>
            </a:r>
            <a:r>
              <a:rPr>
                <a:latin typeface="Courier"/>
              </a:rPr>
              <a:t> </a:t>
            </a:r>
            <a:r>
              <a:rPr b="1">
                <a:solidFill>
                  <a:srgbClr val="007020"/>
                </a:solidFill>
                <a:latin typeface="Courier"/>
              </a:rPr>
              <a:t>function</a:t>
            </a:r>
            <a:r>
              <a:rPr>
                <a:latin typeface="Courier"/>
              </a:rPr>
              <a:t>(x) </a:t>
            </a:r>
            <a:r>
              <a:rPr>
                <a:solidFill>
                  <a:srgbClr val="06287E"/>
                </a:solidFill>
                <a:latin typeface="Courier"/>
              </a:rPr>
              <a:t>toupper</a:t>
            </a:r>
            <a:r>
              <a:rPr>
                <a:latin typeface="Courier"/>
              </a:rPr>
              <a:t>(stringr</a:t>
            </a:r>
            <a:r>
              <a:rPr>
                <a:solidFill>
                  <a:srgbClr val="4070A0"/>
                </a:solidFill>
                <a:latin typeface="Courier"/>
              </a:rPr>
              <a:t>::</a:t>
            </a:r>
            <a:r>
              <a:rPr>
                <a:solidFill>
                  <a:srgbClr val="06287E"/>
                </a:solidFill>
                <a:latin typeface="Courier"/>
              </a:rPr>
              <a:t>str_squish</a:t>
            </a:r>
            <a:r>
              <a:rPr>
                <a:latin typeface="Courier"/>
              </a:rPr>
              <a:t>(</a:t>
            </a:r>
            <a:r>
              <a:rPr>
                <a:solidFill>
                  <a:srgbClr val="06287E"/>
                </a:solidFill>
                <a:latin typeface="Courier"/>
              </a:rPr>
              <a:t>as.character</a:t>
            </a:r>
            <a:r>
              <a:rPr>
                <a:latin typeface="Courier"/>
              </a:rPr>
              <a:t>(x)))</a:t>
            </a:r>
            <a:br/>
            <a:br/>
            <a:r>
              <a:rPr>
                <a:latin typeface="Courier"/>
              </a:rPr>
              <a:t>registers  </a:t>
            </a:r>
            <a:r>
              <a:rPr>
                <a:solidFill>
                  <a:srgbClr val="007020"/>
                </a:solidFill>
                <a:latin typeface="Courier"/>
              </a:rPr>
              <a:t>&lt;-</a:t>
            </a:r>
            <a:r>
              <a:rPr>
                <a:latin typeface="Courier"/>
              </a:rPr>
              <a:t> registers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facility_id =</a:t>
            </a:r>
            <a:r>
              <a:rPr>
                <a:latin typeface="Courier"/>
              </a:rPr>
              <a:t> </a:t>
            </a:r>
            <a:r>
              <a:rPr>
                <a:solidFill>
                  <a:srgbClr val="06287E"/>
                </a:solidFill>
                <a:latin typeface="Courier"/>
              </a:rPr>
              <a:t>key_clean</a:t>
            </a:r>
            <a:r>
              <a:rPr>
                <a:latin typeface="Courier"/>
              </a:rPr>
              <a:t>(facility_id))</a:t>
            </a:r>
            <a:br/>
            <a:r>
              <a:rPr>
                <a:latin typeface="Courier"/>
              </a:rPr>
              <a:t>aggregates </a:t>
            </a:r>
            <a:r>
              <a:rPr>
                <a:solidFill>
                  <a:srgbClr val="007020"/>
                </a:solidFill>
                <a:latin typeface="Courier"/>
              </a:rPr>
              <a:t>&lt;-</a:t>
            </a:r>
            <a:r>
              <a:rPr>
                <a:latin typeface="Courier"/>
              </a:rPr>
              <a:t> aggregates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facility_id =</a:t>
            </a:r>
            <a:r>
              <a:rPr>
                <a:latin typeface="Courier"/>
              </a:rPr>
              <a:t> </a:t>
            </a:r>
            <a:r>
              <a:rPr>
                <a:solidFill>
                  <a:srgbClr val="06287E"/>
                </a:solidFill>
                <a:latin typeface="Courier"/>
              </a:rPr>
              <a:t>key_clean</a:t>
            </a:r>
            <a:r>
              <a:rPr>
                <a:latin typeface="Courier"/>
              </a:rPr>
              <a:t>(facility_id))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Normalisez la clé avant d’accuser la jointure</a:t>
            </a:r>
          </a:p>
        </p:txBody>
      </p:sp>
      <p:sp>
        <p:nvSpPr>
          <p:cNvPr id="3" name="Content Placeholder 2"/>
          <p:cNvSpPr>
            <a:spLocks noGrp="1"/>
          </p:cNvSpPr>
          <p:nvPr>
            <p:ph idx="1"/>
          </p:nvPr>
        </p:nvSpPr>
        <p:spPr/>
        <p:txBody>
          <a:bodyPr/>
          <a:lstStyle/>
          <a:p>
            <a:pPr lvl="0"/>
            <a:r>
              <a:rPr/>
              <a:t>Faites-le sur les deux côtés dans la même fonction — pour qu’ils ne puissent pas diverger</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collision de suffixes — En Python</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666666"/>
                </a:solidFill>
                <a:latin typeface="Courier"/>
              </a:rPr>
              <a:t>=</a:t>
            </a:r>
            <a:r>
              <a:rPr>
                <a:latin typeface="Courier"/>
              </a:rPr>
              <a:t> registers.merge(aggregates, on</a:t>
            </a:r>
            <a:r>
              <a:rPr>
                <a:solidFill>
                  <a:srgbClr val="666666"/>
                </a:solidFill>
                <a:latin typeface="Courier"/>
              </a:rPr>
              <a:t>=</a:t>
            </a:r>
            <a:r>
              <a:rPr>
                <a:solidFill>
                  <a:srgbClr val="4070A0"/>
                </a:solidFill>
                <a:latin typeface="Courier"/>
              </a:rPr>
              <a:t>"facility_id"</a:t>
            </a:r>
            <a:r>
              <a:rPr>
                <a:latin typeface="Courier"/>
              </a:rPr>
              <a:t>, suffixes</a:t>
            </a:r>
            <a:r>
              <a:rPr>
                <a:solidFill>
                  <a:srgbClr val="666666"/>
                </a:solidFill>
                <a:latin typeface="Courier"/>
              </a:rPr>
              <a:t>=</a:t>
            </a:r>
            <a:r>
              <a:rPr>
                <a:latin typeface="Courier"/>
              </a:rPr>
              <a:t>(</a:t>
            </a:r>
            <a:r>
              <a:rPr>
                <a:solidFill>
                  <a:srgbClr val="4070A0"/>
                </a:solidFill>
                <a:latin typeface="Courier"/>
              </a:rPr>
              <a:t>"_register"</a:t>
            </a:r>
            <a:r>
              <a:rPr>
                <a:latin typeface="Courier"/>
              </a:rPr>
              <a:t>, </a:t>
            </a:r>
            <a:r>
              <a:rPr>
                <a:solidFill>
                  <a:srgbClr val="4070A0"/>
                </a:solidFill>
                <a:latin typeface="Courier"/>
              </a:rPr>
              <a:t>"_dhis2"</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collision de suffixes — En R</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007020"/>
                </a:solidFill>
                <a:latin typeface="Courier"/>
              </a:rPr>
              <a:t>&lt;-</a:t>
            </a:r>
            <a:r>
              <a:rPr>
                <a:latin typeface="Courier"/>
              </a:rPr>
              <a:t> registers </a:t>
            </a:r>
            <a:r>
              <a:rPr>
                <a:solidFill>
                  <a:srgbClr val="4070A0"/>
                </a:solidFill>
                <a:latin typeface="Courier"/>
              </a:rPr>
              <a:t>|&gt;</a:t>
            </a:r>
            <a:br/>
            <a:r>
              <a:rPr>
                <a:latin typeface="Courier"/>
              </a:rPr>
              <a:t>  </a:t>
            </a:r>
            <a:r>
              <a:rPr>
                <a:solidFill>
                  <a:srgbClr val="06287E"/>
                </a:solidFill>
                <a:latin typeface="Courier"/>
              </a:rPr>
              <a:t>left_join</a:t>
            </a:r>
            <a:r>
              <a:rPr>
                <a:latin typeface="Courier"/>
              </a:rPr>
              <a:t>(aggregates, </a:t>
            </a:r>
            <a:r>
              <a:rPr>
                <a:solidFill>
                  <a:srgbClr val="7D9029"/>
                </a:solidFill>
                <a:latin typeface="Courier"/>
              </a:rPr>
              <a:t>by =</a:t>
            </a:r>
            <a:r>
              <a:rPr>
                <a:latin typeface="Courier"/>
              </a:rPr>
              <a:t> </a:t>
            </a:r>
            <a:r>
              <a:rPr>
                <a:solidFill>
                  <a:srgbClr val="4070A0"/>
                </a:solidFill>
                <a:latin typeface="Courier"/>
              </a:rPr>
              <a:t>"facility_id"</a:t>
            </a:r>
            <a:r>
              <a:rPr>
                <a:latin typeface="Courier"/>
              </a:rPr>
              <a:t>, </a:t>
            </a:r>
            <a:r>
              <a:rPr>
                <a:solidFill>
                  <a:srgbClr val="7D9029"/>
                </a:solidFill>
                <a:latin typeface="Courier"/>
              </a:rPr>
              <a:t>suffix =</a:t>
            </a:r>
            <a:r>
              <a:rPr>
                <a:latin typeface="Courier"/>
              </a:rPr>
              <a:t> </a:t>
            </a:r>
            <a:r>
              <a:rPr>
                <a:solidFill>
                  <a:srgbClr val="06287E"/>
                </a:solidFill>
                <a:latin typeface="Courier"/>
              </a:rPr>
              <a:t>c</a:t>
            </a:r>
            <a:r>
              <a:rPr>
                <a:latin typeface="Courier"/>
              </a:rPr>
              <a:t>(</a:t>
            </a:r>
            <a:r>
              <a:rPr>
                <a:solidFill>
                  <a:srgbClr val="4070A0"/>
                </a:solidFill>
                <a:latin typeface="Courier"/>
              </a:rPr>
              <a:t>"_register"</a:t>
            </a:r>
            <a:r>
              <a:rPr>
                <a:latin typeface="Courier"/>
              </a:rPr>
              <a:t>, </a:t>
            </a:r>
            <a:r>
              <a:rPr>
                <a:solidFill>
                  <a:srgbClr val="4070A0"/>
                </a:solidFill>
                <a:latin typeface="Courier"/>
              </a:rPr>
              <a:t>"_dhis2"</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collision de suffixes — En Python</a:t>
            </a:r>
          </a:p>
        </p:txBody>
      </p:sp>
      <p:sp>
        <p:nvSpPr>
          <p:cNvPr id="3" name="Content Placeholder 2"/>
          <p:cNvSpPr>
            <a:spLocks noGrp="1"/>
          </p:cNvSpPr>
          <p:nvPr>
            <p:ph idx="1"/>
          </p:nvPr>
        </p:nvSpPr>
        <p:spPr/>
        <p:txBody>
          <a:bodyPr/>
          <a:lstStyle/>
          <a:p>
            <a:pPr lvl="0" indent="0">
              <a:buNone/>
            </a:pPr>
            <a:r>
              <a:rPr>
                <a:latin typeface="Courier"/>
              </a:rPr>
              <a:t>overlap </a:t>
            </a:r>
            <a:r>
              <a:rPr>
                <a:solidFill>
                  <a:srgbClr val="666666"/>
                </a:solidFill>
                <a:latin typeface="Courier"/>
              </a:rPr>
              <a:t>=</a:t>
            </a:r>
            <a:r>
              <a:rPr>
                <a:latin typeface="Courier"/>
              </a:rPr>
              <a:t> (</a:t>
            </a:r>
            <a:r>
              <a:rPr>
                <a:solidFill>
                  <a:srgbClr val="008000"/>
                </a:solidFill>
                <a:latin typeface="Courier"/>
              </a:rPr>
              <a:t>set</a:t>
            </a:r>
            <a:r>
              <a:rPr>
                <a:latin typeface="Courier"/>
              </a:rPr>
              <a:t>(registers.columns) </a:t>
            </a:r>
            <a:r>
              <a:rPr>
                <a:solidFill>
                  <a:srgbClr val="666666"/>
                </a:solidFill>
                <a:latin typeface="Courier"/>
              </a:rPr>
              <a:t>&amp;</a:t>
            </a:r>
            <a:r>
              <a:rPr>
                <a:latin typeface="Courier"/>
              </a:rPr>
              <a:t> </a:t>
            </a:r>
            <a:r>
              <a:rPr>
                <a:solidFill>
                  <a:srgbClr val="008000"/>
                </a:solidFill>
                <a:latin typeface="Courier"/>
              </a:rPr>
              <a:t>set</a:t>
            </a:r>
            <a:r>
              <a:rPr>
                <a:latin typeface="Courier"/>
              </a:rPr>
              <a:t>(aggregates.columns)) </a:t>
            </a:r>
            <a:r>
              <a:rPr>
                <a:solidFill>
                  <a:srgbClr val="666666"/>
                </a:solidFill>
                <a:latin typeface="Courier"/>
              </a:rPr>
              <a:t>-</a:t>
            </a:r>
            <a:r>
              <a:rPr>
                <a:latin typeface="Courier"/>
              </a:rPr>
              <a:t> {</a:t>
            </a:r>
            <a:r>
              <a:rPr>
                <a:solidFill>
                  <a:srgbClr val="4070A0"/>
                </a:solidFill>
                <a:latin typeface="Courier"/>
              </a:rPr>
              <a:t>"facility_id"</a:t>
            </a:r>
            <a:r>
              <a:rPr>
                <a:latin typeface="Courier"/>
              </a:rPr>
              <a:t>}</a:t>
            </a:r>
            <a:br/>
            <a:r>
              <a:rPr>
                <a:solidFill>
                  <a:srgbClr val="008000"/>
                </a:solidFill>
                <a:latin typeface="Courier"/>
              </a:rPr>
              <a:t>print</a:t>
            </a:r>
            <a:r>
              <a:rPr>
                <a:latin typeface="Courier"/>
              </a:rPr>
              <a:t>(</a:t>
            </a:r>
            <a:r>
              <a:rPr>
                <a:solidFill>
                  <a:srgbClr val="4070A0"/>
                </a:solidFill>
                <a:latin typeface="Courier"/>
              </a:rPr>
              <a:t>"columns in both:"</a:t>
            </a:r>
            <a:r>
              <a:rPr>
                <a:latin typeface="Courier"/>
              </a:rPr>
              <a:t>, </a:t>
            </a:r>
            <a:r>
              <a:rPr>
                <a:solidFill>
                  <a:srgbClr val="008000"/>
                </a:solidFill>
                <a:latin typeface="Courier"/>
              </a:rPr>
              <a:t>sorted</a:t>
            </a:r>
            <a:r>
              <a:rPr>
                <a:latin typeface="Courier"/>
              </a:rPr>
              <a:t>(overlap))</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collision de suffixes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setdiff</a:t>
            </a:r>
            <a:r>
              <a:rPr>
                <a:latin typeface="Courier"/>
              </a:rPr>
              <a:t>(</a:t>
            </a:r>
            <a:r>
              <a:rPr>
                <a:solidFill>
                  <a:srgbClr val="06287E"/>
                </a:solidFill>
                <a:latin typeface="Courier"/>
              </a:rPr>
              <a:t>intersect</a:t>
            </a:r>
            <a:r>
              <a:rPr>
                <a:latin typeface="Courier"/>
              </a:rPr>
              <a:t>(</a:t>
            </a:r>
            <a:r>
              <a:rPr>
                <a:solidFill>
                  <a:srgbClr val="06287E"/>
                </a:solidFill>
                <a:latin typeface="Courier"/>
              </a:rPr>
              <a:t>names</a:t>
            </a:r>
            <a:r>
              <a:rPr>
                <a:latin typeface="Courier"/>
              </a:rPr>
              <a:t>(registers), </a:t>
            </a:r>
            <a:r>
              <a:rPr>
                <a:solidFill>
                  <a:srgbClr val="06287E"/>
                </a:solidFill>
                <a:latin typeface="Courier"/>
              </a:rPr>
              <a:t>names</a:t>
            </a:r>
            <a:r>
              <a:rPr>
                <a:latin typeface="Courier"/>
              </a:rPr>
              <a:t>(aggregates)), </a:t>
            </a:r>
            <a:r>
              <a:rPr>
                <a:solidFill>
                  <a:srgbClr val="4070A0"/>
                </a:solidFill>
                <a:latin typeface="Courier"/>
              </a:rPr>
              <a:t>"facility_id"</a:t>
            </a: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clés aux noms différents — En Python</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666666"/>
                </a:solidFill>
                <a:latin typeface="Courier"/>
              </a:rPr>
              <a:t>=</a:t>
            </a:r>
            <a:r>
              <a:rPr>
                <a:latin typeface="Courier"/>
              </a:rPr>
              <a:t> cases.merge(</a:t>
            </a:r>
            <a:br/>
            <a:r>
              <a:rPr>
                <a:latin typeface="Courier"/>
              </a:rPr>
              <a:t>    facilities, left_on</a:t>
            </a:r>
            <a:r>
              <a:rPr>
                <a:solidFill>
                  <a:srgbClr val="666666"/>
                </a:solidFill>
                <a:latin typeface="Courier"/>
              </a:rPr>
              <a:t>=</a:t>
            </a:r>
            <a:r>
              <a:rPr>
                <a:solidFill>
                  <a:srgbClr val="4070A0"/>
                </a:solidFill>
                <a:latin typeface="Courier"/>
              </a:rPr>
              <a:t>"site_code"</a:t>
            </a:r>
            <a:r>
              <a:rPr>
                <a:latin typeface="Courier"/>
              </a:rPr>
              <a:t>, right_on</a:t>
            </a:r>
            <a:r>
              <a:rPr>
                <a:solidFill>
                  <a:srgbClr val="666666"/>
                </a:solidFill>
                <a:latin typeface="Courier"/>
              </a:rPr>
              <a:t>=</a:t>
            </a:r>
            <a:r>
              <a:rPr>
                <a:solidFill>
                  <a:srgbClr val="4070A0"/>
                </a:solidFill>
                <a:latin typeface="Courier"/>
              </a:rPr>
              <a:t>"facility_id"</a:t>
            </a:r>
            <a:r>
              <a:rPr>
                <a:latin typeface="Courier"/>
              </a:rPr>
              <a:t>, how</a:t>
            </a:r>
            <a:r>
              <a:rPr>
                <a:solidFill>
                  <a:srgbClr val="666666"/>
                </a:solidFill>
                <a:latin typeface="Courier"/>
              </a:rPr>
              <a:t>=</a:t>
            </a:r>
            <a:r>
              <a:rPr>
                <a:solidFill>
                  <a:srgbClr val="4070A0"/>
                </a:solidFill>
                <a:latin typeface="Courier"/>
              </a:rPr>
              <a:t>"left"</a:t>
            </a:r>
            <a:r>
              <a:rPr>
                <a:latin typeface="Courier"/>
              </a:rPr>
              <a:t>,</a:t>
            </a:r>
            <a:br/>
            <a:r>
              <a:rPr>
                <a:latin typeface="Courier"/>
              </a:rPr>
              <a:t>    validate</a:t>
            </a:r>
            <a:r>
              <a:rPr>
                <a:solidFill>
                  <a:srgbClr val="666666"/>
                </a:solidFill>
                <a:latin typeface="Courier"/>
              </a:rPr>
              <a:t>=</a:t>
            </a:r>
            <a:r>
              <a:rPr>
                <a:solidFill>
                  <a:srgbClr val="4070A0"/>
                </a:solidFill>
                <a:latin typeface="Courier"/>
              </a:rPr>
              <a:t>"many_to_one"</a:t>
            </a:r>
            <a:r>
              <a:rPr>
                <a:latin typeface="Courier"/>
              </a:rPr>
              <a:t>,</a:t>
            </a:r>
            <a:b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clés aux noms différents — En R</a:t>
            </a:r>
          </a:p>
        </p:txBody>
      </p:sp>
      <p:sp>
        <p:nvSpPr>
          <p:cNvPr id="3" name="Content Placeholder 2"/>
          <p:cNvSpPr>
            <a:spLocks noGrp="1"/>
          </p:cNvSpPr>
          <p:nvPr>
            <p:ph idx="1"/>
          </p:nvPr>
        </p:nvSpPr>
        <p:spPr/>
        <p:txBody>
          <a:bodyPr/>
          <a:lstStyle/>
          <a:p>
            <a:pPr lvl="0" indent="0">
              <a:buNone/>
            </a:pPr>
            <a:r>
              <a:rPr>
                <a:latin typeface="Courier"/>
              </a:rPr>
              <a:t>merged </a:t>
            </a:r>
            <a:r>
              <a:rPr>
                <a:solidFill>
                  <a:srgbClr val="007020"/>
                </a:solidFill>
                <a:latin typeface="Courier"/>
              </a:rPr>
              <a:t>&lt;-</a:t>
            </a:r>
            <a:r>
              <a:rPr>
                <a:latin typeface="Courier"/>
              </a:rPr>
              <a:t> cases </a:t>
            </a:r>
            <a:r>
              <a:rPr>
                <a:solidFill>
                  <a:srgbClr val="4070A0"/>
                </a:solidFill>
                <a:latin typeface="Courier"/>
              </a:rPr>
              <a:t>|&gt;</a:t>
            </a:r>
            <a:br/>
            <a:r>
              <a:rPr>
                <a:latin typeface="Courier"/>
              </a:rPr>
              <a:t>  </a:t>
            </a:r>
            <a:r>
              <a:rPr>
                <a:solidFill>
                  <a:srgbClr val="06287E"/>
                </a:solidFill>
                <a:latin typeface="Courier"/>
              </a:rPr>
              <a:t>left_join</a:t>
            </a:r>
            <a:r>
              <a:rPr>
                <a:latin typeface="Courier"/>
              </a:rPr>
              <a:t>(facilities,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"site_code"</a:t>
            </a:r>
            <a:r>
              <a:rPr>
                <a:latin typeface="Courier"/>
              </a:rPr>
              <a:t> </a:t>
            </a:r>
            <a:r>
              <a:rPr>
                <a:solidFill>
                  <a:srgbClr val="007020"/>
                </a:solidFill>
                <a:latin typeface="Courier"/>
              </a:rPr>
              <a:t>=</a:t>
            </a:r>
            <a:r>
              <a:rPr>
                <a:latin typeface="Courier"/>
              </a:rPr>
              <a:t> </a:t>
            </a:r>
            <a:r>
              <a:rPr>
                <a:solidFill>
                  <a:srgbClr val="4070A0"/>
                </a:solidFill>
                <a:latin typeface="Courier"/>
              </a:rPr>
              <a:t>"facility_id"</a:t>
            </a:r>
            <a:r>
              <a:rPr>
                <a:latin typeface="Courier"/>
              </a:rPr>
              <a:t>),</a:t>
            </a:r>
            <a:br/>
            <a:r>
              <a:rPr>
                <a:latin typeface="Courier"/>
              </a:rPr>
              <a:t>            </a:t>
            </a:r>
            <a:r>
              <a:rPr>
                <a:solidFill>
                  <a:srgbClr val="7D9029"/>
                </a:solidFill>
                <a:latin typeface="Courier"/>
              </a:rPr>
              <a:t>relationship =</a:t>
            </a:r>
            <a:r>
              <a:rPr>
                <a:latin typeface="Courier"/>
              </a:rPr>
              <a:t> </a:t>
            </a:r>
            <a:r>
              <a:rPr>
                <a:solidFill>
                  <a:srgbClr val="4070A0"/>
                </a:solidFill>
                <a:latin typeface="Courier"/>
              </a:rPr>
              <a:t>"many-to-one"</a:t>
            </a:r>
            <a:r>
              <a:rPr>
                <a:latin typeface="Courier"/>
              </a:rPr>
              <a:t>)</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Tous les contrôles vus jusqu’ici supposent que vous savez ce qu’est une ligne de chaque table.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https://data-analysis.cassion.dev/fr/cours/joining-and-reshaping/joining-02-proving-the-join</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Prouver que la jointure a fait ce que vous avez annoncé</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2 sur 8</vt:lpwstr>
  </property>
  <property fmtid="{D5CDD505-2E9C-101B-9397-08002B2CF9AE}" pid="3" name="subtitle">
    <vt:lpwstr>Un tableau de rapprochement pour chaque jointure — lignes appariées, les deux comptes d’anti-jointure, le nombre de lignes avant et après — plus la collision de suffixes qui écrase une colonne sans rien dire.</vt:lpwstr>
  </property>
</Properties>
</file>