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notesMaster" Target="notesMasters/notesMaster1.xml" /><Relationship Id="rId26" Type="http://schemas.openxmlformats.org/officeDocument/2006/relationships/viewProps" Target="viewProps.xml" /><Relationship Id="rId2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8" Type="http://schemas.openxmlformats.org/officeDocument/2006/relationships/tableStyles" Target="tableStyles.xml" /><Relationship Id="rId2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grain of a table decides what every number computed from it means. Households against people, episodes against patients, and the many-to-many that turns 2,403 rows into 13,004 without anyone deciding it should.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grain of a table is what one row is. One household interview. One child screened on one day. One facility-month-antigen. One admission episode. It sounds like a formality. It is the single most useful sentence you can write above a table, because almost every join failure and almost every denominator argument is really two people holding different grains in their heads.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Three comments, and they will prevent more damage than any assertion in this course. A join is only safe when you can name the grain of both sides and the grain of the result.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WASH survey is 2,403 households covering 13,004 people, a mean household of 5.52. Two perfectly correct sentences come out of that file: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13.3% of households, 13.5% of people. And on open defecation, 13.4% of households against 13.9% of people. The gaps are small here, and that is worth saying plainly: on this file the choice barely moves the number. It moves what the number </a:t>
            </a:r>
            <a:r>
              <a:rPr i="1"/>
              <a:t>is</a:t>
            </a:r>
            <a:r>
              <a:rPr/>
              <a:t>. Sphere states its water quantity standard per person, so the person-level figure is the one that answers the standard; a household-level figure answers “how many households are affected”, which is what a distribution plan needs. Where the gap is not small is where it matters most. Large households are systematically more likely to be short of water per person, so in a survey with more variation in household size the two figures separate — and then reporting the household figure against a per-person standard understates the problem. Report the grain in the label. </a:t>
            </a:r>
            <a:r>
              <a:rPr>
                <a:latin typeface="Courier"/>
              </a:rPr>
              <a:t>share_of_households_below_15l</a:t>
            </a:r>
            <a:r>
              <a:rPr/>
              <a:t> and </a:t>
            </a:r>
            <a:r>
              <a:rPr>
                <a:latin typeface="Courier"/>
              </a:rPr>
              <a:t>share_of_people_below_15l</a:t>
            </a:r>
            <a:r>
              <a:rPr/>
              <a:t> cannot be confused; </a:t>
            </a:r>
            <a:r>
              <a:rPr>
                <a:latin typeface="Courier"/>
              </a:rPr>
              <a:t>water_below_minimum</a:t>
            </a:r>
            <a:r>
              <a:rPr/>
              <a:t> can.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Sometimes you genuinely need one row per person — to join to an age-sex distribution, to feed a per-person weight, or to compute a population denominator from the survey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2,403 rows become 13,004. Three things to hold about that operation.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Expansion is memory-hungry and easy to misuse. Where you only need population-weighted statistics, weight instead: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Same answer, one table, and the weight is visible as a column — which means a reviewer can see what you weighted by. An expanded frame hides the weighting inside the row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the operational rule the whole lesson exists for. You have a daily attendance file and you want a per-student summary joined to the roster. The wrong order is to join first and aggregate second — it works, but it carries 70,245 rows through the join and makes the relationship many-to-one when it did not have to 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gains, and the second is the real one. The join is now </a:t>
            </a:r>
            <a:r>
              <a:rPr>
                <a:latin typeface="Courier"/>
              </a:rPr>
              <a:t>one_to_one</a:t>
            </a:r>
            <a:r>
              <a:rPr/>
              <a:t>, so the strongest possible check applies. And the aggregation is written where you can see its denominator: </a:t>
            </a:r>
            <a:r>
              <a:rPr>
                <a:latin typeface="Courier"/>
              </a:rPr>
              <a:t>days_marked</a:t>
            </a:r>
            <a:r>
              <a:rPr/>
              <a:t> counts the days a mark exists, which is not the same as the days the school was open — the next lesson but one is entirely about that distinction.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many-to-many is almost never intended. It arrives when the key is not the key you thought.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 household in a community now matches every person in that community. Four hundred households of six people each, in one community, produce 400 × 2,400 rows — nine hundred and sixty thousand — from a file whose honest grain is 2,400 people. The tell is always the same: a row count that is a product rather than a sum, and a total that is suspiciously round in orders of magnitude. </a:t>
            </a:r>
            <a:r>
              <a:rPr>
                <a:latin typeface="Courier"/>
              </a:rPr>
              <a:t>validate="one_to_many"</a:t>
            </a:r>
            <a:r>
              <a:rPr/>
              <a:t> catches it before you have to notice.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more grain worth naming, because it is where treatment programme figures go wrong. In a CMAM register a row is usually an admission episode, not a child. A child readmitted after relapse has two rows. That means: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Publishing both numbers, with their labels, ends the argument before it starts.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last small habit that pays. When you save an intermediate table, put the grain in the name: Six months later, </a:t>
            </a:r>
            <a:r>
              <a:rPr>
                <a:latin typeface="Courier"/>
              </a:rPr>
              <a:t>summary.csv</a:t>
            </a:r>
            <a:r>
              <a:rPr/>
              <a:t> tells you nothing and one of these tells you everything. It also makes a wrong join obvious at the point where someone reads two file names side by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Grain answers what a row is. The next lesson answers what a </a:t>
            </a:r>
            <a:r>
              <a:rPr i="1"/>
              <a:t>column</a:t>
            </a:r>
            <a:r>
              <a:rPr/>
              <a:t> is — the flattened repeat group a form platform exports as </a:t>
            </a:r>
            <a:r>
              <a:rPr>
                <a:latin typeface="Courier"/>
              </a:rPr>
              <a:t>symptom_1</a:t>
            </a:r>
            <a:r>
              <a:rPr/>
              <a:t>, </a:t>
            </a:r>
            <a:r>
              <a:rPr>
                <a:latin typeface="Courier"/>
              </a:rPr>
              <a:t>symptom_2</a:t>
            </a:r>
            <a:r>
              <a:rPr/>
              <a:t>, </a:t>
            </a:r>
            <a:r>
              <a:rPr>
                <a:latin typeface="Courier"/>
              </a:rPr>
              <a:t>symptom_3</a:t>
            </a:r>
            <a:r>
              <a:rPr/>
              <a:t>, and the pivot that turns it back into rows you can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joining-and-reshaping/joining-03-grain-and-roster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One row per what?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The grain of a table decides what every number computed from it means. Households against people, episodes against patients, and the many-to-many that turns 2,403 rows into 13,004 without anyone deciding it should.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3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Say the grain out loud</a:t>
            </a:r>
          </a:p>
          <a:p>
            <a:pPr lvl="0"/>
            <a:r>
              <a:rPr/>
              <a:t>The grain decides what the number means</a:t>
            </a:r>
          </a:p>
          <a:p>
            <a:pPr lvl="0"/>
            <a:r>
              <a:rPr/>
              <a:t>Expanding households to people</a:t>
            </a:r>
          </a:p>
          <a:p>
            <a:pPr lvl="0"/>
            <a:r>
              <a:rPr/>
              <a:t>Weighting is usually better than expanding</a:t>
            </a:r>
          </a:p>
          <a:p>
            <a:pPr lvl="0"/>
            <a:r>
              <a:rPr/>
              <a:t>Aggregate to the grain before you join</a:t>
            </a:r>
          </a:p>
          <a:p>
            <a:pPr lvl="0"/>
            <a:r>
              <a:rPr/>
              <a:t>The many-to-many nobody chose</a:t>
            </a:r>
          </a:p>
          <a:p>
            <a:pPr lvl="0"/>
            <a:r>
              <a:rPr/>
              <a:t>Episodes, not people</a:t>
            </a:r>
          </a:p>
          <a:p>
            <a:pPr lvl="0"/>
            <a:r>
              <a:rPr/>
              <a:t>Write the grain into the file name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Say the grain out loud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grain: one household interview</a:t>
            </a:r>
            <a:br/>
            <a:r>
              <a:rPr>
                <a:latin typeface="Courier"/>
              </a:rPr>
              <a:t>wash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"wash-household-survey-2024.v1.csv"</a:t>
            </a:r>
            <a:r>
              <a:rPr>
                <a:latin typeface="Courier"/>
              </a:rPr>
              <a:t>)</a:t>
            </a:r>
            <a:br/>
            <a:br/>
            <a:r>
              <a:rPr i="1">
                <a:solidFill>
                  <a:srgbClr val="60A0B0"/>
                </a:solidFill>
                <a:latin typeface="Courier"/>
              </a:rPr>
              <a:t># grain: one student per school day</a:t>
            </a:r>
            <a:br/>
            <a:r>
              <a:rPr>
                <a:latin typeface="Courier"/>
              </a:rPr>
              <a:t>attendance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"school-attendance-2024.v1.csv"</a:t>
            </a:r>
            <a:r>
              <a:rPr>
                <a:latin typeface="Courier"/>
              </a:rPr>
              <a:t>)</a:t>
            </a:r>
            <a:br/>
            <a:br/>
            <a:r>
              <a:rPr i="1">
                <a:solidFill>
                  <a:srgbClr val="60A0B0"/>
                </a:solidFill>
                <a:latin typeface="Courier"/>
              </a:rPr>
              <a:t># grain: one facility x month x antigen</a:t>
            </a:r>
            <a:br/>
            <a:r>
              <a:rPr>
                <a:latin typeface="Courier"/>
              </a:rPr>
              <a:t>vax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"vaccination-coverage-2024.v1.csv"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Say the grain out loud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grain: one household interview</a:t>
            </a:r>
            <a:br/>
            <a:r>
              <a:rPr>
                <a:latin typeface="Courier"/>
              </a:rPr>
              <a:t>wash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read_csv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"wash-household-survey-2024.v1.csv"</a:t>
            </a:r>
            <a:r>
              <a:rPr>
                <a:latin typeface="Courier"/>
              </a:rPr>
              <a:t>)</a:t>
            </a:r>
            <a:br/>
            <a:br/>
            <a:r>
              <a:rPr i="1">
                <a:solidFill>
                  <a:srgbClr val="60A0B0"/>
                </a:solidFill>
                <a:latin typeface="Courier"/>
              </a:rPr>
              <a:t># grain: one student per school day</a:t>
            </a:r>
            <a:br/>
            <a:r>
              <a:rPr>
                <a:latin typeface="Courier"/>
              </a:rPr>
              <a:t>attendance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read_csv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"school-attendance-2024.v1.csv"</a:t>
            </a:r>
            <a:r>
              <a:rPr>
                <a:latin typeface="Courier"/>
              </a:rPr>
              <a:t>)</a:t>
            </a:r>
            <a:br/>
            <a:br/>
            <a:r>
              <a:rPr i="1">
                <a:solidFill>
                  <a:srgbClr val="60A0B0"/>
                </a:solidFill>
                <a:latin typeface="Courier"/>
              </a:rPr>
              <a:t># grain: one facility x month x antigen</a:t>
            </a:r>
            <a:br/>
            <a:r>
              <a:rPr>
                <a:latin typeface="Courier"/>
              </a:rPr>
              <a:t>vax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read_csv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"vaccination-coverage-2024.v1.csv"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grain decides what the number means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sized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wash[wash[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].notna()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wash[</a:t>
            </a:r>
            <a:r>
              <a:rPr>
                <a:solidFill>
                  <a:srgbClr val="4070A0"/>
                </a:solidFill>
                <a:latin typeface="Courier"/>
              </a:rPr>
              <a:t>"litres_per_person_day"</a:t>
            </a:r>
            <a:r>
              <a:rPr>
                <a:latin typeface="Courier"/>
              </a:rPr>
              <a:t>].notna()]</a:t>
            </a:r>
            <a:br/>
            <a:br/>
            <a:r>
              <a:rPr>
                <a:latin typeface="Courier"/>
              </a:rPr>
              <a:t>by_household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(sized[</a:t>
            </a:r>
            <a:r>
              <a:rPr>
                <a:solidFill>
                  <a:srgbClr val="4070A0"/>
                </a:solidFill>
                <a:latin typeface="Courier"/>
              </a:rPr>
              <a:t>"litres_per_person_day"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15</a:t>
            </a:r>
            <a:r>
              <a:rPr>
                <a:latin typeface="Courier"/>
              </a:rPr>
              <a:t>).mean()</a:t>
            </a:r>
            <a:br/>
            <a:r>
              <a:rPr>
                <a:latin typeface="Courier"/>
              </a:rPr>
              <a:t>by_person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sized.loc[sized[</a:t>
            </a:r>
            <a:r>
              <a:rPr>
                <a:solidFill>
                  <a:srgbClr val="4070A0"/>
                </a:solidFill>
                <a:latin typeface="Courier"/>
              </a:rPr>
              <a:t>"litres_per_person_day"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sized[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f"households below 15 L/p/d: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by_household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f"people in those households: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by_person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grain decides what the number means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sized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wash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(household_size),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(litres_per_person_day))</a:t>
            </a:r>
            <a:br/>
            <a:br/>
            <a:r>
              <a:rPr>
                <a:latin typeface="Courier"/>
              </a:rPr>
              <a:t>sized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by_household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(litres_per_person_day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15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by_person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(household_size[litres_per_person_day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15</a:t>
            </a:r>
            <a:r>
              <a:rPr>
                <a:latin typeface="Courier"/>
              </a:rPr>
              <a:t>])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(household_size)</a:t>
            </a:r>
            <a:br/>
            <a:r>
              <a:rPr>
                <a:latin typeface="Courier"/>
              </a:rPr>
              <a:t>  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grain decides what the number 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Report the grain in the label — </a:t>
            </a:r>
            <a:r>
              <a:rPr>
                <a:latin typeface="Courier"/>
              </a:rPr>
              <a:t>share_of_households_below_15l</a:t>
            </a:r>
            <a:r>
              <a:rPr/>
              <a:t> and </a:t>
            </a:r>
            <a:r>
              <a:rPr>
                <a:latin typeface="Courier"/>
              </a:rPr>
              <a:t>share_of_people_below_15l</a:t>
            </a:r>
            <a:r>
              <a:rPr/>
              <a:t> cannot be confused;…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Expanding households to people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people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wash.loc[wash[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].notna()].copy()</a:t>
            </a:r>
            <a:br/>
            <a:r>
              <a:rPr>
                <a:latin typeface="Courier"/>
              </a:rPr>
              <a:t>people[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people[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].astype(</a:t>
            </a:r>
            <a:r>
              <a:rPr>
                <a:solidFill>
                  <a:srgbClr val="008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people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people.loc[people.index.repeat(people[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])]</a:t>
            </a:r>
            <a:br/>
            <a:r>
              <a:rPr>
                <a:latin typeface="Courier"/>
              </a:rPr>
              <a:t>people[</a:t>
            </a:r>
            <a:r>
              <a:rPr>
                <a:solidFill>
                  <a:srgbClr val="4070A0"/>
                </a:solidFill>
                <a:latin typeface="Courier"/>
              </a:rPr>
              <a:t>"person_index"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people.groupby(</a:t>
            </a:r>
            <a:r>
              <a:rPr>
                <a:solidFill>
                  <a:srgbClr val="4070A0"/>
                </a:solidFill>
                <a:latin typeface="Courier"/>
              </a:rPr>
              <a:t>"household_id"</a:t>
            </a:r>
            <a:r>
              <a:rPr>
                <a:latin typeface="Courier"/>
              </a:rPr>
              <a:t>).cumcount()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(wash), </a:t>
            </a:r>
            <a:r>
              <a:rPr>
                <a:solidFill>
                  <a:srgbClr val="4070A0"/>
                </a:solidFill>
                <a:latin typeface="Courier"/>
              </a:rPr>
              <a:t>"households -&gt;"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(people), </a:t>
            </a:r>
            <a:r>
              <a:rPr>
                <a:solidFill>
                  <a:srgbClr val="4070A0"/>
                </a:solidFill>
                <a:latin typeface="Courier"/>
              </a:rPr>
              <a:t>"people"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Expanding households to people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people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wash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(household_size))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tidyr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uncount</a:t>
            </a:r>
            <a:r>
              <a:rPr>
                <a:latin typeface="Courier"/>
              </a:rPr>
              <a:t>(household_size, </a:t>
            </a:r>
            <a:r>
              <a:rPr>
                <a:solidFill>
                  <a:srgbClr val="7D9029"/>
                </a:solidFill>
                <a:latin typeface="Courier"/>
              </a:rPr>
              <a:t>.remove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.id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"person_index"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cat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(wash), </a:t>
            </a:r>
            <a:r>
              <a:rPr>
                <a:solidFill>
                  <a:srgbClr val="4070A0"/>
                </a:solidFill>
                <a:latin typeface="Courier"/>
              </a:rPr>
              <a:t>"households -&gt;"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(people), </a:t>
            </a:r>
            <a:r>
              <a:rPr>
                <a:solidFill>
                  <a:srgbClr val="4070A0"/>
                </a:solidFill>
                <a:latin typeface="Courier"/>
              </a:rPr>
              <a:t>"people\n"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Expanding households to 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It is a claim, not a transformation.</a:t>
            </a:r>
            <a:r>
              <a:rPr/>
              <a:t> Every person in a household is now assumed to have the household’s water…</a:t>
            </a:r>
          </a:p>
          <a:p>
            <a:pPr lvl="0"/>
            <a:r>
              <a:rPr b="1"/>
              <a:t>Nothing about the individuals is real.</a:t>
            </a:r>
            <a:r>
              <a:rPr/>
              <a:t> </a:t>
            </a:r>
            <a:r>
              <a:rPr>
                <a:latin typeface="Courier"/>
              </a:rPr>
              <a:t>person_index</a:t>
            </a:r>
            <a:r>
              <a:rPr/>
              <a:t> is a position, not a person. Do not disaggregate by it, and…</a:t>
            </a:r>
          </a:p>
          <a:p>
            <a:pPr lvl="0"/>
            <a:r>
              <a:rPr b="1"/>
              <a:t>The forty-six households with no recorded size vanish.</a:t>
            </a:r>
            <a:r>
              <a:rPr/>
              <a:t> State that, or the expanded population is quietly 46…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Weighting is usually better than expanding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sized[</a:t>
            </a:r>
            <a:r>
              <a:rPr>
                <a:solidFill>
                  <a:srgbClr val="4070A0"/>
                </a:solidFill>
                <a:latin typeface="Courier"/>
              </a:rPr>
              <a:t>"weight"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sized[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</a:t>
            </a:r>
            <a:br/>
            <a:br/>
            <a:r>
              <a:rPr>
                <a:latin typeface="Courier"/>
              </a:rPr>
              <a:t>weighted_share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(sized[</a:t>
            </a:r>
            <a:r>
              <a:rPr>
                <a:solidFill>
                  <a:srgbClr val="4070A0"/>
                </a:solidFill>
                <a:latin typeface="Courier"/>
              </a:rPr>
              <a:t>"litres_per_person_day"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15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sized[</a:t>
            </a:r>
            <a:r>
              <a:rPr>
                <a:solidFill>
                  <a:srgbClr val="4070A0"/>
                </a:solidFill>
                <a:latin typeface="Courier"/>
              </a:rPr>
              <a:t>"weight"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sized[</a:t>
            </a:r>
            <a:r>
              <a:rPr>
                <a:solidFill>
                  <a:srgbClr val="4070A0"/>
                </a:solidFill>
                <a:latin typeface="Courier"/>
              </a:rPr>
              <a:t>"weight"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Weighting is usually better than expanding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sized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share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weighted.mean</a:t>
            </a:r>
            <a:r>
              <a:rPr>
                <a:latin typeface="Courier"/>
              </a:rPr>
              <a:t>(litres_per_person_day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w =</a:t>
            </a:r>
            <a:r>
              <a:rPr>
                <a:latin typeface="Courier"/>
              </a:rPr>
              <a:t> household_size))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Aggregate to the grain before you join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per_student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attendance.assign(present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attendance[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map</a:t>
            </a:r>
            <a:r>
              <a:rPr>
                <a:latin typeface="Courier"/>
              </a:rPr>
              <a:t>({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"false"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}))</a:t>
            </a:r>
            <a:br/>
            <a:r>
              <a:rPr>
                <a:latin typeface="Courier"/>
              </a:rPr>
              <a:t>    .groupby(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.agg(days_marked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days_present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"sum"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    .reset_index()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per_student[</a:t>
            </a:r>
            <a:r>
              <a:rPr>
                <a:solidFill>
                  <a:srgbClr val="4070A0"/>
                </a:solidFill>
                <a:latin typeface="Courier"/>
              </a:rPr>
              <a:t>"attendance_rate"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per_student[</a:t>
            </a:r>
            <a:r>
              <a:rPr>
                <a:solidFill>
                  <a:srgbClr val="4070A0"/>
                </a:solidFill>
                <a:latin typeface="Courier"/>
              </a:rPr>
              <a:t>"days_present"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per_student[</a:t>
            </a:r>
            <a:r>
              <a:rPr>
                <a:solidFill>
                  <a:srgbClr val="4070A0"/>
                </a:solidFill>
                <a:latin typeface="Courier"/>
              </a:rPr>
              <a:t>"days_marked"</a:t>
            </a:r>
            <a:r>
              <a:rPr>
                <a:latin typeface="Courier"/>
              </a:rPr>
              <a:t>]</a:t>
            </a:r>
            <a:br/>
            <a:br/>
            <a:r>
              <a:rPr i="1">
                <a:solidFill>
                  <a:srgbClr val="60A0B0"/>
                </a:solidFill>
                <a:latin typeface="Courier"/>
              </a:rPr>
              <a:t># grain: one student. Now the join is one-to-one.</a:t>
            </a:r>
            <a:br/>
            <a:r>
              <a:rPr>
                <a:latin typeface="Courier"/>
              </a:rPr>
              <a:t>summary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roster.merge(per_student, 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how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"left"</a:t>
            </a:r>
            <a:r>
              <a:rPr>
                <a:latin typeface="Courier"/>
              </a:rPr>
              <a:t>, validate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"one_to_one"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Aggregate to the grain before you join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per_student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attendance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days_marked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(present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880000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days_present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(present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student_id</a:t>
            </a:r>
            <a:br/>
            <a:r>
              <a:rPr>
                <a:latin typeface="Courier"/>
              </a:rPr>
              <a:t>  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attendance_rate =</a:t>
            </a:r>
            <a:r>
              <a:rPr>
                <a:latin typeface="Courier"/>
              </a:rPr>
              <a:t> days_present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days_marked)</a:t>
            </a:r>
            <a:br/>
            <a:br/>
            <a:r>
              <a:rPr>
                <a:latin typeface="Courier"/>
              </a:rPr>
              <a:t>summary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roster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left_join</a:t>
            </a:r>
            <a:r>
              <a:rPr>
                <a:latin typeface="Courier"/>
              </a:rPr>
              <a:t>(per_student, </a:t>
            </a:r>
            <a:r>
              <a:rPr>
                <a:solidFill>
                  <a:srgbClr val="7D9029"/>
                </a:solidFill>
                <a:latin typeface="Courier"/>
              </a:rPr>
              <a:t>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relationship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"one-to-one"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many-to-many nobody chose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household file: one row per household. member file: one row per person.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 Both carry `community`. Joining on it instead of household_id:</a:t>
            </a:r>
            <a:br/>
            <a:r>
              <a:rPr>
                <a:latin typeface="Courier"/>
              </a:rPr>
              <a:t>bad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households.merge(members, 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"community"</a:t>
            </a:r>
            <a:r>
              <a:rPr>
                <a:latin typeface="Courier"/>
              </a:rPr>
              <a:t>, how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"inner"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many-to-many nobody chose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bad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households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inner_join</a:t>
            </a:r>
            <a:r>
              <a:rPr>
                <a:latin typeface="Courier"/>
              </a:rPr>
              <a:t>(members, </a:t>
            </a:r>
            <a:r>
              <a:rPr>
                <a:solidFill>
                  <a:srgbClr val="7D9029"/>
                </a:solidFill>
                <a:latin typeface="Courier"/>
              </a:rPr>
              <a:t>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"community"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Episodes, not 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Caseload</a:t>
            </a:r>
            <a:r>
              <a:rPr/>
              <a:t> is a count of episodes. Two admissions of the same child are two admissions, and reporting them as one…</a:t>
            </a:r>
          </a:p>
          <a:p>
            <a:pPr lvl="0"/>
            <a:r>
              <a:rPr b="1"/>
              <a:t>Children reached</a:t>
            </a:r>
            <a:r>
              <a:rPr/>
              <a:t> is a count of distinct children, which is smaller.</a:t>
            </a:r>
          </a:p>
          <a:p>
            <a:pPr lvl="0"/>
            <a:r>
              <a:rPr b="1"/>
              <a:t>Cured rate</a:t>
            </a:r>
            <a:r>
              <a:rPr/>
              <a:t> has episodes in both numerator and denominator, and mixing an episode numerator with a child denominator…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Episodes, not people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"episodes:"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(admissions))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"children:"</a:t>
            </a:r>
            <a:r>
              <a:rPr>
                <a:latin typeface="Courier"/>
              </a:rPr>
              <a:t>, admissions[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].nunique())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"readmitted:"</a:t>
            </a:r>
            <a:r>
              <a:rPr>
                <a:latin typeface="Courier"/>
              </a:rPr>
              <a:t>, (admissions.groupby(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).size()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Episodes, not people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episodes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(admissions),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children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n_distinct</a:t>
            </a:r>
            <a:r>
              <a:rPr>
                <a:latin typeface="Courier"/>
              </a:rPr>
              <a:t>(admissions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child_id),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readmitted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(admissions, child_id)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n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Write the grain into the file name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outputs/tables/attendance_by_student.csv
outputs/tables/attendance_by_school_month.csv
outputs/tables/coverage_by_facility_period_antigen.csv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Grain answers what a row is.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https://data-analysis.cassion.dev/courses/joining-and-reshaping/joining-03-grain-and-rosters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row per what?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3 of 8</vt:lpwstr>
  </property>
  <property fmtid="{D5CDD505-2E9C-101B-9397-08002B2CF9AE}" pid="3" name="subtitle">
    <vt:lpwstr>The grain of a table decides what every number computed from it means. Households against people, episodes against patients, and the many-to-many that turns 2,403 rows into 13,004 without anyone deciding it should.</vt:lpwstr>
  </property>
</Properties>
</file>