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granularité d’une table décide du sens de tout nombre qu’on en tire. Ménages contre personnes, épisodes contre patients, et le plusieurs-à-plusieurs qui transforme 2 403 lignes en 13 004 sans que personne l’ait décidé.</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granularité d’une table, c’est ce qu’est une ligne. Un entretien de ménage. Un enfant dépisté un jour donné. Un couple formation-mois-antigène. Un épisode d’admission. Cela ressemble à une formalité. C’est la phrase la plus utile que vous puissiez écrire au-dessus d’une table, car presque toute défaillance de jointure et presque toute dispute sur un dénominateur sont en réalité deux personnes qui tiennent en tête deux granularités différentes.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commentaires, et ils préviendront plus de dégâts que toutes les assertions de ce cours. Une jointure n’est sûre que si vous savez nommer la granularité des deux côtés et celle du résultat.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L’enquête EAH couvre 2 403 ménages et 13 004 personnes, soit une taille moyenne de 5,52. Deux phrases parfaitement exactes sortent de ce fichier.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13,3 % des ménages, 13,5 % des personnes. Et sur la défécation à l’air libre, 13,4 % des ménages contre 13,9 % des personnes. Les écarts sont ici faibles, et cela mérite d’être dit franchement — sur ce fichier le choix déplace à peine le nombre. Il déplace ce que le nombre </a:t>
            </a:r>
            <a:r>
              <a:rPr i="1"/>
              <a:t>est</a:t>
            </a:r>
            <a:r>
              <a:rPr/>
              <a:t>. Sphere énonce son standard de quantité d’eau par personne, donc c’est le chiffre par personne qui répond au standard ; un chiffre par ménage répond à « combien de ménages sont concernés », ce dont a besoin un plan de distribution. Là où l’écart n’est pas faible est précisément là où cela compte le plus. Les grands ménages manquent systématiquement plus d’eau par personne, si bien que dans une enquête où la taille des ménages varie davantage, les deux chiffres se séparent — et rapporter alors le chiffre par ménage face à un standard par personne sous-estime le problème. Indiquez la granularité dans le libellé. </a:t>
            </a:r>
            <a:r>
              <a:rPr>
                <a:latin typeface="Courier"/>
              </a:rPr>
              <a:t>share_of_households_below_15l</a:t>
            </a:r>
            <a:r>
              <a:rPr/>
              <a:t> et </a:t>
            </a:r>
            <a:r>
              <a:rPr>
                <a:latin typeface="Courier"/>
              </a:rPr>
              <a:t>share_of_people_below_15l</a:t>
            </a:r>
            <a:r>
              <a:rPr/>
              <a:t> ne peuvent pas être confondus ; </a:t>
            </a:r>
            <a:r>
              <a:rPr>
                <a:latin typeface="Courier"/>
              </a:rPr>
              <a:t>water_below_minimum</a:t>
            </a:r>
            <a:r>
              <a:rPr/>
              <a:t> le peut.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arrive qu’il faille réellement une ligne par personne — pour joindre à une structure par âge et sexe, pour alimenter une pondération individuelle, ou pour calculer un dénominateur de population à partir de l’enquête elle-même.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2 403 lignes deviennent 13 004. Trois choses à retenir de cette opération.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développement est gourmand en mémoire et facile à mal employer. Lorsque vous n’avez besoin que de statistiques pondérées par la population, pondérez.</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Même réponse, une seule table, et la pondération est visible en tant que colonne — ce qui permet à un relecteur de voir sur quoi vous avez pondéré. Une table développée cache la pondération dans le nombre de lignes.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règle opérationnelle pour laquelle toute la leçon existe. Vous avez un fichier de présence journalière et vous voulez un résumé par élève joint à la liste. Le mauvais ordre consiste à joindre d’abord et agréger ensuite — cela fonctionne, mais fait traverser la jointure à 70 245 lignes et rend la relation plusieurs-à-un alors qu’elle n’avait pas à l’être.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gains, et c’est le second qui compte vraiment. La jointure est désormais </a:t>
            </a:r>
            <a:r>
              <a:rPr>
                <a:latin typeface="Courier"/>
              </a:rPr>
              <a:t>one_to_one</a:t>
            </a:r>
            <a:r>
              <a:rPr/>
              <a:t>, donc le contrôle le plus fort possible s’applique. Et l’agrégation est écrite là où l’on voit son dénominateur — </a:t>
            </a:r>
            <a:r>
              <a:rPr>
                <a:latin typeface="Courier"/>
              </a:rPr>
              <a:t>days_marked</a:t>
            </a:r>
            <a:r>
              <a:rPr/>
              <a:t> compte les jours où une marque existe, ce qui n’est pas la même chose que les jours d’ouverture de l’école, et l’avant-dernière leçon est entièrement consacrée à cette distinction.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plusieurs-à-plusieurs n’est presque jamais voulu. Il survient quand la clé n’est pas celle que vous croyiez.</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ménage d’une communauté s’apparie désormais à chaque personne de cette communauté. Quatre cents ménages de six personnes, dans une seule communauté, produisent 400 × 2 400 lignes — neuf cent soixante mille — à partir d’un fichier dont la granularité honnête est de 2 400 personnes. L’indice est toujours le même — un nombre de lignes qui est un produit et non une somme, et un total dont l’ordre de grandeur est suspicieusement rond. </a:t>
            </a:r>
            <a:r>
              <a:rPr>
                <a:latin typeface="Courier"/>
              </a:rPr>
              <a:t>validate="one_to_many"</a:t>
            </a:r>
            <a:r>
              <a:rPr/>
              <a:t> l’attrape avant que vous ayez à le remarquer.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dernière granularité à nommer, car c’est là que dérapent les chiffres des programmes de traitement. Dans un registre PCIMA, une ligne est en général un épisode d’admission, pas un enfant. Un enfant réadmis après rechute a deux lignes. Ce qui implique ceci.</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Publier les deux nombres, avec leurs libellés, met fin à la discussion avant qu’elle commence.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dernière petite habitude qui rapporte. Quand vous enregistrez une table intermédiaire, mettez la granularité dans son nom. Six mois plus tard, </a:t>
            </a:r>
            <a:r>
              <a:rPr>
                <a:latin typeface="Courier"/>
              </a:rPr>
              <a:t>summary.csv</a:t>
            </a:r>
            <a:r>
              <a:rPr/>
              <a:t> ne vous dit rien et chacun de ceux-ci vous dit tout. Cela rend aussi une mauvaise jointure évidente au moment où quelqu’un lit deux noms de fichiers côte à côte.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granularité répond à la question de ce qu’est une ligne. La leçon suivante répond à celle de ce qu’est une </a:t>
            </a:r>
            <a:r>
              <a:rPr i="1"/>
              <a:t>colonne</a:t>
            </a:r>
            <a:r>
              <a:rPr/>
              <a:t> — le groupe répété aplati qu’une plateforme de collecte exporte en </a:t>
            </a:r>
            <a:r>
              <a:rPr>
                <a:latin typeface="Courier"/>
              </a:rPr>
              <a:t>symptom_1</a:t>
            </a:r>
            <a:r>
              <a:rPr/>
              <a:t>, </a:t>
            </a:r>
            <a:r>
              <a:rPr>
                <a:latin typeface="Courier"/>
              </a:rPr>
              <a:t>symptom_2</a:t>
            </a:r>
            <a:r>
              <a:rPr/>
              <a:t>, </a:t>
            </a:r>
            <a:r>
              <a:rPr>
                <a:latin typeface="Courier"/>
              </a:rPr>
              <a:t>symptom_3</a:t>
            </a:r>
            <a:r>
              <a:rPr/>
              <a:t>, et le pivot qui le retransforme en lignes que l’on peut compter.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3-grain-and-rost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ligne par quoi ?</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granularité d’une table décide du sens de tout nombre qu’on en tire. Ménages contre personnes, épisodes contre patients, et le plusieurs-à-plusieurs qui transforme 2 403 lignes en 13 004 sans que personne l’ait décidé.</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Énoncez la granularité à voix haute</a:t>
            </a:r>
          </a:p>
          <a:p>
            <a:pPr lvl="0"/>
            <a:r>
              <a:rPr/>
              <a:t>La granularité décide du sens du nombre</a:t>
            </a:r>
          </a:p>
          <a:p>
            <a:pPr lvl="0"/>
            <a:r>
              <a:rPr/>
              <a:t>Développer les ménages en personnes</a:t>
            </a:r>
          </a:p>
          <a:p>
            <a:pPr lvl="0"/>
            <a:r>
              <a:rPr/>
              <a:t>Pondérer vaut généralement mieux que développer</a:t>
            </a:r>
          </a:p>
          <a:p>
            <a:pPr lvl="0"/>
            <a:r>
              <a:rPr/>
              <a:t>Agrégez à la granularité avant de joindre</a:t>
            </a:r>
          </a:p>
          <a:p>
            <a:pPr lvl="0"/>
            <a:r>
              <a:rPr/>
              <a:t>Le plusieurs-à-plusieurs que personne n’a choisi</a:t>
            </a:r>
          </a:p>
          <a:p>
            <a:pPr lvl="0"/>
            <a:r>
              <a:rPr/>
              <a:t>Des épisodes, pas des personnes</a:t>
            </a:r>
          </a:p>
          <a:p>
            <a:pPr lvl="0"/>
            <a:r>
              <a:rPr/>
              <a:t>Inscrivez la granularité dans le nom du fichier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Énoncez la granularité à voix haute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grain: one household interview</a:t>
            </a:r>
            <a:br/>
            <a:r>
              <a:rPr>
                <a:latin typeface="Courier"/>
              </a:rPr>
              <a:t>wash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br/>
            <a:r>
              <a:rPr i="1">
                <a:solidFill>
                  <a:srgbClr val="60A0B0"/>
                </a:solidFill>
                <a:latin typeface="Courier"/>
              </a:rPr>
              <a:t># grain: one student per school day</a:t>
            </a: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br/>
            <a:r>
              <a:rPr i="1">
                <a:solidFill>
                  <a:srgbClr val="60A0B0"/>
                </a:solidFill>
                <a:latin typeface="Courier"/>
              </a:rPr>
              <a:t># grain: one facility x month x antigen</a:t>
            </a: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Énoncez la granularité à voix haute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grain: one household interview</a:t>
            </a:r>
            <a:br/>
            <a:r>
              <a:rPr>
                <a:latin typeface="Courier"/>
              </a:rPr>
              <a:t>wash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"wash-household-survey-2024.v1.csv"</a:t>
            </a:r>
            <a:r>
              <a:rPr>
                <a:latin typeface="Courier"/>
              </a:rPr>
              <a:t>)</a:t>
            </a:r>
            <a:br/>
            <a:br/>
            <a:r>
              <a:rPr i="1">
                <a:solidFill>
                  <a:srgbClr val="60A0B0"/>
                </a:solidFill>
                <a:latin typeface="Courier"/>
              </a:rPr>
              <a:t># grain: one student per school day</a:t>
            </a:r>
            <a:br/>
            <a:r>
              <a:rPr>
                <a:latin typeface="Courier"/>
              </a:rPr>
              <a:t>attendance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"school-attendance-2024.v1.csv"</a:t>
            </a:r>
            <a:r>
              <a:rPr>
                <a:latin typeface="Courier"/>
              </a:rPr>
              <a:t>)</a:t>
            </a:r>
            <a:br/>
            <a:br/>
            <a:r>
              <a:rPr i="1">
                <a:solidFill>
                  <a:srgbClr val="60A0B0"/>
                </a:solidFill>
                <a:latin typeface="Courier"/>
              </a:rPr>
              <a:t># grain: one facility x month x antigen</a:t>
            </a:r>
            <a:br/>
            <a:r>
              <a:rPr>
                <a:latin typeface="Courier"/>
              </a:rPr>
              <a:t>vax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"vaccination-coverage-2024.v1.csv"</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granularité décide du sens du nombre — En Python</a:t>
            </a:r>
          </a:p>
        </p:txBody>
      </p:sp>
      <p:sp>
        <p:nvSpPr>
          <p:cNvPr id="3" name="Content Placeholder 2"/>
          <p:cNvSpPr>
            <a:spLocks noGrp="1"/>
          </p:cNvSpPr>
          <p:nvPr>
            <p:ph idx="1"/>
          </p:nvPr>
        </p:nvSpPr>
        <p:spPr/>
        <p:txBody>
          <a:bodyPr/>
          <a:lstStyle/>
          <a:p>
            <a:pPr lvl="0" indent="0">
              <a:buNone/>
            </a:pPr>
            <a:r>
              <a:rPr>
                <a:latin typeface="Courier"/>
              </a:rPr>
              <a:t>sized </a:t>
            </a:r>
            <a:r>
              <a:rPr>
                <a:solidFill>
                  <a:srgbClr val="666666"/>
                </a:solidFill>
                <a:latin typeface="Courier"/>
              </a:rPr>
              <a:t>=</a:t>
            </a:r>
            <a:r>
              <a:rPr>
                <a:latin typeface="Courier"/>
              </a:rPr>
              <a:t> wash[wash[</a:t>
            </a:r>
            <a:r>
              <a:rPr>
                <a:solidFill>
                  <a:srgbClr val="4070A0"/>
                </a:solidFill>
                <a:latin typeface="Courier"/>
              </a:rPr>
              <a:t>"household_size"</a:t>
            </a:r>
            <a:r>
              <a:rPr>
                <a:latin typeface="Courier"/>
              </a:rPr>
              <a:t>].notna() </a:t>
            </a:r>
            <a:r>
              <a:rPr>
                <a:solidFill>
                  <a:srgbClr val="666666"/>
                </a:solidFill>
                <a:latin typeface="Courier"/>
              </a:rPr>
              <a:t>&amp;</a:t>
            </a:r>
            <a:r>
              <a:rPr>
                <a:latin typeface="Courier"/>
              </a:rPr>
              <a:t> wash[</a:t>
            </a:r>
            <a:r>
              <a:rPr>
                <a:solidFill>
                  <a:srgbClr val="4070A0"/>
                </a:solidFill>
                <a:latin typeface="Courier"/>
              </a:rPr>
              <a:t>"litres_per_person_day"</a:t>
            </a:r>
            <a:r>
              <a:rPr>
                <a:latin typeface="Courier"/>
              </a:rPr>
              <a:t>].notna()]</a:t>
            </a:r>
            <a:br/>
            <a:br/>
            <a:r>
              <a:rPr>
                <a:latin typeface="Courier"/>
              </a:rPr>
              <a:t>by_household </a:t>
            </a:r>
            <a:r>
              <a:rPr>
                <a:solidFill>
                  <a:srgbClr val="666666"/>
                </a:solidFill>
                <a:latin typeface="Courier"/>
              </a:rPr>
              <a:t>=</a:t>
            </a:r>
            <a:r>
              <a:rPr>
                <a:latin typeface="Courier"/>
              </a:rPr>
              <a:t> (sized[</a:t>
            </a:r>
            <a:r>
              <a:rPr>
                <a:solidFill>
                  <a:srgbClr val="4070A0"/>
                </a:solidFill>
                <a:latin typeface="Courier"/>
              </a:rPr>
              <a:t>"litres_per_person_day"</a:t>
            </a:r>
            <a:r>
              <a:rPr>
                <a:latin typeface="Courier"/>
              </a:rPr>
              <a:t>] </a:t>
            </a:r>
            <a:r>
              <a:rPr>
                <a:solidFill>
                  <a:srgbClr val="666666"/>
                </a:solidFill>
                <a:latin typeface="Courier"/>
              </a:rPr>
              <a:t>&lt;</a:t>
            </a:r>
            <a:r>
              <a:rPr>
                <a:latin typeface="Courier"/>
              </a:rPr>
              <a:t> </a:t>
            </a:r>
            <a:r>
              <a:rPr>
                <a:solidFill>
                  <a:srgbClr val="40A070"/>
                </a:solidFill>
                <a:latin typeface="Courier"/>
              </a:rPr>
              <a:t>15</a:t>
            </a:r>
            <a:r>
              <a:rPr>
                <a:latin typeface="Courier"/>
              </a:rPr>
              <a:t>).mean()</a:t>
            </a:r>
            <a:br/>
            <a:r>
              <a:rPr>
                <a:latin typeface="Courier"/>
              </a:rPr>
              <a:t>by_person </a:t>
            </a:r>
            <a:r>
              <a:rPr>
                <a:solidFill>
                  <a:srgbClr val="666666"/>
                </a:solidFill>
                <a:latin typeface="Courier"/>
              </a:rPr>
              <a:t>=</a:t>
            </a:r>
            <a:r>
              <a:rPr>
                <a:latin typeface="Courier"/>
              </a:rPr>
              <a:t> (</a:t>
            </a:r>
            <a:br/>
            <a:r>
              <a:rPr>
                <a:latin typeface="Courier"/>
              </a:rPr>
              <a:t>    sized.loc[sized[</a:t>
            </a:r>
            <a:r>
              <a:rPr>
                <a:solidFill>
                  <a:srgbClr val="4070A0"/>
                </a:solidFill>
                <a:latin typeface="Courier"/>
              </a:rPr>
              <a:t>"litres_per_person_day"</a:t>
            </a:r>
            <a:r>
              <a:rPr>
                <a:latin typeface="Courier"/>
              </a:rPr>
              <a:t>] </a:t>
            </a:r>
            <a:r>
              <a:rPr>
                <a:solidFill>
                  <a:srgbClr val="666666"/>
                </a:solidFill>
                <a:latin typeface="Courier"/>
              </a:rPr>
              <a:t>&lt;</a:t>
            </a:r>
            <a:r>
              <a:rPr>
                <a:latin typeface="Courier"/>
              </a:rPr>
              <a:t> </a:t>
            </a:r>
            <a:r>
              <a:rPr>
                <a:solidFill>
                  <a:srgbClr val="40A070"/>
                </a:solidFill>
                <a:latin typeface="Courier"/>
              </a:rPr>
              <a:t>15</a:t>
            </a:r>
            <a:r>
              <a:rPr>
                <a:latin typeface="Courier"/>
              </a:rPr>
              <a:t>, </a:t>
            </a:r>
            <a:r>
              <a:rPr>
                <a:solidFill>
                  <a:srgbClr val="4070A0"/>
                </a:solidFill>
                <a:latin typeface="Courier"/>
              </a:rPr>
              <a:t>"household_size"</a:t>
            </a:r>
            <a:r>
              <a:rPr>
                <a:latin typeface="Courier"/>
              </a:rPr>
              <a:t>].</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sized[</a:t>
            </a:r>
            <a:r>
              <a:rPr>
                <a:solidFill>
                  <a:srgbClr val="4070A0"/>
                </a:solidFill>
                <a:latin typeface="Courier"/>
              </a:rPr>
              <a:t>"household_size"</a:t>
            </a:r>
            <a:r>
              <a:rPr>
                <a:latin typeface="Courier"/>
              </a:rPr>
              <a:t>].</a:t>
            </a:r>
            <a:r>
              <a:rPr>
                <a:solidFill>
                  <a:srgbClr val="008000"/>
                </a:solidFill>
                <a:latin typeface="Courier"/>
              </a:rPr>
              <a:t>sum</a:t>
            </a:r>
            <a:r>
              <a:rPr>
                <a:latin typeface="Courier"/>
              </a:rPr>
              <a:t>()</a:t>
            </a:r>
            <a:br/>
            <a:r>
              <a:rPr>
                <a:latin typeface="Courier"/>
              </a:rPr>
              <a:t>)</a:t>
            </a:r>
            <a:br/>
            <a:br/>
            <a:r>
              <a:rPr>
                <a:solidFill>
                  <a:srgbClr val="008000"/>
                </a:solidFill>
                <a:latin typeface="Courier"/>
              </a:rPr>
              <a:t>print</a:t>
            </a:r>
            <a:r>
              <a:rPr>
                <a:latin typeface="Courier"/>
              </a:rPr>
              <a:t>(</a:t>
            </a:r>
            <a:r>
              <a:rPr>
                <a:solidFill>
                  <a:srgbClr val="BB6688"/>
                </a:solidFill>
                <a:latin typeface="Courier"/>
              </a:rPr>
              <a:t>f"households below 15 L/p/d: </a:t>
            </a:r>
            <a:r>
              <a:rPr>
                <a:solidFill>
                  <a:srgbClr val="4070A0"/>
                </a:solidFill>
                <a:latin typeface="Courier"/>
              </a:rPr>
              <a:t>{</a:t>
            </a:r>
            <a:r>
              <a:rPr>
                <a:latin typeface="Courier"/>
              </a:rPr>
              <a:t>by_household</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f"people in those households: </a:t>
            </a:r>
            <a:r>
              <a:rPr>
                <a:solidFill>
                  <a:srgbClr val="4070A0"/>
                </a:solidFill>
                <a:latin typeface="Courier"/>
              </a:rPr>
              <a:t>{</a:t>
            </a:r>
            <a:r>
              <a:rPr>
                <a:latin typeface="Courier"/>
              </a:rPr>
              <a:t>by_person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granularité décide du sens du nombre — En R</a:t>
            </a:r>
          </a:p>
        </p:txBody>
      </p:sp>
      <p:sp>
        <p:nvSpPr>
          <p:cNvPr id="3" name="Content Placeholder 2"/>
          <p:cNvSpPr>
            <a:spLocks noGrp="1"/>
          </p:cNvSpPr>
          <p:nvPr>
            <p:ph idx="1"/>
          </p:nvPr>
        </p:nvSpPr>
        <p:spPr/>
        <p:txBody>
          <a:bodyPr/>
          <a:lstStyle/>
          <a:p>
            <a:pPr lvl="0" indent="0">
              <a:buNone/>
            </a:pPr>
            <a:r>
              <a:rPr>
                <a:latin typeface="Courier"/>
              </a:rPr>
              <a:t>sized </a:t>
            </a:r>
            <a:r>
              <a:rPr>
                <a:solidFill>
                  <a:srgbClr val="007020"/>
                </a:solidFill>
                <a:latin typeface="Courier"/>
              </a:rPr>
              <a:t>&lt;-</a:t>
            </a:r>
            <a:r>
              <a:rPr>
                <a:latin typeface="Courier"/>
              </a:rPr>
              <a:t> wash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(household_size), </a:t>
            </a:r>
            <a:r>
              <a:rPr>
                <a:solidFill>
                  <a:srgbClr val="4070A0"/>
                </a:solidFill>
                <a:latin typeface="Courier"/>
              </a:rPr>
              <a:t>!</a:t>
            </a:r>
            <a:r>
              <a:rPr>
                <a:solidFill>
                  <a:srgbClr val="06287E"/>
                </a:solidFill>
                <a:latin typeface="Courier"/>
              </a:rPr>
              <a:t>is.na</a:t>
            </a:r>
            <a:r>
              <a:rPr>
                <a:latin typeface="Courier"/>
              </a:rPr>
              <a:t>(litres_per_person_day))</a:t>
            </a:r>
            <a:br/>
            <a:br/>
            <a:r>
              <a:rPr>
                <a:latin typeface="Courier"/>
              </a:rPr>
              <a:t>sized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by_household =</a:t>
            </a:r>
            <a:r>
              <a:rPr>
                <a:latin typeface="Courier"/>
              </a:rPr>
              <a:t> </a:t>
            </a:r>
            <a:r>
              <a:rPr>
                <a:solidFill>
                  <a:srgbClr val="06287E"/>
                </a:solidFill>
                <a:latin typeface="Courier"/>
              </a:rPr>
              <a:t>mean</a:t>
            </a:r>
            <a:r>
              <a:rPr>
                <a:latin typeface="Courier"/>
              </a:rPr>
              <a:t>(litres_per_person_day </a:t>
            </a:r>
            <a:r>
              <a:rPr>
                <a:solidFill>
                  <a:srgbClr val="4070A0"/>
                </a:solidFill>
                <a:latin typeface="Courier"/>
              </a:rPr>
              <a:t>&lt;</a:t>
            </a:r>
            <a:r>
              <a:rPr>
                <a:latin typeface="Courier"/>
              </a:rPr>
              <a:t> </a:t>
            </a:r>
            <a:r>
              <a:rPr>
                <a:solidFill>
                  <a:srgbClr val="40A070"/>
                </a:solidFill>
                <a:latin typeface="Courier"/>
              </a:rPr>
              <a:t>15</a:t>
            </a:r>
            <a:r>
              <a:rPr>
                <a:latin typeface="Courier"/>
              </a:rPr>
              <a:t>),</a:t>
            </a:r>
            <a:br/>
            <a:r>
              <a:rPr>
                <a:latin typeface="Courier"/>
              </a:rPr>
              <a:t>    </a:t>
            </a:r>
            <a:r>
              <a:rPr>
                <a:solidFill>
                  <a:srgbClr val="7D9029"/>
                </a:solidFill>
                <a:latin typeface="Courier"/>
              </a:rPr>
              <a:t>by_person =</a:t>
            </a:r>
            <a:r>
              <a:rPr>
                <a:latin typeface="Courier"/>
              </a:rPr>
              <a:t> </a:t>
            </a:r>
            <a:r>
              <a:rPr>
                <a:solidFill>
                  <a:srgbClr val="06287E"/>
                </a:solidFill>
                <a:latin typeface="Courier"/>
              </a:rPr>
              <a:t>sum</a:t>
            </a:r>
            <a:r>
              <a:rPr>
                <a:latin typeface="Courier"/>
              </a:rPr>
              <a:t>(household_size[litres_per_person_day </a:t>
            </a:r>
            <a:r>
              <a:rPr>
                <a:solidFill>
                  <a:srgbClr val="4070A0"/>
                </a:solidFill>
                <a:latin typeface="Courier"/>
              </a:rPr>
              <a:t>&lt;</a:t>
            </a:r>
            <a:r>
              <a:rPr>
                <a:latin typeface="Courier"/>
              </a:rPr>
              <a:t> </a:t>
            </a:r>
            <a:r>
              <a:rPr>
                <a:solidFill>
                  <a:srgbClr val="40A070"/>
                </a:solidFill>
                <a:latin typeface="Courier"/>
              </a:rPr>
              <a:t>15</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(household_size)</a:t>
            </a:r>
            <a:br/>
            <a:r>
              <a:rPr>
                <a:latin typeface="Courier"/>
              </a:rPr>
              <a:t>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granularité décide du sens du nombre</a:t>
            </a:r>
          </a:p>
        </p:txBody>
      </p:sp>
      <p:sp>
        <p:nvSpPr>
          <p:cNvPr id="3" name="Content Placeholder 2"/>
          <p:cNvSpPr>
            <a:spLocks noGrp="1"/>
          </p:cNvSpPr>
          <p:nvPr>
            <p:ph idx="1"/>
          </p:nvPr>
        </p:nvSpPr>
        <p:spPr/>
        <p:txBody>
          <a:bodyPr/>
          <a:lstStyle/>
          <a:p>
            <a:pPr lvl="0"/>
            <a:r>
              <a:rPr/>
              <a:t>Indiquez la granularité dans le libellé — </a:t>
            </a:r>
            <a:r>
              <a:rPr>
                <a:latin typeface="Courier"/>
              </a:rPr>
              <a:t>share_of_households_below_15l</a:t>
            </a:r>
            <a:r>
              <a:rPr/>
              <a:t> et </a:t>
            </a:r>
            <a:r>
              <a:rPr>
                <a:latin typeface="Courier"/>
              </a:rPr>
              <a:t>share_of_people_below_15l</a:t>
            </a:r>
            <a:r>
              <a:rPr/>
              <a:t> ne peuvent pas…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Développer les ménages en personnes — En Python</a:t>
            </a:r>
          </a:p>
        </p:txBody>
      </p:sp>
      <p:sp>
        <p:nvSpPr>
          <p:cNvPr id="3" name="Content Placeholder 2"/>
          <p:cNvSpPr>
            <a:spLocks noGrp="1"/>
          </p:cNvSpPr>
          <p:nvPr>
            <p:ph idx="1"/>
          </p:nvPr>
        </p:nvSpPr>
        <p:spPr/>
        <p:txBody>
          <a:bodyPr/>
          <a:lstStyle/>
          <a:p>
            <a:pPr lvl="0" indent="0">
              <a:buNone/>
            </a:pPr>
            <a:r>
              <a:rPr>
                <a:latin typeface="Courier"/>
              </a:rPr>
              <a:t>people </a:t>
            </a:r>
            <a:r>
              <a:rPr>
                <a:solidFill>
                  <a:srgbClr val="666666"/>
                </a:solidFill>
                <a:latin typeface="Courier"/>
              </a:rPr>
              <a:t>=</a:t>
            </a:r>
            <a:r>
              <a:rPr>
                <a:latin typeface="Courier"/>
              </a:rPr>
              <a:t> wash.loc[wash[</a:t>
            </a:r>
            <a:r>
              <a:rPr>
                <a:solidFill>
                  <a:srgbClr val="4070A0"/>
                </a:solidFill>
                <a:latin typeface="Courier"/>
              </a:rPr>
              <a:t>"household_size"</a:t>
            </a:r>
            <a:r>
              <a:rPr>
                <a:latin typeface="Courier"/>
              </a:rPr>
              <a:t>].notna()].copy()</a:t>
            </a:r>
            <a:br/>
            <a:r>
              <a:rPr>
                <a:latin typeface="Courier"/>
              </a:rPr>
              <a:t>people[</a:t>
            </a:r>
            <a:r>
              <a:rPr>
                <a:solidFill>
                  <a:srgbClr val="4070A0"/>
                </a:solidFill>
                <a:latin typeface="Courier"/>
              </a:rPr>
              <a:t>"household_size"</a:t>
            </a:r>
            <a:r>
              <a:rPr>
                <a:latin typeface="Courier"/>
              </a:rPr>
              <a:t>] </a:t>
            </a:r>
            <a:r>
              <a:rPr>
                <a:solidFill>
                  <a:srgbClr val="666666"/>
                </a:solidFill>
                <a:latin typeface="Courier"/>
              </a:rPr>
              <a:t>=</a:t>
            </a:r>
            <a:r>
              <a:rPr>
                <a:latin typeface="Courier"/>
              </a:rPr>
              <a:t> people[</a:t>
            </a:r>
            <a:r>
              <a:rPr>
                <a:solidFill>
                  <a:srgbClr val="4070A0"/>
                </a:solidFill>
                <a:latin typeface="Courier"/>
              </a:rPr>
              <a:t>"household_size"</a:t>
            </a:r>
            <a:r>
              <a:rPr>
                <a:latin typeface="Courier"/>
              </a:rPr>
              <a:t>].astype(</a:t>
            </a:r>
            <a:r>
              <a:rPr>
                <a:solidFill>
                  <a:srgbClr val="008000"/>
                </a:solidFill>
                <a:latin typeface="Courier"/>
              </a:rPr>
              <a:t>int</a:t>
            </a:r>
            <a:r>
              <a:rPr>
                <a:latin typeface="Courier"/>
              </a:rPr>
              <a:t>)</a:t>
            </a:r>
            <a:br/>
            <a:r>
              <a:rPr>
                <a:latin typeface="Courier"/>
              </a:rPr>
              <a:t>people </a:t>
            </a:r>
            <a:r>
              <a:rPr>
                <a:solidFill>
                  <a:srgbClr val="666666"/>
                </a:solidFill>
                <a:latin typeface="Courier"/>
              </a:rPr>
              <a:t>=</a:t>
            </a:r>
            <a:r>
              <a:rPr>
                <a:latin typeface="Courier"/>
              </a:rPr>
              <a:t> people.loc[people.index.repeat(people[</a:t>
            </a:r>
            <a:r>
              <a:rPr>
                <a:solidFill>
                  <a:srgbClr val="4070A0"/>
                </a:solidFill>
                <a:latin typeface="Courier"/>
              </a:rPr>
              <a:t>"household_size"</a:t>
            </a:r>
            <a:r>
              <a:rPr>
                <a:latin typeface="Courier"/>
              </a:rPr>
              <a:t>])]</a:t>
            </a:r>
            <a:br/>
            <a:r>
              <a:rPr>
                <a:latin typeface="Courier"/>
              </a:rPr>
              <a:t>people[</a:t>
            </a:r>
            <a:r>
              <a:rPr>
                <a:solidFill>
                  <a:srgbClr val="4070A0"/>
                </a:solidFill>
                <a:latin typeface="Courier"/>
              </a:rPr>
              <a:t>"person_index"</a:t>
            </a:r>
            <a:r>
              <a:rPr>
                <a:latin typeface="Courier"/>
              </a:rPr>
              <a:t>] </a:t>
            </a:r>
            <a:r>
              <a:rPr>
                <a:solidFill>
                  <a:srgbClr val="666666"/>
                </a:solidFill>
                <a:latin typeface="Courier"/>
              </a:rPr>
              <a:t>=</a:t>
            </a:r>
            <a:r>
              <a:rPr>
                <a:latin typeface="Courier"/>
              </a:rPr>
              <a:t> people.groupby(</a:t>
            </a:r>
            <a:r>
              <a:rPr>
                <a:solidFill>
                  <a:srgbClr val="4070A0"/>
                </a:solidFill>
                <a:latin typeface="Courier"/>
              </a:rPr>
              <a:t>"household_id"</a:t>
            </a:r>
            <a:r>
              <a:rPr>
                <a:latin typeface="Courier"/>
              </a:rPr>
              <a:t>).cumcount() </a:t>
            </a:r>
            <a:r>
              <a:rPr>
                <a:solidFill>
                  <a:srgbClr val="666666"/>
                </a:solidFill>
                <a:latin typeface="Courier"/>
              </a:rPr>
              <a:t>+</a:t>
            </a:r>
            <a:r>
              <a:rPr>
                <a:latin typeface="Courier"/>
              </a:rPr>
              <a:t> </a:t>
            </a:r>
            <a:r>
              <a:rPr>
                <a:solidFill>
                  <a:srgbClr val="40A070"/>
                </a:solidFill>
                <a:latin typeface="Courier"/>
              </a:rPr>
              <a:t>1</a:t>
            </a:r>
            <a:br/>
            <a:br/>
            <a:r>
              <a:rPr>
                <a:solidFill>
                  <a:srgbClr val="008000"/>
                </a:solidFill>
                <a:latin typeface="Courier"/>
              </a:rPr>
              <a:t>print</a:t>
            </a:r>
            <a:r>
              <a:rPr>
                <a:latin typeface="Courier"/>
              </a:rPr>
              <a:t>(</a:t>
            </a:r>
            <a:r>
              <a:rPr>
                <a:solidFill>
                  <a:srgbClr val="008000"/>
                </a:solidFill>
                <a:latin typeface="Courier"/>
              </a:rPr>
              <a:t>len</a:t>
            </a:r>
            <a:r>
              <a:rPr>
                <a:latin typeface="Courier"/>
              </a:rPr>
              <a:t>(wash), </a:t>
            </a:r>
            <a:r>
              <a:rPr>
                <a:solidFill>
                  <a:srgbClr val="4070A0"/>
                </a:solidFill>
                <a:latin typeface="Courier"/>
              </a:rPr>
              <a:t>"households -&gt;"</a:t>
            </a:r>
            <a:r>
              <a:rPr>
                <a:latin typeface="Courier"/>
              </a:rPr>
              <a:t>, </a:t>
            </a:r>
            <a:r>
              <a:rPr>
                <a:solidFill>
                  <a:srgbClr val="008000"/>
                </a:solidFill>
                <a:latin typeface="Courier"/>
              </a:rPr>
              <a:t>len</a:t>
            </a:r>
            <a:r>
              <a:rPr>
                <a:latin typeface="Courier"/>
              </a:rPr>
              <a:t>(people), </a:t>
            </a:r>
            <a:r>
              <a:rPr>
                <a:solidFill>
                  <a:srgbClr val="4070A0"/>
                </a:solidFill>
                <a:latin typeface="Courier"/>
              </a:rPr>
              <a:t>"people"</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Développer les ménages en personnes — En R</a:t>
            </a:r>
          </a:p>
        </p:txBody>
      </p:sp>
      <p:sp>
        <p:nvSpPr>
          <p:cNvPr id="3" name="Content Placeholder 2"/>
          <p:cNvSpPr>
            <a:spLocks noGrp="1"/>
          </p:cNvSpPr>
          <p:nvPr>
            <p:ph idx="1"/>
          </p:nvPr>
        </p:nvSpPr>
        <p:spPr/>
        <p:txBody>
          <a:bodyPr/>
          <a:lstStyle/>
          <a:p>
            <a:pPr lvl="0" indent="0">
              <a:buNone/>
            </a:pPr>
            <a:r>
              <a:rPr>
                <a:latin typeface="Courier"/>
              </a:rPr>
              <a:t>people </a:t>
            </a:r>
            <a:r>
              <a:rPr>
                <a:solidFill>
                  <a:srgbClr val="007020"/>
                </a:solidFill>
                <a:latin typeface="Courier"/>
              </a:rPr>
              <a:t>&lt;-</a:t>
            </a:r>
            <a:r>
              <a:rPr>
                <a:latin typeface="Courier"/>
              </a:rPr>
              <a:t> wash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(household_size))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uncount</a:t>
            </a:r>
            <a:r>
              <a:rPr>
                <a:latin typeface="Courier"/>
              </a:rPr>
              <a:t>(household_size, </a:t>
            </a:r>
            <a:r>
              <a:rPr>
                <a:solidFill>
                  <a:srgbClr val="7D9029"/>
                </a:solidFill>
                <a:latin typeface="Courier"/>
              </a:rPr>
              <a:t>.remove =</a:t>
            </a:r>
            <a:r>
              <a:rPr>
                <a:latin typeface="Courier"/>
              </a:rPr>
              <a:t> </a:t>
            </a:r>
            <a:r>
              <a:rPr>
                <a:solidFill>
                  <a:srgbClr val="880000"/>
                </a:solidFill>
                <a:latin typeface="Courier"/>
              </a:rPr>
              <a:t>FALSE</a:t>
            </a:r>
            <a:r>
              <a:rPr>
                <a:latin typeface="Courier"/>
              </a:rPr>
              <a:t>, </a:t>
            </a:r>
            <a:r>
              <a:rPr>
                <a:solidFill>
                  <a:srgbClr val="7D9029"/>
                </a:solidFill>
                <a:latin typeface="Courier"/>
              </a:rPr>
              <a:t>.id =</a:t>
            </a:r>
            <a:r>
              <a:rPr>
                <a:latin typeface="Courier"/>
              </a:rPr>
              <a:t> </a:t>
            </a:r>
            <a:r>
              <a:rPr>
                <a:solidFill>
                  <a:srgbClr val="4070A0"/>
                </a:solidFill>
                <a:latin typeface="Courier"/>
              </a:rPr>
              <a:t>"person_index"</a:t>
            </a:r>
            <a:r>
              <a:rPr>
                <a:latin typeface="Courier"/>
              </a:rPr>
              <a:t>)</a:t>
            </a:r>
            <a:br/>
            <a:br/>
            <a:r>
              <a:rPr>
                <a:solidFill>
                  <a:srgbClr val="06287E"/>
                </a:solidFill>
                <a:latin typeface="Courier"/>
              </a:rPr>
              <a:t>cat</a:t>
            </a:r>
            <a:r>
              <a:rPr>
                <a:latin typeface="Courier"/>
              </a:rPr>
              <a:t>(</a:t>
            </a:r>
            <a:r>
              <a:rPr>
                <a:solidFill>
                  <a:srgbClr val="06287E"/>
                </a:solidFill>
                <a:latin typeface="Courier"/>
              </a:rPr>
              <a:t>nrow</a:t>
            </a:r>
            <a:r>
              <a:rPr>
                <a:latin typeface="Courier"/>
              </a:rPr>
              <a:t>(wash), </a:t>
            </a:r>
            <a:r>
              <a:rPr>
                <a:solidFill>
                  <a:srgbClr val="4070A0"/>
                </a:solidFill>
                <a:latin typeface="Courier"/>
              </a:rPr>
              <a:t>"households -&gt;"</a:t>
            </a:r>
            <a:r>
              <a:rPr>
                <a:latin typeface="Courier"/>
              </a:rPr>
              <a:t>, </a:t>
            </a:r>
            <a:r>
              <a:rPr>
                <a:solidFill>
                  <a:srgbClr val="06287E"/>
                </a:solidFill>
                <a:latin typeface="Courier"/>
              </a:rPr>
              <a:t>nrow</a:t>
            </a:r>
            <a:r>
              <a:rPr>
                <a:latin typeface="Courier"/>
              </a:rPr>
              <a:t>(people), </a:t>
            </a:r>
            <a:r>
              <a:rPr>
                <a:solidFill>
                  <a:srgbClr val="4070A0"/>
                </a:solidFill>
                <a:latin typeface="Courier"/>
              </a:rPr>
              <a:t>"people\n"</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Développer les ménages en personnes</a:t>
            </a:r>
          </a:p>
        </p:txBody>
      </p:sp>
      <p:sp>
        <p:nvSpPr>
          <p:cNvPr id="3" name="Content Placeholder 2"/>
          <p:cNvSpPr>
            <a:spLocks noGrp="1"/>
          </p:cNvSpPr>
          <p:nvPr>
            <p:ph idx="1"/>
          </p:nvPr>
        </p:nvSpPr>
        <p:spPr/>
        <p:txBody>
          <a:bodyPr/>
          <a:lstStyle/>
          <a:p>
            <a:pPr lvl="0"/>
            <a:r>
              <a:rPr b="1"/>
              <a:t>C’est une affirmation, pas une transformation.</a:t>
            </a:r>
            <a:r>
              <a:rPr/>
              <a:t> Chaque personne du ménage est désormais supposée avoir l’accès à…</a:t>
            </a:r>
          </a:p>
          <a:p>
            <a:pPr lvl="0"/>
            <a:r>
              <a:rPr b="1"/>
              <a:t>Rien des individus n’est réel.</a:t>
            </a:r>
            <a:r>
              <a:rPr/>
              <a:t> </a:t>
            </a:r>
            <a:r>
              <a:rPr>
                <a:latin typeface="Courier"/>
              </a:rPr>
              <a:t>person_index</a:t>
            </a:r>
            <a:r>
              <a:rPr/>
              <a:t> est une position, pas une personne. Ne désagrégez pas dessus, et ne…</a:t>
            </a:r>
          </a:p>
          <a:p>
            <a:pPr lvl="0"/>
            <a:r>
              <a:rPr b="1"/>
              <a:t>Les quarante-six ménages sans taille enregistrée disparaissent.</a:t>
            </a:r>
            <a:r>
              <a:rPr/>
              <a:t> Dites-le, ou la population développée est…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Pondérer vaut généralement mieux que développer — En Python</a:t>
            </a:r>
          </a:p>
        </p:txBody>
      </p:sp>
      <p:sp>
        <p:nvSpPr>
          <p:cNvPr id="3" name="Content Placeholder 2"/>
          <p:cNvSpPr>
            <a:spLocks noGrp="1"/>
          </p:cNvSpPr>
          <p:nvPr>
            <p:ph idx="1"/>
          </p:nvPr>
        </p:nvSpPr>
        <p:spPr/>
        <p:txBody>
          <a:bodyPr/>
          <a:lstStyle/>
          <a:p>
            <a:pPr lvl="0" indent="0">
              <a:buNone/>
            </a:pPr>
            <a:r>
              <a:rPr>
                <a:latin typeface="Courier"/>
              </a:rPr>
              <a:t>sized[</a:t>
            </a:r>
            <a:r>
              <a:rPr>
                <a:solidFill>
                  <a:srgbClr val="4070A0"/>
                </a:solidFill>
                <a:latin typeface="Courier"/>
              </a:rPr>
              <a:t>"weight"</a:t>
            </a:r>
            <a:r>
              <a:rPr>
                <a:latin typeface="Courier"/>
              </a:rPr>
              <a:t>] </a:t>
            </a:r>
            <a:r>
              <a:rPr>
                <a:solidFill>
                  <a:srgbClr val="666666"/>
                </a:solidFill>
                <a:latin typeface="Courier"/>
              </a:rPr>
              <a:t>=</a:t>
            </a:r>
            <a:r>
              <a:rPr>
                <a:latin typeface="Courier"/>
              </a:rPr>
              <a:t> sized[</a:t>
            </a:r>
            <a:r>
              <a:rPr>
                <a:solidFill>
                  <a:srgbClr val="4070A0"/>
                </a:solidFill>
                <a:latin typeface="Courier"/>
              </a:rPr>
              <a:t>"household_size"</a:t>
            </a:r>
            <a:r>
              <a:rPr>
                <a:latin typeface="Courier"/>
              </a:rPr>
              <a:t>]</a:t>
            </a:r>
            <a:br/>
            <a:br/>
            <a:r>
              <a:rPr>
                <a:latin typeface="Courier"/>
              </a:rPr>
              <a:t>weighted_share </a:t>
            </a:r>
            <a:r>
              <a:rPr>
                <a:solidFill>
                  <a:srgbClr val="666666"/>
                </a:solidFill>
                <a:latin typeface="Courier"/>
              </a:rPr>
              <a:t>=</a:t>
            </a:r>
            <a:r>
              <a:rPr>
                <a:latin typeface="Courier"/>
              </a:rPr>
              <a:t> (</a:t>
            </a:r>
            <a:br/>
            <a:r>
              <a:rPr>
                <a:latin typeface="Courier"/>
              </a:rPr>
              <a:t>    (sized[</a:t>
            </a:r>
            <a:r>
              <a:rPr>
                <a:solidFill>
                  <a:srgbClr val="4070A0"/>
                </a:solidFill>
                <a:latin typeface="Courier"/>
              </a:rPr>
              <a:t>"litres_per_person_day"</a:t>
            </a:r>
            <a:r>
              <a:rPr>
                <a:latin typeface="Courier"/>
              </a:rPr>
              <a:t>] </a:t>
            </a:r>
            <a:r>
              <a:rPr>
                <a:solidFill>
                  <a:srgbClr val="666666"/>
                </a:solidFill>
                <a:latin typeface="Courier"/>
              </a:rPr>
              <a:t>&lt;</a:t>
            </a:r>
            <a:r>
              <a:rPr>
                <a:latin typeface="Courier"/>
              </a:rPr>
              <a:t> </a:t>
            </a:r>
            <a:r>
              <a:rPr>
                <a:solidFill>
                  <a:srgbClr val="40A070"/>
                </a:solidFill>
                <a:latin typeface="Courier"/>
              </a:rPr>
              <a:t>15</a:t>
            </a:r>
            <a:r>
              <a:rPr>
                <a:latin typeface="Courier"/>
              </a:rPr>
              <a:t>) </a:t>
            </a:r>
            <a:r>
              <a:rPr>
                <a:solidFill>
                  <a:srgbClr val="666666"/>
                </a:solidFill>
                <a:latin typeface="Courier"/>
              </a:rPr>
              <a:t>*</a:t>
            </a:r>
            <a:r>
              <a:rPr>
                <a:latin typeface="Courier"/>
              </a:rPr>
              <a:t> sized[</a:t>
            </a:r>
            <a:r>
              <a:rPr>
                <a:solidFill>
                  <a:srgbClr val="4070A0"/>
                </a:solidFill>
                <a:latin typeface="Courier"/>
              </a:rPr>
              <a:t>"weight"</a:t>
            </a:r>
            <a:r>
              <a:rPr>
                <a:latin typeface="Courier"/>
              </a:rPr>
              <a:t>]</a:t>
            </a:r>
            <a:b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sized[</a:t>
            </a:r>
            <a:r>
              <a:rPr>
                <a:solidFill>
                  <a:srgbClr val="4070A0"/>
                </a:solidFill>
                <a:latin typeface="Courier"/>
              </a:rPr>
              <a:t>"weight"</a:t>
            </a:r>
            <a:r>
              <a:rPr>
                <a:latin typeface="Courier"/>
              </a:rPr>
              <a:t>].</a:t>
            </a:r>
            <a:r>
              <a:rPr>
                <a:solidFill>
                  <a:srgbClr val="008000"/>
                </a:solidFill>
                <a:latin typeface="Courier"/>
              </a:rPr>
              <a:t>sum</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Pondérer vaut généralement mieux que développer — En R</a:t>
            </a:r>
          </a:p>
        </p:txBody>
      </p:sp>
      <p:sp>
        <p:nvSpPr>
          <p:cNvPr id="3" name="Content Placeholder 2"/>
          <p:cNvSpPr>
            <a:spLocks noGrp="1"/>
          </p:cNvSpPr>
          <p:nvPr>
            <p:ph idx="1"/>
          </p:nvPr>
        </p:nvSpPr>
        <p:spPr/>
        <p:txBody>
          <a:bodyPr/>
          <a:lstStyle/>
          <a:p>
            <a:pPr lvl="0" indent="0">
              <a:buNone/>
            </a:pPr>
            <a:r>
              <a:rPr>
                <a:latin typeface="Courier"/>
              </a:rPr>
              <a:t>sized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share =</a:t>
            </a:r>
            <a:r>
              <a:rPr>
                <a:latin typeface="Courier"/>
              </a:rPr>
              <a:t> </a:t>
            </a:r>
            <a:r>
              <a:rPr>
                <a:solidFill>
                  <a:srgbClr val="06287E"/>
                </a:solidFill>
                <a:latin typeface="Courier"/>
              </a:rPr>
              <a:t>weighted.mean</a:t>
            </a:r>
            <a:r>
              <a:rPr>
                <a:latin typeface="Courier"/>
              </a:rPr>
              <a:t>(litres_per_person_day </a:t>
            </a:r>
            <a:r>
              <a:rPr>
                <a:solidFill>
                  <a:srgbClr val="4070A0"/>
                </a:solidFill>
                <a:latin typeface="Courier"/>
              </a:rPr>
              <a:t>&lt;</a:t>
            </a:r>
            <a:r>
              <a:rPr>
                <a:latin typeface="Courier"/>
              </a:rPr>
              <a:t> </a:t>
            </a:r>
            <a:r>
              <a:rPr>
                <a:solidFill>
                  <a:srgbClr val="40A070"/>
                </a:solidFill>
                <a:latin typeface="Courier"/>
              </a:rPr>
              <a:t>15</a:t>
            </a:r>
            <a:r>
              <a:rPr>
                <a:latin typeface="Courier"/>
              </a:rPr>
              <a:t>, </a:t>
            </a:r>
            <a:r>
              <a:rPr>
                <a:solidFill>
                  <a:srgbClr val="7D9029"/>
                </a:solidFill>
                <a:latin typeface="Courier"/>
              </a:rPr>
              <a:t>w =</a:t>
            </a:r>
            <a:r>
              <a:rPr>
                <a:latin typeface="Courier"/>
              </a:rPr>
              <a:t> household_size))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Agrégez à la granularité avant de joindre — En Python</a:t>
            </a:r>
          </a:p>
        </p:txBody>
      </p:sp>
      <p:sp>
        <p:nvSpPr>
          <p:cNvPr id="3" name="Content Placeholder 2"/>
          <p:cNvSpPr>
            <a:spLocks noGrp="1"/>
          </p:cNvSpPr>
          <p:nvPr>
            <p:ph idx="1"/>
          </p:nvPr>
        </p:nvSpPr>
        <p:spPr/>
        <p:txBody>
          <a:bodyPr/>
          <a:lstStyle/>
          <a:p>
            <a:pPr lvl="0" indent="0">
              <a:buNone/>
            </a:pPr>
            <a:r>
              <a:rPr>
                <a:latin typeface="Courier"/>
              </a:rPr>
              <a:t>per_student </a:t>
            </a:r>
            <a:r>
              <a:rPr>
                <a:solidFill>
                  <a:srgbClr val="666666"/>
                </a:solidFill>
                <a:latin typeface="Courier"/>
              </a:rPr>
              <a:t>=</a:t>
            </a:r>
            <a:r>
              <a:rPr>
                <a:latin typeface="Courier"/>
              </a:rPr>
              <a:t> (</a:t>
            </a:r>
            <a:br/>
            <a:r>
              <a:rPr>
                <a:latin typeface="Courier"/>
              </a:rPr>
              <a:t>    attendance.assign(present</a:t>
            </a:r>
            <a:r>
              <a:rPr>
                <a:solidFill>
                  <a:srgbClr val="666666"/>
                </a:solidFill>
                <a:latin typeface="Courier"/>
              </a:rPr>
              <a:t>=</a:t>
            </a:r>
            <a:r>
              <a:rPr>
                <a:latin typeface="Courier"/>
              </a:rPr>
              <a:t>attendance[</a:t>
            </a:r>
            <a:r>
              <a:rPr>
                <a:solidFill>
                  <a:srgbClr val="4070A0"/>
                </a:solidFill>
                <a:latin typeface="Courier"/>
              </a:rPr>
              <a:t>"present"</a:t>
            </a:r>
            <a:r>
              <a:rPr>
                <a:latin typeface="Courier"/>
              </a:rPr>
              <a:t>].</a:t>
            </a:r>
            <a:r>
              <a:rPr>
                <a:solidFill>
                  <a:srgbClr val="008000"/>
                </a:solidFill>
                <a:latin typeface="Courier"/>
              </a:rPr>
              <a:t>map</a:t>
            </a:r>
            <a:r>
              <a:rPr>
                <a:latin typeface="Courier"/>
              </a:rPr>
              <a:t>({</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a:t>
            </a:r>
            <a:br/>
            <a:r>
              <a:rPr>
                <a:latin typeface="Courier"/>
              </a:rPr>
              <a:t>    .groupby(</a:t>
            </a:r>
            <a:r>
              <a:rPr>
                <a:solidFill>
                  <a:srgbClr val="4070A0"/>
                </a:solidFill>
                <a:latin typeface="Courier"/>
              </a:rPr>
              <a:t>"student_id"</a:t>
            </a:r>
            <a:r>
              <a:rPr>
                <a:latin typeface="Courier"/>
              </a:rPr>
              <a:t>)</a:t>
            </a:r>
            <a:br/>
            <a:r>
              <a:rPr>
                <a:latin typeface="Courier"/>
              </a:rPr>
              <a:t>    .agg(days_marked</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"size"</a:t>
            </a:r>
            <a:r>
              <a:rPr>
                <a:latin typeface="Courier"/>
              </a:rPr>
              <a:t>),</a:t>
            </a:r>
            <a:br/>
            <a:r>
              <a:rPr>
                <a:latin typeface="Courier"/>
              </a:rPr>
              <a:t>         days_present</a:t>
            </a:r>
            <a:r>
              <a:rPr>
                <a:solidFill>
                  <a:srgbClr val="666666"/>
                </a:solidFill>
                <a:latin typeface="Courier"/>
              </a:rPr>
              <a:t>=</a:t>
            </a:r>
            <a:r>
              <a:rPr>
                <a:latin typeface="Courier"/>
              </a:rPr>
              <a:t>(</a:t>
            </a:r>
            <a:r>
              <a:rPr>
                <a:solidFill>
                  <a:srgbClr val="4070A0"/>
                </a:solidFill>
                <a:latin typeface="Courier"/>
              </a:rPr>
              <a:t>"present"</a:t>
            </a:r>
            <a:r>
              <a:rPr>
                <a:latin typeface="Courier"/>
              </a:rPr>
              <a:t>, </a:t>
            </a:r>
            <a:r>
              <a:rPr>
                <a:solidFill>
                  <a:srgbClr val="4070A0"/>
                </a:solidFill>
                <a:latin typeface="Courier"/>
              </a:rPr>
              <a:t>"sum"</a:t>
            </a:r>
            <a:r>
              <a:rPr>
                <a:latin typeface="Courier"/>
              </a:rPr>
              <a:t>))</a:t>
            </a:r>
            <a:br/>
            <a:r>
              <a:rPr>
                <a:latin typeface="Courier"/>
              </a:rPr>
              <a:t>    .reset_index()</a:t>
            </a:r>
            <a:br/>
            <a:r>
              <a:rPr>
                <a:latin typeface="Courier"/>
              </a:rPr>
              <a:t>)</a:t>
            </a:r>
            <a:br/>
            <a:r>
              <a:rPr>
                <a:latin typeface="Courier"/>
              </a:rPr>
              <a:t>per_student[</a:t>
            </a:r>
            <a:r>
              <a:rPr>
                <a:solidFill>
                  <a:srgbClr val="4070A0"/>
                </a:solidFill>
                <a:latin typeface="Courier"/>
              </a:rPr>
              <a:t>"attendance_rate"</a:t>
            </a:r>
            <a:r>
              <a:rPr>
                <a:latin typeface="Courier"/>
              </a:rPr>
              <a:t>] </a:t>
            </a:r>
            <a:r>
              <a:rPr>
                <a:solidFill>
                  <a:srgbClr val="666666"/>
                </a:solidFill>
                <a:latin typeface="Courier"/>
              </a:rPr>
              <a:t>=</a:t>
            </a:r>
            <a:r>
              <a:rPr>
                <a:latin typeface="Courier"/>
              </a:rPr>
              <a:t> per_student[</a:t>
            </a:r>
            <a:r>
              <a:rPr>
                <a:solidFill>
                  <a:srgbClr val="4070A0"/>
                </a:solidFill>
                <a:latin typeface="Courier"/>
              </a:rPr>
              <a:t>"days_present"</a:t>
            </a:r>
            <a:r>
              <a:rPr>
                <a:latin typeface="Courier"/>
              </a:rPr>
              <a:t>] </a:t>
            </a:r>
            <a:r>
              <a:rPr>
                <a:solidFill>
                  <a:srgbClr val="666666"/>
                </a:solidFill>
                <a:latin typeface="Courier"/>
              </a:rPr>
              <a:t>/</a:t>
            </a:r>
            <a:r>
              <a:rPr>
                <a:latin typeface="Courier"/>
              </a:rPr>
              <a:t> per_student[</a:t>
            </a:r>
            <a:r>
              <a:rPr>
                <a:solidFill>
                  <a:srgbClr val="4070A0"/>
                </a:solidFill>
                <a:latin typeface="Courier"/>
              </a:rPr>
              <a:t>"days_marked"</a:t>
            </a:r>
            <a:r>
              <a:rPr>
                <a:latin typeface="Courier"/>
              </a:rPr>
              <a:t>]</a:t>
            </a:r>
            <a:br/>
            <a:br/>
            <a:r>
              <a:rPr i="1">
                <a:solidFill>
                  <a:srgbClr val="60A0B0"/>
                </a:solidFill>
                <a:latin typeface="Courier"/>
              </a:rPr>
              <a:t># grain: one student. Now the join is one-to-one.</a:t>
            </a:r>
            <a:br/>
            <a:r>
              <a:rPr>
                <a:latin typeface="Courier"/>
              </a:rPr>
              <a:t>summary </a:t>
            </a:r>
            <a:r>
              <a:rPr>
                <a:solidFill>
                  <a:srgbClr val="666666"/>
                </a:solidFill>
                <a:latin typeface="Courier"/>
              </a:rPr>
              <a:t>=</a:t>
            </a:r>
            <a:r>
              <a:rPr>
                <a:latin typeface="Courier"/>
              </a:rPr>
              <a:t> roster.merge(per_student,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"one_to_one"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Agrégez à la granularité avant de joindre — En R</a:t>
            </a:r>
          </a:p>
        </p:txBody>
      </p:sp>
      <p:sp>
        <p:nvSpPr>
          <p:cNvPr id="3" name="Content Placeholder 2"/>
          <p:cNvSpPr>
            <a:spLocks noGrp="1"/>
          </p:cNvSpPr>
          <p:nvPr>
            <p:ph idx="1"/>
          </p:nvPr>
        </p:nvSpPr>
        <p:spPr/>
        <p:txBody>
          <a:bodyPr/>
          <a:lstStyle/>
          <a:p>
            <a:pPr lvl="0" indent="0">
              <a:buNone/>
            </a:pPr>
            <a:r>
              <a:rPr>
                <a:latin typeface="Courier"/>
              </a:rPr>
              <a:t>per_student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days_marked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880000"/>
                </a:solidFill>
                <a:latin typeface="Courier"/>
              </a:rPr>
              <a:t>TRUE</a:t>
            </a:r>
            <a:r>
              <a:rPr>
                <a:latin typeface="Courier"/>
              </a:rPr>
              <a:t>, </a:t>
            </a:r>
            <a:r>
              <a:rPr>
                <a:solidFill>
                  <a:srgbClr val="880000"/>
                </a:solidFill>
                <a:latin typeface="Courier"/>
              </a:rPr>
              <a:t>FALSE</a:t>
            </a:r>
            <a:r>
              <a:rPr>
                <a:latin typeface="Courier"/>
              </a:rPr>
              <a:t>)),</a:t>
            </a:r>
            <a:br/>
            <a:r>
              <a:rPr>
                <a:latin typeface="Courier"/>
              </a:rPr>
              <a:t>    </a:t>
            </a:r>
            <a:r>
              <a:rPr>
                <a:solidFill>
                  <a:srgbClr val="7D9029"/>
                </a:solidFill>
                <a:latin typeface="Courier"/>
              </a:rPr>
              <a:t>days_present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.by =</a:t>
            </a:r>
            <a:r>
              <a:rPr>
                <a:latin typeface="Courier"/>
              </a:rPr>
              <a:t> student_id</a:t>
            </a:r>
            <a:br/>
            <a:r>
              <a:rPr>
                <a:latin typeface="Courier"/>
              </a:rPr>
              <a:t>  )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attendance_rate =</a:t>
            </a:r>
            <a:r>
              <a:rPr>
                <a:latin typeface="Courier"/>
              </a:rPr>
              <a:t> days_present </a:t>
            </a:r>
            <a:r>
              <a:rPr>
                <a:solidFill>
                  <a:srgbClr val="4070A0"/>
                </a:solidFill>
                <a:latin typeface="Courier"/>
              </a:rPr>
              <a:t>/</a:t>
            </a:r>
            <a:r>
              <a:rPr>
                <a:latin typeface="Courier"/>
              </a:rPr>
              <a:t> days_marked)</a:t>
            </a:r>
            <a:br/>
            <a:br/>
            <a:r>
              <a:rPr>
                <a:latin typeface="Courier"/>
              </a:rPr>
              <a:t>summary </a:t>
            </a:r>
            <a:r>
              <a:rPr>
                <a:solidFill>
                  <a:srgbClr val="007020"/>
                </a:solidFill>
                <a:latin typeface="Courier"/>
              </a:rPr>
              <a:t>&lt;-</a:t>
            </a:r>
            <a:r>
              <a:rPr>
                <a:latin typeface="Courier"/>
              </a:rPr>
              <a:t> roster </a:t>
            </a:r>
            <a:r>
              <a:rPr>
                <a:solidFill>
                  <a:srgbClr val="4070A0"/>
                </a:solidFill>
                <a:latin typeface="Courier"/>
              </a:rPr>
              <a:t>|&gt;</a:t>
            </a:r>
            <a:br/>
            <a:r>
              <a:rPr>
                <a:latin typeface="Courier"/>
              </a:rPr>
              <a:t>  </a:t>
            </a:r>
            <a:r>
              <a:rPr>
                <a:solidFill>
                  <a:srgbClr val="06287E"/>
                </a:solidFill>
                <a:latin typeface="Courier"/>
              </a:rPr>
              <a:t>left_join</a:t>
            </a:r>
            <a:r>
              <a:rPr>
                <a:latin typeface="Courier"/>
              </a:rPr>
              <a:t>(per_student,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7D9029"/>
                </a:solidFill>
                <a:latin typeface="Courier"/>
              </a:rPr>
              <a:t>relationship =</a:t>
            </a:r>
            <a:r>
              <a:rPr>
                <a:latin typeface="Courier"/>
              </a:rPr>
              <a:t> </a:t>
            </a:r>
            <a:r>
              <a:rPr>
                <a:solidFill>
                  <a:srgbClr val="4070A0"/>
                </a:solidFill>
                <a:latin typeface="Courier"/>
              </a:rPr>
              <a:t>"one-to-one"</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plusieurs-à-plusieurs que personne n’a choisi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household file: one row per household. member file: one row per person.</a:t>
            </a:r>
            <a:br/>
            <a:r>
              <a:rPr i="1">
                <a:solidFill>
                  <a:srgbClr val="60A0B0"/>
                </a:solidFill>
                <a:latin typeface="Courier"/>
              </a:rPr>
              <a:t># Both carry `community`. Joining on it instead of household_id:</a:t>
            </a:r>
            <a:br/>
            <a:r>
              <a:rPr>
                <a:latin typeface="Courier"/>
              </a:rPr>
              <a:t>bad </a:t>
            </a:r>
            <a:r>
              <a:rPr>
                <a:solidFill>
                  <a:srgbClr val="666666"/>
                </a:solidFill>
                <a:latin typeface="Courier"/>
              </a:rPr>
              <a:t>=</a:t>
            </a:r>
            <a:r>
              <a:rPr>
                <a:latin typeface="Courier"/>
              </a:rPr>
              <a:t> households.merge(members, on</a:t>
            </a:r>
            <a:r>
              <a:rPr>
                <a:solidFill>
                  <a:srgbClr val="666666"/>
                </a:solidFill>
                <a:latin typeface="Courier"/>
              </a:rPr>
              <a:t>=</a:t>
            </a:r>
            <a:r>
              <a:rPr>
                <a:solidFill>
                  <a:srgbClr val="4070A0"/>
                </a:solidFill>
                <a:latin typeface="Courier"/>
              </a:rPr>
              <a:t>"community"</a:t>
            </a:r>
            <a:r>
              <a:rPr>
                <a:latin typeface="Courier"/>
              </a:rPr>
              <a:t>, how</a:t>
            </a:r>
            <a:r>
              <a:rPr>
                <a:solidFill>
                  <a:srgbClr val="666666"/>
                </a:solidFill>
                <a:latin typeface="Courier"/>
              </a:rPr>
              <a:t>=</a:t>
            </a:r>
            <a:r>
              <a:rPr>
                <a:solidFill>
                  <a:srgbClr val="4070A0"/>
                </a:solidFill>
                <a:latin typeface="Courier"/>
              </a:rPr>
              <a:t>"inner"</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plusieurs-à-plusieurs que personne n’a choisi — En R</a:t>
            </a:r>
          </a:p>
        </p:txBody>
      </p:sp>
      <p:sp>
        <p:nvSpPr>
          <p:cNvPr id="3" name="Content Placeholder 2"/>
          <p:cNvSpPr>
            <a:spLocks noGrp="1"/>
          </p:cNvSpPr>
          <p:nvPr>
            <p:ph idx="1"/>
          </p:nvPr>
        </p:nvSpPr>
        <p:spPr/>
        <p:txBody>
          <a:bodyPr/>
          <a:lstStyle/>
          <a:p>
            <a:pPr lvl="0" indent="0">
              <a:buNone/>
            </a:pPr>
            <a:r>
              <a:rPr>
                <a:latin typeface="Courier"/>
              </a:rPr>
              <a:t>bad </a:t>
            </a:r>
            <a:r>
              <a:rPr>
                <a:solidFill>
                  <a:srgbClr val="007020"/>
                </a:solidFill>
                <a:latin typeface="Courier"/>
              </a:rPr>
              <a:t>&lt;-</a:t>
            </a:r>
            <a:r>
              <a:rPr>
                <a:latin typeface="Courier"/>
              </a:rPr>
              <a:t> households </a:t>
            </a:r>
            <a:r>
              <a:rPr>
                <a:solidFill>
                  <a:srgbClr val="4070A0"/>
                </a:solidFill>
                <a:latin typeface="Courier"/>
              </a:rPr>
              <a:t>|&gt;</a:t>
            </a:r>
            <a:r>
              <a:rPr>
                <a:latin typeface="Courier"/>
              </a:rPr>
              <a:t> </a:t>
            </a:r>
            <a:r>
              <a:rPr>
                <a:solidFill>
                  <a:srgbClr val="06287E"/>
                </a:solidFill>
                <a:latin typeface="Courier"/>
              </a:rPr>
              <a:t>inner_join</a:t>
            </a:r>
            <a:r>
              <a:rPr>
                <a:latin typeface="Courier"/>
              </a:rPr>
              <a:t>(members, </a:t>
            </a:r>
            <a:r>
              <a:rPr>
                <a:solidFill>
                  <a:srgbClr val="7D9029"/>
                </a:solidFill>
                <a:latin typeface="Courier"/>
              </a:rPr>
              <a:t>by =</a:t>
            </a:r>
            <a:r>
              <a:rPr>
                <a:latin typeface="Courier"/>
              </a:rPr>
              <a:t> </a:t>
            </a:r>
            <a:r>
              <a:rPr>
                <a:solidFill>
                  <a:srgbClr val="4070A0"/>
                </a:solidFill>
                <a:latin typeface="Courier"/>
              </a:rPr>
              <a:t>"community"</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épisodes, pas des personnes</a:t>
            </a:r>
          </a:p>
        </p:txBody>
      </p:sp>
      <p:sp>
        <p:nvSpPr>
          <p:cNvPr id="3" name="Content Placeholder 2"/>
          <p:cNvSpPr>
            <a:spLocks noGrp="1"/>
          </p:cNvSpPr>
          <p:nvPr>
            <p:ph idx="1"/>
          </p:nvPr>
        </p:nvSpPr>
        <p:spPr/>
        <p:txBody>
          <a:bodyPr/>
          <a:lstStyle/>
          <a:p>
            <a:pPr lvl="0"/>
            <a:r>
              <a:rPr b="1"/>
              <a:t>La charge de cas</a:t>
            </a:r>
            <a:r>
              <a:rPr/>
              <a:t> est un décompte d’épisodes. Deux admissions du même enfant sont deux admissions, et les rapporter…</a:t>
            </a:r>
          </a:p>
          <a:p>
            <a:pPr lvl="0"/>
            <a:r>
              <a:rPr b="1"/>
              <a:t>Les enfants atteints</a:t>
            </a:r>
            <a:r>
              <a:rPr/>
              <a:t> est un décompte d’enfants distincts, plus petit.</a:t>
            </a:r>
          </a:p>
          <a:p>
            <a:pPr lvl="0"/>
            <a:r>
              <a:rPr b="1"/>
              <a:t>Le taux de guérison</a:t>
            </a:r>
            <a:r>
              <a:rPr/>
              <a:t> a des épisodes au numérateur et au dénominateur, et mélanger un numérateur d’épisodes avec un…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épisodes, pas des personnes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"episodes:"</a:t>
            </a:r>
            <a:r>
              <a:rPr>
                <a:latin typeface="Courier"/>
              </a:rPr>
              <a:t>, </a:t>
            </a:r>
            <a:r>
              <a:rPr>
                <a:solidFill>
                  <a:srgbClr val="008000"/>
                </a:solidFill>
                <a:latin typeface="Courier"/>
              </a:rPr>
              <a:t>len</a:t>
            </a:r>
            <a:r>
              <a:rPr>
                <a:latin typeface="Courier"/>
              </a:rPr>
              <a:t>(admissions))</a:t>
            </a:r>
            <a:br/>
            <a:r>
              <a:rPr>
                <a:solidFill>
                  <a:srgbClr val="008000"/>
                </a:solidFill>
                <a:latin typeface="Courier"/>
              </a:rPr>
              <a:t>print</a:t>
            </a:r>
            <a:r>
              <a:rPr>
                <a:latin typeface="Courier"/>
              </a:rPr>
              <a:t>(</a:t>
            </a:r>
            <a:r>
              <a:rPr>
                <a:solidFill>
                  <a:srgbClr val="4070A0"/>
                </a:solidFill>
                <a:latin typeface="Courier"/>
              </a:rPr>
              <a:t>"children:"</a:t>
            </a:r>
            <a:r>
              <a:rPr>
                <a:latin typeface="Courier"/>
              </a:rPr>
              <a:t>, admissions[</a:t>
            </a:r>
            <a:r>
              <a:rPr>
                <a:solidFill>
                  <a:srgbClr val="4070A0"/>
                </a:solidFill>
                <a:latin typeface="Courier"/>
              </a:rPr>
              <a:t>"child_id"</a:t>
            </a:r>
            <a:r>
              <a:rPr>
                <a:latin typeface="Courier"/>
              </a:rPr>
              <a:t>].nunique())</a:t>
            </a:r>
            <a:br/>
            <a:r>
              <a:rPr>
                <a:solidFill>
                  <a:srgbClr val="008000"/>
                </a:solidFill>
                <a:latin typeface="Courier"/>
              </a:rPr>
              <a:t>print</a:t>
            </a:r>
            <a:r>
              <a:rPr>
                <a:latin typeface="Courier"/>
              </a:rPr>
              <a:t>(</a:t>
            </a:r>
            <a:r>
              <a:rPr>
                <a:solidFill>
                  <a:srgbClr val="4070A0"/>
                </a:solidFill>
                <a:latin typeface="Courier"/>
              </a:rPr>
              <a:t>"readmitted:"</a:t>
            </a:r>
            <a:r>
              <a:rPr>
                <a:latin typeface="Courier"/>
              </a:rPr>
              <a:t>, (admissions.groupby(</a:t>
            </a:r>
            <a:r>
              <a:rPr>
                <a:solidFill>
                  <a:srgbClr val="4070A0"/>
                </a:solidFill>
                <a:latin typeface="Courier"/>
              </a:rPr>
              <a:t>"child_id"</a:t>
            </a:r>
            <a:r>
              <a:rPr>
                <a:latin typeface="Courier"/>
              </a:rPr>
              <a:t>).size()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008000"/>
                </a:solidFill>
                <a:latin typeface="Courier"/>
              </a:rPr>
              <a:t>sum</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épisodes, pas des personnes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episodes =</a:t>
            </a:r>
            <a:r>
              <a:rPr>
                <a:latin typeface="Courier"/>
              </a:rPr>
              <a:t> </a:t>
            </a:r>
            <a:r>
              <a:rPr>
                <a:solidFill>
                  <a:srgbClr val="06287E"/>
                </a:solidFill>
                <a:latin typeface="Courier"/>
              </a:rPr>
              <a:t>nrow</a:t>
            </a:r>
            <a:r>
              <a:rPr>
                <a:latin typeface="Courier"/>
              </a:rPr>
              <a:t>(admissions),</a:t>
            </a:r>
            <a:br/>
            <a:r>
              <a:rPr>
                <a:latin typeface="Courier"/>
              </a:rPr>
              <a:t>  </a:t>
            </a:r>
            <a:r>
              <a:rPr>
                <a:solidFill>
                  <a:srgbClr val="7D9029"/>
                </a:solidFill>
                <a:latin typeface="Courier"/>
              </a:rPr>
              <a:t>children =</a:t>
            </a:r>
            <a:r>
              <a:rPr>
                <a:latin typeface="Courier"/>
              </a:rPr>
              <a:t> </a:t>
            </a:r>
            <a:r>
              <a:rPr>
                <a:solidFill>
                  <a:srgbClr val="06287E"/>
                </a:solidFill>
                <a:latin typeface="Courier"/>
              </a:rPr>
              <a:t>n_distinct</a:t>
            </a:r>
            <a:r>
              <a:rPr>
                <a:latin typeface="Courier"/>
              </a:rPr>
              <a:t>(admissions</a:t>
            </a:r>
            <a:r>
              <a:rPr>
                <a:solidFill>
                  <a:srgbClr val="4070A0"/>
                </a:solidFill>
                <a:latin typeface="Courier"/>
              </a:rPr>
              <a:t>$</a:t>
            </a:r>
            <a:r>
              <a:rPr>
                <a:latin typeface="Courier"/>
              </a:rPr>
              <a:t>child_id),</a:t>
            </a:r>
            <a:br/>
            <a:r>
              <a:rPr>
                <a:latin typeface="Courier"/>
              </a:rPr>
              <a:t>  </a:t>
            </a:r>
            <a:r>
              <a:rPr>
                <a:solidFill>
                  <a:srgbClr val="7D9029"/>
                </a:solidFill>
                <a:latin typeface="Courier"/>
              </a:rPr>
              <a:t>readmitted =</a:t>
            </a:r>
            <a:r>
              <a:rPr>
                <a:latin typeface="Courier"/>
              </a:rPr>
              <a:t> </a:t>
            </a:r>
            <a:r>
              <a:rPr>
                <a:solidFill>
                  <a:srgbClr val="06287E"/>
                </a:solidFill>
                <a:latin typeface="Courier"/>
              </a:rPr>
              <a:t>sum</a:t>
            </a:r>
            <a:r>
              <a:rPr>
                <a:latin typeface="Courier"/>
              </a:rPr>
              <a:t>(</a:t>
            </a:r>
            <a:r>
              <a:rPr>
                <a:solidFill>
                  <a:srgbClr val="06287E"/>
                </a:solidFill>
                <a:latin typeface="Courier"/>
              </a:rPr>
              <a:t>count</a:t>
            </a:r>
            <a:r>
              <a:rPr>
                <a:latin typeface="Courier"/>
              </a:rPr>
              <a:t>(admissions, child_id)</a:t>
            </a:r>
            <a:r>
              <a:rPr>
                <a:solidFill>
                  <a:srgbClr val="4070A0"/>
                </a:solidFill>
                <a:latin typeface="Courier"/>
              </a:rPr>
              <a:t>$</a:t>
            </a:r>
            <a:r>
              <a:rPr>
                <a:latin typeface="Courier"/>
              </a:rPr>
              <a:t>n </a:t>
            </a:r>
            <a:r>
              <a:rPr>
                <a:solidFill>
                  <a:srgbClr val="4070A0"/>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Inscrivez la granularité dans le nom du fichier — Exemple</a:t>
            </a:r>
          </a:p>
        </p:txBody>
      </p:sp>
      <p:sp>
        <p:nvSpPr>
          <p:cNvPr id="3" name="Content Placeholder 2"/>
          <p:cNvSpPr>
            <a:spLocks noGrp="1"/>
          </p:cNvSpPr>
          <p:nvPr>
            <p:ph idx="1"/>
          </p:nvPr>
        </p:nvSpPr>
        <p:spPr/>
        <p:txBody>
          <a:bodyPr/>
          <a:lstStyle/>
          <a:p>
            <a:pPr lvl="0" indent="0">
              <a:buNone/>
            </a:pPr>
            <a:r>
              <a:rPr>
                <a:latin typeface="Courier"/>
              </a:rPr>
              <a:t>outputs/tables/attendance_by_student.csv
outputs/tables/attendance_by_school_month.csv
outputs/tables/coverage_by_facility_period_antigen.csv</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granularité répond à la question de ce qu’est une ligne.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https://data-analysis.cassion.dev/fr/cours/joining-and-reshaping/joining-03-grain-and-rosters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ligne par quoi ?</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La granularité d’une table décide du sens de tout nombre qu’on en tire. Ménages contre personnes, épisodes contre patients, et le plusieurs-à-plusieurs qui transforme 2 403 lignes en 13 004 sans que personne l’ait décidé.</vt:lpwstr>
  </property>
</Properties>
</file>