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notesMaster" Target="notesMasters/notesMaster1.xml" /><Relationship Id="rId26" Type="http://schemas.openxmlformats.org/officeDocument/2006/relationships/viewProps" Target="viewProps.xml" /><Relationship Id="rId25" Type="http://schemas.openxmlformats.org/officeDocument/2006/relationships/presProps" Target="presProps.xml" /><Relationship Id="rId1" Type="http://schemas.openxmlformats.org/officeDocument/2006/relationships/slideMaster" Target="slideMasters/slideMaster1.xml" /><Relationship Id="rId28" Type="http://schemas.openxmlformats.org/officeDocument/2006/relationships/tableStyles" Target="tableStyles.xml" /><Relationship Id="rId27"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a denominator comes from, how to join it without matching on a name, and why catchment populations do not add up to a district. Plus the coverage figure above 100% and what it is really telling you.</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Counting what your programme did is bookkeeping. Deciding what to divide it by is the analysis, and it is where a coverage figure is won or lost. The vaccination extract makes this concrete: it ships </a:t>
            </a:r>
            <a:r>
              <a:rPr>
                <a:latin typeface="Courier"/>
              </a:rPr>
              <a:t>target_population</a:t>
            </a:r>
            <a:r>
              <a:rPr/>
              <a:t> in the file, one figure per facility, constant across the twelve months. That is convenient and it is also somebody’s estimate, made at some point, by some method, and the whole of this lesson is about not treating it as a fact just because it arrived in a column.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sources, in roughly descending order of how often they are argued about. Name the source in the column. </a:t>
            </a:r>
            <a:r>
              <a:rPr>
                <a:latin typeface="Courier"/>
              </a:rPr>
              <a:t>target_population_moh_2024</a:t>
            </a:r>
            <a:r>
              <a:rPr/>
              <a:t> and </a:t>
            </a:r>
            <a:r>
              <a:rPr>
                <a:latin typeface="Courier"/>
              </a:rPr>
              <a:t>target_population_census_projection</a:t>
            </a:r>
            <a:r>
              <a:rPr/>
              <a:t> are different numbers, and the moment two of them are in the same folder without labels somebody will average them.</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cleaning course made this argument about place names. It is worth repeating here because a population frame is where a name join does the most damage: the denominator is the one column where a failed match does not look like a failed match, it looks like a facility with no coverage.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assertion is the important line. A left join that fails to match leaves a missing denominator; a missing denominator makes a coverage figure missing; and a missing coverage figure gets excluded from a mean, so the district average silently becomes the average of the places that matched.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census projection is a base population and a growth rate. Compute it in the open: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Nine years at 2.4% is a factor of 1.24. A quarter of your denominator is an assumption, and it compounds: two districts projected from the same census with the same national rate will preserve their relative sizes exactly, which is precisely what does not happen where there has been displacement. So when a coverage figure is challenged, the projection is usually the honest answer. Three habits that keep it defensible: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facility’s catchment is the population it is </a:t>
            </a:r>
            <a:r>
              <a:rPr i="1"/>
              <a:t>supposed</a:t>
            </a:r>
            <a:r>
              <a:rPr/>
              <a:t> to serve. Sum the catchments of every facility in a district and you will not get the district.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Here that sum is 11,774 for the month. It is a usable district denominator only if the catchments partition the district — no overlap, no gaps — and they almost never do. Two facilities on either side of a town both count the town. A population between two catchments is counted twice or not at all. The consequence is specific and common: facility-level coverage is unreliable and district-level coverage is fine. People cross catchment boundaries to be vaccinated, so a facility’s numerator includes children from its neighbour’s denominator. Aggregate to the level where the boundary crossing happens inside the unit, and the noise cancels.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happens constantly and it is never a programme exceeding its population. Four causes, in the order worth checking: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it rather than capping it. A coverage figure clipped at 100% has thrown away the evidence that the denominator is wrong, and the denominator being wrong is the finding.</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traps live in the same place. First, a monthly coverage figure is not an annual one, and multiplying by twelve assumes every month reported — which the cleaning course showed is false in August and September here. Second, a rate per thousand needs its period stated in the label: </a:t>
            </a:r>
            <a:r>
              <a:rPr>
                <a:latin typeface="Courier"/>
              </a:rPr>
              <a:t>doses_per_1000_under1_per_month</a:t>
            </a:r>
            <a:r>
              <a:rPr/>
              <a:t> is unambiguous, </a:t>
            </a:r>
            <a:r>
              <a:rPr>
                <a:latin typeface="Courier"/>
              </a:rPr>
              <a:t>rate</a:t>
            </a:r>
            <a:r>
              <a:rPr/>
              <a:t> is not.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indicator you publish should carry a reference row: That table takes two minutes and settles the question permanently. It is the same move as the definitions file the foundations course writes beside a results table, and it is what the </a:t>
            </a:r>
            <a:r>
              <a:rPr i="1"/>
              <a:t>Indicator Design and the LogFrame</a:t>
            </a:r>
            <a:r>
              <a:rPr/>
              <a:t> course later builds into a full reference sheet.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denominator answers “out of how many people”. The next lesson answers “out of how many periods” — building a complete calendar so that a facility which never reported in August appears as a gap rather than not appearing at all.</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joining-and-reshaping/joining-05-population-denominator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Attaching a population denominator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Where a denominator comes from, how to join it without matching on a name, and why catchment populations do not add up to a district. Plus the coverage figure above 100% and what it is really telling you.</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5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numerator is the easy half</a:t>
            </a:r>
          </a:p>
          <a:p>
            <a:pPr lvl="0"/>
            <a:r>
              <a:rPr/>
              <a:t>Where a denominator actually comes from</a:t>
            </a:r>
          </a:p>
          <a:p>
            <a:pPr lvl="0"/>
            <a:r>
              <a:rPr/>
              <a:t>Join on the code, never on the name</a:t>
            </a:r>
          </a:p>
          <a:p>
            <a:pPr lvl="0"/>
            <a:r>
              <a:rPr/>
              <a:t>The projection, and the year nobody states</a:t>
            </a:r>
          </a:p>
          <a:p>
            <a:pPr lvl="0"/>
            <a:r>
              <a:rPr/>
              <a:t>Catchment populations do not add up</a:t>
            </a:r>
          </a:p>
          <a:p>
            <a:pPr lvl="0"/>
            <a:r>
              <a:rPr/>
              <a:t>Coverage above 100%</a:t>
            </a:r>
          </a:p>
          <a:p>
            <a:pPr lvl="0"/>
            <a:r>
              <a:rPr/>
              <a:t>Rates per thousand, and the annualisation trap</a:t>
            </a:r>
          </a:p>
          <a:p>
            <a:pPr lvl="0"/>
            <a:r>
              <a:rPr/>
              <a:t>Write the denominator down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numerator is the easy half</a:t>
            </a:r>
          </a:p>
        </p:txBody>
      </p:sp>
      <p:sp>
        <p:nvSpPr>
          <p:cNvPr id="3" name="Content Placeholder 2"/>
          <p:cNvSpPr>
            <a:spLocks noGrp="1"/>
          </p:cNvSpPr>
          <p:nvPr>
            <p:ph idx="1"/>
          </p:nvPr>
        </p:nvSpPr>
        <p:spPr/>
        <p:txBody>
          <a:bodyPr/>
          <a:lstStyle/>
          <a:p>
            <a:pPr lvl="0"/>
            <a:r>
              <a:rPr/>
              <a:t>Counting what your programme did is bookkeeping.</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a denominator actually comes from</a:t>
            </a:r>
          </a:p>
        </p:txBody>
      </p:sp>
      <p:sp>
        <p:nvSpPr>
          <p:cNvPr id="3" name="Content Placeholder 2"/>
          <p:cNvSpPr>
            <a:spLocks noGrp="1"/>
          </p:cNvSpPr>
          <p:nvPr>
            <p:ph idx="1"/>
          </p:nvPr>
        </p:nvSpPr>
        <p:spPr/>
        <p:txBody>
          <a:bodyPr/>
          <a:lstStyle/>
          <a:p>
            <a:pPr lvl="0"/>
            <a:r>
              <a:rPr b="1"/>
              <a:t>A census projection.</a:t>
            </a:r>
            <a:r>
              <a:rPr/>
              <a:t> The national statistics office publishes a census and a growth rate; every district population…</a:t>
            </a:r>
          </a:p>
          <a:p>
            <a:pPr lvl="0"/>
            <a:r>
              <a:rPr b="1"/>
              <a:t>An administrative population frame.</a:t>
            </a:r>
            <a:r>
              <a:rPr/>
              <a:t> The health ministry’s own denominators by facility catchment, which is what…</a:t>
            </a:r>
          </a:p>
          <a:p>
            <a:pPr lvl="0"/>
            <a:r>
              <a:rPr b="1"/>
              <a:t>A programme target.</a:t>
            </a:r>
            <a:r>
              <a:rPr/>
              <a:t> How many people the programme planned to reach. A legitimate denominator for “did we do what we…</a:t>
            </a:r>
          </a:p>
          <a:p>
            <a:pPr lvl="0"/>
            <a:r>
              <a:rPr b="1"/>
              <a:t>A survey.</a:t>
            </a:r>
            <a:r>
              <a:rPr/>
              <a:t> The most defensible and the least available, because a survey gives you a proportion with a confidence…</a:t>
            </a:r>
          </a:p>
          <a:p>
            <a:pPr lvl="0"/>
            <a:r>
              <a:rPr/>
              <a:t>Name the source in the column — </a:t>
            </a:r>
            <a:r>
              <a:rPr>
                <a:latin typeface="Courier"/>
              </a:rPr>
              <a:t>target_population_moh_2024</a:t>
            </a:r>
            <a:r>
              <a:rPr/>
              <a:t> and </a:t>
            </a:r>
            <a:r>
              <a:rPr>
                <a:latin typeface="Courier"/>
              </a:rPr>
              <a:t>target_population_census_projection</a:t>
            </a:r>
            <a:r>
              <a:rPr/>
              <a:t> are different…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 on the code, never on the name — In Python</a:t>
            </a:r>
          </a:p>
        </p:txBody>
      </p:sp>
      <p:sp>
        <p:nvSpPr>
          <p:cNvPr id="3" name="Content Placeholder 2"/>
          <p:cNvSpPr>
            <a:spLocks noGrp="1"/>
          </p:cNvSpPr>
          <p:nvPr>
            <p:ph idx="1"/>
          </p:nvPr>
        </p:nvSpPr>
        <p:spPr/>
        <p:txBody>
          <a:bodyPr/>
          <a:lstStyle/>
          <a:p>
            <a:pPr lvl="0" indent="0">
              <a:buNone/>
            </a:pPr>
            <a:r>
              <a:rPr>
                <a:latin typeface="Courier"/>
              </a:rPr>
              <a:t>population </a:t>
            </a:r>
            <a:r>
              <a:rPr>
                <a:solidFill>
                  <a:srgbClr val="666666"/>
                </a:solidFill>
                <a:latin typeface="Courier"/>
              </a:rPr>
              <a:t>=</a:t>
            </a:r>
            <a:r>
              <a:rPr>
                <a:latin typeface="Courier"/>
              </a:rPr>
              <a:t> pd.read_csv(</a:t>
            </a:r>
            <a:r>
              <a:rPr>
                <a:solidFill>
                  <a:srgbClr val="4070A0"/>
                </a:solidFill>
                <a:latin typeface="Courier"/>
              </a:rPr>
              <a:t>"admin-population-2024.csv"</a:t>
            </a:r>
            <a:r>
              <a:rPr>
                <a:latin typeface="Courier"/>
              </a:rPr>
              <a:t>)   </a:t>
            </a:r>
            <a:r>
              <a:rPr i="1">
                <a:solidFill>
                  <a:srgbClr val="60A0B0"/>
                </a:solidFill>
                <a:latin typeface="Courier"/>
              </a:rPr>
              <a:t># admin2_pcode, year, pop_total, pop_under1</a:t>
            </a:r>
            <a:br/>
            <a:br/>
            <a:r>
              <a:rPr>
                <a:latin typeface="Courier"/>
              </a:rPr>
              <a:t>vax[</a:t>
            </a:r>
            <a:r>
              <a:rPr>
                <a:solidFill>
                  <a:srgbClr val="4070A0"/>
                </a:solidFill>
                <a:latin typeface="Courier"/>
              </a:rPr>
              <a:t>"admin2_pcode"</a:t>
            </a:r>
            <a:r>
              <a:rPr>
                <a:latin typeface="Courier"/>
              </a:rPr>
              <a:t>] </a:t>
            </a:r>
            <a:r>
              <a:rPr>
                <a:solidFill>
                  <a:srgbClr val="666666"/>
                </a:solidFill>
                <a:latin typeface="Courier"/>
              </a:rPr>
              <a:t>=</a:t>
            </a:r>
            <a:r>
              <a:rPr>
                <a:latin typeface="Courier"/>
              </a:rPr>
              <a:t> vax[</a:t>
            </a:r>
            <a:r>
              <a:rPr>
                <a:solidFill>
                  <a:srgbClr val="4070A0"/>
                </a:solidFill>
                <a:latin typeface="Courier"/>
              </a:rPr>
              <a:t>"admin2_pcode"</a:t>
            </a:r>
            <a:r>
              <a:rPr>
                <a:latin typeface="Courier"/>
              </a:rPr>
              <a:t>].astype(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.upper()</a:t>
            </a:r>
            <a:br/>
            <a:br/>
            <a:r>
              <a:rPr>
                <a:latin typeface="Courier"/>
              </a:rPr>
              <a:t>with_denominator </a:t>
            </a:r>
            <a:r>
              <a:rPr>
                <a:solidFill>
                  <a:srgbClr val="666666"/>
                </a:solidFill>
                <a:latin typeface="Courier"/>
              </a:rPr>
              <a:t>=</a:t>
            </a:r>
            <a:r>
              <a:rPr>
                <a:latin typeface="Courier"/>
              </a:rPr>
              <a:t> vax.merge(</a:t>
            </a:r>
            <a:br/>
            <a:r>
              <a:rPr>
                <a:latin typeface="Courier"/>
              </a:rPr>
              <a:t>    population.query(</a:t>
            </a:r>
            <a:r>
              <a:rPr>
                <a:solidFill>
                  <a:srgbClr val="4070A0"/>
                </a:solidFill>
                <a:latin typeface="Courier"/>
              </a:rPr>
              <a:t>"year == 2024"</a:t>
            </a:r>
            <a:r>
              <a:rPr>
                <a:latin typeface="Courier"/>
              </a:rPr>
              <a:t>),</a:t>
            </a:r>
            <a:br/>
            <a:r>
              <a:rPr>
                <a:latin typeface="Courier"/>
              </a:rPr>
              <a:t>    on</a:t>
            </a:r>
            <a:r>
              <a:rPr>
                <a:solidFill>
                  <a:srgbClr val="666666"/>
                </a:solidFill>
                <a:latin typeface="Courier"/>
              </a:rPr>
              <a:t>=</a:t>
            </a:r>
            <a:r>
              <a:rPr>
                <a:solidFill>
                  <a:srgbClr val="4070A0"/>
                </a:solidFill>
                <a:latin typeface="Courier"/>
              </a:rPr>
              <a:t>"admin2_pcode"</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br/>
            <a:br/>
            <a:r>
              <a:rPr>
                <a:latin typeface="Courier"/>
              </a:rPr>
              <a:t>missing </a:t>
            </a:r>
            <a:r>
              <a:rPr>
                <a:solidFill>
                  <a:srgbClr val="666666"/>
                </a:solidFill>
                <a:latin typeface="Courier"/>
              </a:rPr>
              <a:t>=</a:t>
            </a:r>
            <a:r>
              <a:rPr>
                <a:latin typeface="Courier"/>
              </a:rPr>
              <a:t> with_denominator[</a:t>
            </a:r>
            <a:r>
              <a:rPr>
                <a:solidFill>
                  <a:srgbClr val="4070A0"/>
                </a:solidFill>
                <a:latin typeface="Courier"/>
              </a:rPr>
              <a:t>"pop_under1"</a:t>
            </a:r>
            <a:r>
              <a:rPr>
                <a:latin typeface="Courier"/>
              </a:rPr>
              <a:t>].isna().</a:t>
            </a:r>
            <a:r>
              <a:rPr>
                <a:solidFill>
                  <a:srgbClr val="008000"/>
                </a:solidFill>
                <a:latin typeface="Courier"/>
              </a:rPr>
              <a:t>sum</a:t>
            </a:r>
            <a:r>
              <a:rPr>
                <a:latin typeface="Courier"/>
              </a:rPr>
              <a:t>()</a:t>
            </a:r>
            <a:br/>
            <a:r>
              <a:rPr b="1">
                <a:solidFill>
                  <a:srgbClr val="007020"/>
                </a:solidFill>
                <a:latin typeface="Courier"/>
              </a:rPr>
              <a:t>assert</a:t>
            </a:r>
            <a:r>
              <a:rPr>
                <a:latin typeface="Courier"/>
              </a:rPr>
              <a:t> missing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BB6688"/>
                </a:solidFill>
                <a:latin typeface="Courier"/>
              </a:rPr>
              <a:t>f"</a:t>
            </a:r>
            <a:r>
              <a:rPr>
                <a:solidFill>
                  <a:srgbClr val="4070A0"/>
                </a:solidFill>
                <a:latin typeface="Courier"/>
              </a:rPr>
              <a:t>{</a:t>
            </a:r>
            <a:r>
              <a:rPr>
                <a:latin typeface="Courier"/>
              </a:rPr>
              <a:t>missing</a:t>
            </a:r>
            <a:r>
              <a:rPr>
                <a:solidFill>
                  <a:srgbClr val="4070A0"/>
                </a:solidFill>
                <a:latin typeface="Courier"/>
              </a:rPr>
              <a:t>}</a:t>
            </a:r>
            <a:r>
              <a:rPr>
                <a:solidFill>
                  <a:srgbClr val="BB6688"/>
                </a:solidFill>
                <a:latin typeface="Courier"/>
              </a:rPr>
              <a:t> rows have no population figure"</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Join on the code, never on the name — In R</a:t>
            </a:r>
          </a:p>
        </p:txBody>
      </p:sp>
      <p:sp>
        <p:nvSpPr>
          <p:cNvPr id="3" name="Content Placeholder 2"/>
          <p:cNvSpPr>
            <a:spLocks noGrp="1"/>
          </p:cNvSpPr>
          <p:nvPr>
            <p:ph idx="1"/>
          </p:nvPr>
        </p:nvSpPr>
        <p:spPr/>
        <p:txBody>
          <a:bodyPr/>
          <a:lstStyle/>
          <a:p>
            <a:pPr lvl="0" indent="0">
              <a:buNone/>
            </a:pPr>
            <a:r>
              <a:rPr>
                <a:latin typeface="Courier"/>
              </a:rPr>
              <a:t>population </a:t>
            </a:r>
            <a:r>
              <a:rPr>
                <a:solidFill>
                  <a:srgbClr val="007020"/>
                </a:solidFill>
                <a:latin typeface="Courier"/>
              </a:rPr>
              <a:t>&lt;-</a:t>
            </a:r>
            <a:r>
              <a:rPr>
                <a:latin typeface="Courier"/>
              </a:rPr>
              <a:t> </a:t>
            </a:r>
            <a:r>
              <a:rPr>
                <a:solidFill>
                  <a:srgbClr val="06287E"/>
                </a:solidFill>
                <a:latin typeface="Courier"/>
              </a:rPr>
              <a:t>read_csv</a:t>
            </a:r>
            <a:r>
              <a:rPr>
                <a:latin typeface="Courier"/>
              </a:rPr>
              <a:t>(</a:t>
            </a:r>
            <a:r>
              <a:rPr>
                <a:solidFill>
                  <a:srgbClr val="4070A0"/>
                </a:solidFill>
                <a:latin typeface="Courier"/>
              </a:rPr>
              <a:t>"admin-population-2024.csv"</a:t>
            </a:r>
            <a:r>
              <a:rPr>
                <a:latin typeface="Courier"/>
              </a:rPr>
              <a:t>)</a:t>
            </a:r>
            <a:br/>
            <a:br/>
            <a:r>
              <a:rPr>
                <a:latin typeface="Courier"/>
              </a:rPr>
              <a:t>with_denominator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admin2_pcode =</a:t>
            </a:r>
            <a:r>
              <a:rPr>
                <a:latin typeface="Courier"/>
              </a:rPr>
              <a:t> </a:t>
            </a:r>
            <a:r>
              <a:rPr>
                <a:solidFill>
                  <a:srgbClr val="06287E"/>
                </a:solidFill>
                <a:latin typeface="Courier"/>
              </a:rPr>
              <a:t>toupper</a:t>
            </a:r>
            <a:r>
              <a:rPr>
                <a:latin typeface="Courier"/>
              </a:rPr>
              <a:t>(stringr</a:t>
            </a:r>
            <a:r>
              <a:rPr>
                <a:solidFill>
                  <a:srgbClr val="4070A0"/>
                </a:solidFill>
                <a:latin typeface="Courier"/>
              </a:rPr>
              <a:t>::</a:t>
            </a:r>
            <a:r>
              <a:rPr>
                <a:solidFill>
                  <a:srgbClr val="06287E"/>
                </a:solidFill>
                <a:latin typeface="Courier"/>
              </a:rPr>
              <a:t>str_squish</a:t>
            </a:r>
            <a:r>
              <a:rPr>
                <a:latin typeface="Courier"/>
              </a:rPr>
              <a:t>(admin2_pcode)))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filter</a:t>
            </a:r>
            <a:r>
              <a:rPr>
                <a:latin typeface="Courier"/>
              </a:rPr>
              <a:t>(population, year </a:t>
            </a:r>
            <a:r>
              <a:rPr>
                <a:solidFill>
                  <a:srgbClr val="4070A0"/>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7D9029"/>
                </a:solidFill>
                <a:latin typeface="Courier"/>
              </a:rPr>
              <a:t>by =</a:t>
            </a:r>
            <a:r>
              <a:rPr>
                <a:latin typeface="Courier"/>
              </a:rPr>
              <a:t> </a:t>
            </a:r>
            <a:r>
              <a:rPr>
                <a:solidFill>
                  <a:srgbClr val="4070A0"/>
                </a:solidFill>
                <a:latin typeface="Courier"/>
              </a:rPr>
              <a:t>"admin2_pcode"</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br/>
            <a:b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(with_denominator</a:t>
            </a:r>
            <a:r>
              <a:rPr>
                <a:solidFill>
                  <a:srgbClr val="4070A0"/>
                </a:solidFill>
                <a:latin typeface="Courier"/>
              </a:rPr>
              <a:t>$</a:t>
            </a:r>
            <a:r>
              <a:rPr>
                <a:latin typeface="Courier"/>
              </a:rPr>
              <a:t>pop_under1)))</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projection, and the year nobody states — In Python</a:t>
            </a:r>
          </a:p>
        </p:txBody>
      </p:sp>
      <p:sp>
        <p:nvSpPr>
          <p:cNvPr id="3" name="Content Placeholder 2"/>
          <p:cNvSpPr>
            <a:spLocks noGrp="1"/>
          </p:cNvSpPr>
          <p:nvPr>
            <p:ph idx="1"/>
          </p:nvPr>
        </p:nvSpPr>
        <p:spPr/>
        <p:txBody>
          <a:bodyPr/>
          <a:lstStyle/>
          <a:p>
            <a:pPr lvl="0" indent="0">
              <a:buNone/>
            </a:pPr>
            <a:r>
              <a:rPr>
                <a:latin typeface="Courier"/>
              </a:rPr>
              <a:t>GROWTH </a:t>
            </a:r>
            <a:r>
              <a:rPr>
                <a:solidFill>
                  <a:srgbClr val="666666"/>
                </a:solidFill>
                <a:latin typeface="Courier"/>
              </a:rPr>
              <a:t>=</a:t>
            </a:r>
            <a:r>
              <a:rPr>
                <a:latin typeface="Courier"/>
              </a:rPr>
              <a:t> </a:t>
            </a:r>
            <a:r>
              <a:rPr>
                <a:solidFill>
                  <a:srgbClr val="40A070"/>
                </a:solidFill>
                <a:latin typeface="Courier"/>
              </a:rPr>
              <a:t>0.024</a:t>
            </a:r>
            <a:r>
              <a:rPr>
                <a:latin typeface="Courier"/>
              </a:rPr>
              <a:t>   </a:t>
            </a:r>
            <a:r>
              <a:rPr i="1">
                <a:solidFill>
                  <a:srgbClr val="60A0B0"/>
                </a:solidFill>
                <a:latin typeface="Courier"/>
              </a:rPr>
              <a:t># national annual growth rate, published with the census</a:t>
            </a:r>
            <a:br/>
            <a:r>
              <a:rPr>
                <a:latin typeface="Courier"/>
              </a:rPr>
              <a:t>CENSUS_YEAR </a:t>
            </a:r>
            <a:r>
              <a:rPr>
                <a:solidFill>
                  <a:srgbClr val="666666"/>
                </a:solidFill>
                <a:latin typeface="Courier"/>
              </a:rPr>
              <a:t>=</a:t>
            </a:r>
            <a:r>
              <a:rPr>
                <a:latin typeface="Courier"/>
              </a:rPr>
              <a:t> </a:t>
            </a:r>
            <a:r>
              <a:rPr>
                <a:solidFill>
                  <a:srgbClr val="40A070"/>
                </a:solidFill>
                <a:latin typeface="Courier"/>
              </a:rPr>
              <a:t>2015</a:t>
            </a:r>
            <a:br/>
            <a:br/>
            <a:r>
              <a:rPr>
                <a:latin typeface="Courier"/>
              </a:rPr>
              <a:t>population[</a:t>
            </a:r>
            <a:r>
              <a:rPr>
                <a:solidFill>
                  <a:srgbClr val="4070A0"/>
                </a:solidFill>
                <a:latin typeface="Courier"/>
              </a:rPr>
              <a:t>"pop_2024"</a:t>
            </a:r>
            <a:r>
              <a:rPr>
                <a:latin typeface="Courier"/>
              </a:rPr>
              <a:t>] </a:t>
            </a:r>
            <a:r>
              <a:rPr>
                <a:solidFill>
                  <a:srgbClr val="666666"/>
                </a:solidFill>
                <a:latin typeface="Courier"/>
              </a:rPr>
              <a:t>=</a:t>
            </a:r>
            <a:r>
              <a:rPr>
                <a:latin typeface="Courier"/>
              </a:rPr>
              <a:t> population[</a:t>
            </a:r>
            <a:r>
              <a:rPr>
                <a:solidFill>
                  <a:srgbClr val="4070A0"/>
                </a:solidFill>
                <a:latin typeface="Courier"/>
              </a:rPr>
              <a:t>"pop_census"</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GROWTH) </a:t>
            </a:r>
            <a:r>
              <a:rPr>
                <a:solidFill>
                  <a:srgbClr val="666666"/>
                </a:solidFill>
                <a:latin typeface="Courier"/>
              </a:rPr>
              <a:t>**</a:t>
            </a:r>
            <a:r>
              <a:rPr>
                <a:latin typeface="Courier"/>
              </a:rPr>
              <a:t> (</a:t>
            </a:r>
            <a:r>
              <a:rPr>
                <a:solidFill>
                  <a:srgbClr val="40A070"/>
                </a:solidFill>
                <a:latin typeface="Courier"/>
              </a:rPr>
              <a:t>2024</a:t>
            </a:r>
            <a:r>
              <a:rPr>
                <a:latin typeface="Courier"/>
              </a:rPr>
              <a:t> </a:t>
            </a:r>
            <a:r>
              <a:rPr>
                <a:solidFill>
                  <a:srgbClr val="666666"/>
                </a:solidFill>
                <a:latin typeface="Courier"/>
              </a:rPr>
              <a:t>-</a:t>
            </a:r>
            <a:r>
              <a:rPr>
                <a:latin typeface="Courier"/>
              </a:rPr>
              <a:t> CENSUS_YEAR)</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projection, and the year nobody states — In R</a:t>
            </a:r>
          </a:p>
        </p:txBody>
      </p:sp>
      <p:sp>
        <p:nvSpPr>
          <p:cNvPr id="3" name="Content Placeholder 2"/>
          <p:cNvSpPr>
            <a:spLocks noGrp="1"/>
          </p:cNvSpPr>
          <p:nvPr>
            <p:ph idx="1"/>
          </p:nvPr>
        </p:nvSpPr>
        <p:spPr/>
        <p:txBody>
          <a:bodyPr/>
          <a:lstStyle/>
          <a:p>
            <a:pPr lvl="0" indent="0">
              <a:buNone/>
            </a:pPr>
            <a:r>
              <a:rPr>
                <a:latin typeface="Courier"/>
              </a:rPr>
              <a:t>GROWTH </a:t>
            </a:r>
            <a:r>
              <a:rPr>
                <a:solidFill>
                  <a:srgbClr val="007020"/>
                </a:solidFill>
                <a:latin typeface="Courier"/>
              </a:rPr>
              <a:t>&lt;-</a:t>
            </a:r>
            <a:r>
              <a:rPr>
                <a:latin typeface="Courier"/>
              </a:rPr>
              <a:t> </a:t>
            </a:r>
            <a:r>
              <a:rPr>
                <a:solidFill>
                  <a:srgbClr val="40A070"/>
                </a:solidFill>
                <a:latin typeface="Courier"/>
              </a:rPr>
              <a:t>0.024</a:t>
            </a:r>
            <a:br/>
            <a:r>
              <a:rPr>
                <a:latin typeface="Courier"/>
              </a:rPr>
              <a:t>CENSUS_YEAR </a:t>
            </a:r>
            <a:r>
              <a:rPr>
                <a:solidFill>
                  <a:srgbClr val="007020"/>
                </a:solidFill>
                <a:latin typeface="Courier"/>
              </a:rPr>
              <a:t>&lt;-</a:t>
            </a:r>
            <a:r>
              <a:rPr>
                <a:latin typeface="Courier"/>
              </a:rPr>
              <a:t> </a:t>
            </a:r>
            <a:r>
              <a:rPr>
                <a:solidFill>
                  <a:srgbClr val="40A070"/>
                </a:solidFill>
                <a:latin typeface="Courier"/>
              </a:rPr>
              <a:t>2015</a:t>
            </a:r>
            <a:br/>
            <a:br/>
            <a:r>
              <a:rPr>
                <a:latin typeface="Courier"/>
              </a:rPr>
              <a:t>population </a:t>
            </a:r>
            <a:r>
              <a:rPr>
                <a:solidFill>
                  <a:srgbClr val="007020"/>
                </a:solidFill>
                <a:latin typeface="Courier"/>
              </a:rPr>
              <a:t>&lt;-</a:t>
            </a:r>
            <a:r>
              <a:rPr>
                <a:latin typeface="Courier"/>
              </a:rPr>
              <a:t> population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pop_2024 =</a:t>
            </a:r>
            <a:r>
              <a:rPr>
                <a:latin typeface="Courier"/>
              </a:rPr>
              <a:t> pop_census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GROWTH)</a:t>
            </a:r>
            <a:r>
              <a:rPr>
                <a:solidFill>
                  <a:srgbClr val="4070A0"/>
                </a:solidFill>
                <a:latin typeface="Courier"/>
              </a:rPr>
              <a:t>^</a:t>
            </a:r>
            <a:r>
              <a:rPr>
                <a:latin typeface="Courier"/>
              </a:rPr>
              <a:t>(</a:t>
            </a:r>
            <a:r>
              <a:rPr>
                <a:solidFill>
                  <a:srgbClr val="40A070"/>
                </a:solidFill>
                <a:latin typeface="Courier"/>
              </a:rPr>
              <a:t>2024</a:t>
            </a:r>
            <a:r>
              <a:rPr>
                <a:latin typeface="Courier"/>
              </a:rPr>
              <a:t> </a:t>
            </a:r>
            <a:r>
              <a:rPr>
                <a:solidFill>
                  <a:srgbClr val="4070A0"/>
                </a:solidFill>
                <a:latin typeface="Courier"/>
              </a:rPr>
              <a:t>-</a:t>
            </a:r>
            <a:r>
              <a:rPr>
                <a:latin typeface="Courier"/>
              </a:rPr>
              <a:t> CENSUS_YEAR))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projection, and the year nobody states</a:t>
            </a:r>
          </a:p>
        </p:txBody>
      </p:sp>
      <p:sp>
        <p:nvSpPr>
          <p:cNvPr id="3" name="Content Placeholder 2"/>
          <p:cNvSpPr>
            <a:spLocks noGrp="1"/>
          </p:cNvSpPr>
          <p:nvPr>
            <p:ph idx="1"/>
          </p:nvPr>
        </p:nvSpPr>
        <p:spPr/>
        <p:txBody>
          <a:bodyPr/>
          <a:lstStyle/>
          <a:p>
            <a:pPr lvl="0"/>
            <a:r>
              <a:rPr/>
              <a:t>Write the census year, the growth rate and its source next to the number.</a:t>
            </a:r>
          </a:p>
          <a:p>
            <a:pPr lvl="0"/>
            <a:r>
              <a:rPr/>
              <a:t>Use the </a:t>
            </a:r>
            <a:r>
              <a:rPr b="1"/>
              <a:t>same</a:t>
            </a:r>
            <a:r>
              <a:rPr/>
              <a:t> projection for every indicator in a report. Two indicators on two projections cannot be compared, and…</a:t>
            </a:r>
          </a:p>
          <a:p>
            <a:pPr lvl="0"/>
            <a:r>
              <a:rPr/>
              <a:t>Where displacement has happened, say that the projection does not account for it, and give the direction of the error…</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Catchment populations do not add up — In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vax.query(</a:t>
            </a:r>
            <a:r>
              <a:rPr>
                <a:solidFill>
                  <a:srgbClr val="4070A0"/>
                </a:solidFill>
                <a:latin typeface="Courier"/>
              </a:rPr>
              <a:t>"antigen == 'penta3' and period == '2024-01-01'"</a:t>
            </a:r>
            <a:r>
              <a:rPr>
                <a:latin typeface="Courier"/>
              </a:rPr>
              <a:t>)</a:t>
            </a:r>
            <a:br/>
            <a:r>
              <a:rPr>
                <a:solidFill>
                  <a:srgbClr val="008000"/>
                </a:solidFill>
                <a:latin typeface="Courier"/>
              </a:rPr>
              <a:t>print</a:t>
            </a:r>
            <a:r>
              <a:rPr>
                <a:latin typeface="Courier"/>
              </a:rPr>
              <a:t>(</a:t>
            </a:r>
            <a:r>
              <a:rPr>
                <a:solidFill>
                  <a:srgbClr val="4070A0"/>
                </a:solidFill>
                <a:latin typeface="Courier"/>
              </a:rPr>
              <a:t>"sum of facility targets:"</a:t>
            </a:r>
            <a:r>
              <a:rPr>
                <a:latin typeface="Courier"/>
              </a:rPr>
              <a:t>, by_facility[</a:t>
            </a:r>
            <a:r>
              <a:rPr>
                <a:solidFill>
                  <a:srgbClr val="4070A0"/>
                </a:solidFill>
                <a:latin typeface="Courier"/>
              </a:rPr>
              <a:t>"target_population"</a:t>
            </a:r>
            <a:r>
              <a:rPr>
                <a:latin typeface="Courier"/>
              </a:rPr>
              <a:t>].</a:t>
            </a:r>
            <a:r>
              <a:rPr>
                <a:solidFill>
                  <a:srgbClr val="008000"/>
                </a:solidFill>
                <a:latin typeface="Courier"/>
              </a:rPr>
              <a:t>sum</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Catchment populations do not add up — In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period </a:t>
            </a:r>
            <a:r>
              <a:rPr>
                <a:solidFill>
                  <a:srgbClr val="4070A0"/>
                </a:solidFill>
                <a:latin typeface="Courier"/>
              </a:rPr>
              <a:t>==</a:t>
            </a:r>
            <a:r>
              <a:rPr>
                <a:latin typeface="Courier"/>
              </a:rPr>
              <a:t> </a:t>
            </a:r>
            <a:r>
              <a:rPr>
                <a:solidFill>
                  <a:srgbClr val="4070A0"/>
                </a:solidFill>
                <a:latin typeface="Courier"/>
              </a:rPr>
              <a:t>"2024-01-01"</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total =</a:t>
            </a:r>
            <a:r>
              <a:rPr>
                <a:latin typeface="Courier"/>
              </a:rPr>
              <a:t> </a:t>
            </a:r>
            <a:r>
              <a:rPr>
                <a:solidFill>
                  <a:srgbClr val="06287E"/>
                </a:solidFill>
                <a:latin typeface="Courier"/>
              </a:rPr>
              <a:t>sum</a:t>
            </a:r>
            <a:r>
              <a:rPr>
                <a:latin typeface="Courier"/>
              </a:rPr>
              <a:t>(target_population))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Catchment populations do not add up — In Python</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666666"/>
                </a:solidFill>
                <a:latin typeface="Courier"/>
              </a:rPr>
              <a:t>=</a:t>
            </a:r>
            <a:r>
              <a:rPr>
                <a:latin typeface="Courier"/>
              </a:rPr>
              <a:t> (</a:t>
            </a:r>
            <a:br/>
            <a:r>
              <a:rPr>
                <a:latin typeface="Courier"/>
              </a:rPr>
              <a:t>    vax.query(</a:t>
            </a:r>
            <a:r>
              <a:rPr>
                <a:solidFill>
                  <a:srgbClr val="4070A0"/>
                </a:solidFill>
                <a:latin typeface="Courier"/>
              </a:rPr>
              <a:t>"antigen == 'penta3'"</a:t>
            </a:r>
            <a:r>
              <a:rPr>
                <a:latin typeface="Courier"/>
              </a:rPr>
              <a:t>)</a:t>
            </a:r>
            <a:br/>
            <a:r>
              <a:rPr>
                <a:latin typeface="Courier"/>
              </a:rPr>
              <a:t>    .groupby(</a:t>
            </a:r>
            <a:r>
              <a:rPr>
                <a:solidFill>
                  <a:srgbClr val="4070A0"/>
                </a:solidFill>
                <a:latin typeface="Courier"/>
              </a:rPr>
              <a:t>"period"</a:t>
            </a:r>
            <a:r>
              <a:rPr>
                <a:latin typeface="Courier"/>
              </a:rPr>
              <a:t>)</a:t>
            </a:r>
            <a:br/>
            <a:r>
              <a:rPr>
                <a:latin typeface="Courier"/>
              </a:rPr>
              <a:t>    .agg(doses</a:t>
            </a:r>
            <a:r>
              <a:rPr>
                <a:solidFill>
                  <a:srgbClr val="666666"/>
                </a:solidFill>
                <a:latin typeface="Courier"/>
              </a:rPr>
              <a:t>=</a:t>
            </a:r>
            <a:r>
              <a:rPr>
                <a:latin typeface="Courier"/>
              </a:rPr>
              <a:t>(</a:t>
            </a:r>
            <a:r>
              <a:rPr>
                <a:solidFill>
                  <a:srgbClr val="4070A0"/>
                </a:solidFill>
                <a:latin typeface="Courier"/>
              </a:rPr>
              <a:t>"doses_administered"</a:t>
            </a:r>
            <a:r>
              <a:rPr>
                <a:latin typeface="Courier"/>
              </a:rPr>
              <a:t>, </a:t>
            </a:r>
            <a:r>
              <a:rPr>
                <a:solidFill>
                  <a:srgbClr val="4070A0"/>
                </a:solidFill>
                <a:latin typeface="Courier"/>
              </a:rPr>
              <a:t>"sum"</a:t>
            </a:r>
            <a:r>
              <a:rPr>
                <a:latin typeface="Courier"/>
              </a:rPr>
              <a:t>),</a:t>
            </a:r>
            <a:br/>
            <a:r>
              <a:rPr>
                <a:latin typeface="Courier"/>
              </a:rPr>
              <a:t>         target</a:t>
            </a:r>
            <a:r>
              <a:rPr>
                <a:solidFill>
                  <a:srgbClr val="666666"/>
                </a:solidFill>
                <a:latin typeface="Courier"/>
              </a:rPr>
              <a:t>=</a:t>
            </a:r>
            <a:r>
              <a:rPr>
                <a:latin typeface="Courier"/>
              </a:rPr>
              <a:t>(</a:t>
            </a:r>
            <a:r>
              <a:rPr>
                <a:solidFill>
                  <a:srgbClr val="4070A0"/>
                </a:solidFill>
                <a:latin typeface="Courier"/>
              </a:rPr>
              <a:t>"target_population"</a:t>
            </a:r>
            <a:r>
              <a:rPr>
                <a:latin typeface="Courier"/>
              </a:rPr>
              <a:t>, </a:t>
            </a:r>
            <a:r>
              <a:rPr>
                <a:solidFill>
                  <a:srgbClr val="4070A0"/>
                </a:solidFill>
                <a:latin typeface="Courier"/>
              </a:rPr>
              <a:t>"sum"</a:t>
            </a:r>
            <a:r>
              <a:rPr>
                <a:latin typeface="Courier"/>
              </a:rPr>
              <a:t>))</a:t>
            </a:r>
            <a:br/>
            <a:r>
              <a:rPr>
                <a:latin typeface="Courier"/>
              </a:rPr>
              <a:t>)</a:t>
            </a:r>
            <a:br/>
            <a:r>
              <a:rPr>
                <a:latin typeface="Courier"/>
              </a:rPr>
              <a:t>district[</a:t>
            </a:r>
            <a:r>
              <a:rPr>
                <a:solidFill>
                  <a:srgbClr val="4070A0"/>
                </a:solidFill>
                <a:latin typeface="Courier"/>
              </a:rPr>
              <a:t>"coverage"</a:t>
            </a:r>
            <a:r>
              <a:rPr>
                <a:latin typeface="Courier"/>
              </a:rPr>
              <a:t>] </a:t>
            </a:r>
            <a:r>
              <a:rPr>
                <a:solidFill>
                  <a:srgbClr val="666666"/>
                </a:solidFill>
                <a:latin typeface="Courier"/>
              </a:rPr>
              <a:t>=</a:t>
            </a:r>
            <a:r>
              <a:rPr>
                <a:latin typeface="Courier"/>
              </a:rPr>
              <a:t> district[</a:t>
            </a:r>
            <a:r>
              <a:rPr>
                <a:solidFill>
                  <a:srgbClr val="4070A0"/>
                </a:solidFill>
                <a:latin typeface="Courier"/>
              </a:rPr>
              <a:t>"doses"</a:t>
            </a:r>
            <a:r>
              <a:rPr>
                <a:latin typeface="Courier"/>
              </a:rPr>
              <a:t>] </a:t>
            </a:r>
            <a:r>
              <a:rPr>
                <a:solidFill>
                  <a:srgbClr val="666666"/>
                </a:solidFill>
                <a:latin typeface="Courier"/>
              </a:rPr>
              <a:t>/</a:t>
            </a:r>
            <a:r>
              <a:rPr>
                <a:latin typeface="Courier"/>
              </a:rPr>
              <a:t> district[</a:t>
            </a:r>
            <a:r>
              <a:rPr>
                <a:solidFill>
                  <a:srgbClr val="4070A0"/>
                </a:solidFill>
                <a:latin typeface="Courier"/>
              </a:rPr>
              <a:t>"target"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Catchment populations do not add up — In R</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filter</a:t>
            </a:r>
            <a:r>
              <a:rPr>
                <a:latin typeface="Courier"/>
              </a:rPr>
              <a:t>(antigen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doses =</a:t>
            </a:r>
            <a:r>
              <a:rPr>
                <a:latin typeface="Courier"/>
              </a:rPr>
              <a:t> </a:t>
            </a:r>
            <a:r>
              <a:rPr>
                <a:solidFill>
                  <a:srgbClr val="06287E"/>
                </a:solidFill>
                <a:latin typeface="Courier"/>
              </a:rPr>
              <a:t>sum</a:t>
            </a:r>
            <a:r>
              <a:rPr>
                <a:latin typeface="Courier"/>
              </a:rPr>
              <a:t>(doses_administered),</a:t>
            </a:r>
            <a:br/>
            <a:r>
              <a:rPr>
                <a:latin typeface="Courier"/>
              </a:rPr>
              <a:t>            </a:t>
            </a:r>
            <a:r>
              <a:rPr>
                <a:solidFill>
                  <a:srgbClr val="7D9029"/>
                </a:solidFill>
                <a:latin typeface="Courier"/>
              </a:rPr>
              <a:t>target =</a:t>
            </a:r>
            <a:r>
              <a:rPr>
                <a:latin typeface="Courier"/>
              </a:rPr>
              <a:t> </a:t>
            </a:r>
            <a:r>
              <a:rPr>
                <a:solidFill>
                  <a:srgbClr val="06287E"/>
                </a:solidFill>
                <a:latin typeface="Courier"/>
              </a:rPr>
              <a:t>sum</a:t>
            </a:r>
            <a:r>
              <a:rPr>
                <a:latin typeface="Courier"/>
              </a:rPr>
              <a:t>(target_population), </a:t>
            </a:r>
            <a:r>
              <a:rPr>
                <a:solidFill>
                  <a:srgbClr val="7D9029"/>
                </a:solidFill>
                <a:latin typeface="Courier"/>
              </a:rPr>
              <a:t>.by =</a:t>
            </a:r>
            <a:r>
              <a:rPr>
                <a:latin typeface="Courier"/>
              </a:rPr>
              <a:t> period)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coverage =</a:t>
            </a:r>
            <a:r>
              <a:rPr>
                <a:latin typeface="Courier"/>
              </a:rPr>
              <a:t> doses </a:t>
            </a:r>
            <a:r>
              <a:rPr>
                <a:solidFill>
                  <a:srgbClr val="4070A0"/>
                </a:solidFill>
                <a:latin typeface="Courier"/>
              </a:rPr>
              <a:t>/</a:t>
            </a:r>
            <a:r>
              <a:rPr>
                <a:latin typeface="Courier"/>
              </a:rPr>
              <a:t> target)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above 100%</a:t>
            </a:r>
          </a:p>
        </p:txBody>
      </p:sp>
      <p:sp>
        <p:nvSpPr>
          <p:cNvPr id="3" name="Content Placeholder 2"/>
          <p:cNvSpPr>
            <a:spLocks noGrp="1"/>
          </p:cNvSpPr>
          <p:nvPr>
            <p:ph idx="1"/>
          </p:nvPr>
        </p:nvSpPr>
        <p:spPr/>
        <p:txBody>
          <a:bodyPr/>
          <a:lstStyle/>
          <a:p>
            <a:pPr lvl="0"/>
            <a:r>
              <a:rPr b="1"/>
              <a:t>The denominator is too small.</a:t>
            </a:r>
            <a:r>
              <a:rPr/>
              <a:t> An out-of-date projection, or a catchment coefficient that assumes fewer under-ones…</a:t>
            </a:r>
          </a:p>
          <a:p>
            <a:pPr lvl="0"/>
            <a:r>
              <a:rPr b="1"/>
              <a:t>The numerator includes people from outside.</a:t>
            </a:r>
            <a:r>
              <a:rPr/>
              <a:t> Boundary crossing, or a campaign that drew people in from a…</a:t>
            </a:r>
          </a:p>
          <a:p>
            <a:pPr lvl="0"/>
            <a:r>
              <a:rPr b="1"/>
              <a:t>The grain is wrong.</a:t>
            </a:r>
            <a:r>
              <a:rPr/>
              <a:t> Doses counted where children were meant — a child receiving three doses of a three-dose antigen…</a:t>
            </a:r>
          </a:p>
          <a:p>
            <a:pPr lvl="0"/>
            <a:r>
              <a:rPr b="1"/>
              <a:t>A join multiplied something.</a:t>
            </a:r>
            <a:r>
              <a:rPr/>
              <a:t> Everything in lesson 1.</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above 100% — In Python</a:t>
            </a:r>
          </a:p>
        </p:txBody>
      </p:sp>
      <p:sp>
        <p:nvSpPr>
          <p:cNvPr id="3" name="Content Placeholder 2"/>
          <p:cNvSpPr>
            <a:spLocks noGrp="1"/>
          </p:cNvSpPr>
          <p:nvPr>
            <p:ph idx="1"/>
          </p:nvPr>
        </p:nvSpPr>
        <p:spPr/>
        <p:txBody>
          <a:bodyPr/>
          <a:lstStyle/>
          <a:p>
            <a:pPr lvl="0" indent="0">
              <a:buNone/>
            </a:pPr>
            <a:r>
              <a:rPr>
                <a:latin typeface="Courier"/>
              </a:rPr>
              <a:t>over </a:t>
            </a:r>
            <a:r>
              <a:rPr>
                <a:solidFill>
                  <a:srgbClr val="666666"/>
                </a:solidFill>
                <a:latin typeface="Courier"/>
              </a:rPr>
              <a:t>=</a:t>
            </a:r>
            <a:r>
              <a:rPr>
                <a:latin typeface="Courier"/>
              </a:rPr>
              <a:t> district[district[</a:t>
            </a:r>
            <a:r>
              <a:rPr>
                <a:solidFill>
                  <a:srgbClr val="4070A0"/>
                </a:solidFill>
                <a:latin typeface="Courier"/>
              </a:rPr>
              <a:t>"coverage"</a:t>
            </a:r>
            <a:r>
              <a:rPr>
                <a:latin typeface="Courier"/>
              </a:rPr>
              <a:t>] </a:t>
            </a:r>
            <a:r>
              <a:rPr>
                <a:solidFill>
                  <a:srgbClr val="666666"/>
                </a:solidFill>
                <a:latin typeface="Courier"/>
              </a:rPr>
              <a:t>&gt;</a:t>
            </a:r>
            <a:r>
              <a:rPr>
                <a:latin typeface="Courier"/>
              </a:rPr>
              <a:t> </a:t>
            </a:r>
            <a:r>
              <a:rPr>
                <a:solidFill>
                  <a:srgbClr val="40A070"/>
                </a:solidFill>
                <a:latin typeface="Courier"/>
              </a:rPr>
              <a:t>1</a:t>
            </a:r>
            <a:r>
              <a:rPr>
                <a:latin typeface="Courier"/>
              </a:rPr>
              <a:t>]</a:t>
            </a:r>
            <a:br/>
            <a:r>
              <a:rPr>
                <a:solidFill>
                  <a:srgbClr val="008000"/>
                </a:solidFill>
                <a:latin typeface="Courier"/>
              </a:rPr>
              <a:t>print</a:t>
            </a:r>
            <a:r>
              <a:rPr>
                <a:latin typeface="Courier"/>
              </a:rPr>
              <a:t>(over)</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above 100% — In R</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4070A0"/>
                </a:solidFill>
                <a:latin typeface="Courier"/>
              </a:rPr>
              <a:t>|&gt;</a:t>
            </a:r>
            <a:r>
              <a:rPr>
                <a:latin typeface="Courier"/>
              </a:rPr>
              <a:t> </a:t>
            </a:r>
            <a:r>
              <a:rPr>
                <a:solidFill>
                  <a:srgbClr val="06287E"/>
                </a:solidFill>
                <a:latin typeface="Courier"/>
              </a:rPr>
              <a:t>filter</a:t>
            </a:r>
            <a:r>
              <a:rPr>
                <a:latin typeface="Courier"/>
              </a:rPr>
              <a:t>(coverage </a:t>
            </a:r>
            <a:r>
              <a:rPr>
                <a:solidFill>
                  <a:srgbClr val="4070A0"/>
                </a:solidFill>
                <a:latin typeface="Courier"/>
              </a:rPr>
              <a:t>&gt;</a:t>
            </a:r>
            <a:r>
              <a:rPr>
                <a:latin typeface="Courier"/>
              </a:rPr>
              <a:t> </a:t>
            </a:r>
            <a:r>
              <a:rPr>
                <a:solidFill>
                  <a:srgbClr val="40A070"/>
                </a:solidFill>
                <a:latin typeface="Courier"/>
              </a:rPr>
              <a:t>1</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Coverage above 100%</a:t>
            </a:r>
          </a:p>
        </p:txBody>
      </p:sp>
      <p:sp>
        <p:nvSpPr>
          <p:cNvPr id="3" name="Content Placeholder 2"/>
          <p:cNvSpPr>
            <a:spLocks noGrp="1"/>
          </p:cNvSpPr>
          <p:nvPr>
            <p:ph idx="1"/>
          </p:nvPr>
        </p:nvSpPr>
        <p:spPr/>
        <p:txBody>
          <a:bodyPr/>
          <a:lstStyle/>
          <a:p>
            <a:pPr lvl="0"/>
            <a:r>
              <a:rPr/>
              <a:t>Report it rather than capping it — A coverage figure clipped at 100% has thrown away the evidence that the denominator…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Rates per thousand, and the annualisation trap — In Python</a:t>
            </a:r>
          </a:p>
        </p:txBody>
      </p:sp>
      <p:sp>
        <p:nvSpPr>
          <p:cNvPr id="3" name="Content Placeholder 2"/>
          <p:cNvSpPr>
            <a:spLocks noGrp="1"/>
          </p:cNvSpPr>
          <p:nvPr>
            <p:ph idx="1"/>
          </p:nvPr>
        </p:nvSpPr>
        <p:spPr/>
        <p:txBody>
          <a:bodyPr/>
          <a:lstStyle/>
          <a:p>
            <a:pPr lvl="0" indent="0">
              <a:buNone/>
            </a:pPr>
            <a:r>
              <a:rPr>
                <a:latin typeface="Courier"/>
              </a:rPr>
              <a:t>district[</a:t>
            </a:r>
            <a:r>
              <a:rPr>
                <a:solidFill>
                  <a:srgbClr val="4070A0"/>
                </a:solidFill>
                <a:latin typeface="Courier"/>
              </a:rPr>
              <a:t>"per_1000"</a:t>
            </a:r>
            <a:r>
              <a:rPr>
                <a:latin typeface="Courier"/>
              </a:rPr>
              <a:t>] </a:t>
            </a:r>
            <a:r>
              <a:rPr>
                <a:solidFill>
                  <a:srgbClr val="666666"/>
                </a:solidFill>
                <a:latin typeface="Courier"/>
              </a:rPr>
              <a:t>=</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district[</a:t>
            </a:r>
            <a:r>
              <a:rPr>
                <a:solidFill>
                  <a:srgbClr val="4070A0"/>
                </a:solidFill>
                <a:latin typeface="Courier"/>
              </a:rPr>
              <a:t>"doses"</a:t>
            </a:r>
            <a:r>
              <a:rPr>
                <a:latin typeface="Courier"/>
              </a:rPr>
              <a:t>] </a:t>
            </a:r>
            <a:r>
              <a:rPr>
                <a:solidFill>
                  <a:srgbClr val="666666"/>
                </a:solidFill>
                <a:latin typeface="Courier"/>
              </a:rPr>
              <a:t>/</a:t>
            </a:r>
            <a:r>
              <a:rPr>
                <a:latin typeface="Courier"/>
              </a:rPr>
              <a:t> district[</a:t>
            </a:r>
            <a:r>
              <a:rPr>
                <a:solidFill>
                  <a:srgbClr val="4070A0"/>
                </a:solidFill>
                <a:latin typeface="Courier"/>
              </a:rPr>
              <a:t>"target"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Rates per thousand, and the annualisation trap — In R</a:t>
            </a:r>
          </a:p>
        </p:txBody>
      </p:sp>
      <p:sp>
        <p:nvSpPr>
          <p:cNvPr id="3" name="Content Placeholder 2"/>
          <p:cNvSpPr>
            <a:spLocks noGrp="1"/>
          </p:cNvSpPr>
          <p:nvPr>
            <p:ph idx="1"/>
          </p:nvPr>
        </p:nvSpPr>
        <p:spPr/>
        <p:txBody>
          <a:bodyPr/>
          <a:lstStyle/>
          <a:p>
            <a:pPr lvl="0" indent="0">
              <a:buNone/>
            </a:pPr>
            <a:r>
              <a:rPr>
                <a:latin typeface="Courier"/>
              </a:rPr>
              <a:t>district </a:t>
            </a:r>
            <a:r>
              <a:rPr>
                <a:solidFill>
                  <a:srgbClr val="007020"/>
                </a:solidFill>
                <a:latin typeface="Courier"/>
              </a:rPr>
              <a:t>&lt;-</a:t>
            </a:r>
            <a:r>
              <a:rPr>
                <a:latin typeface="Courier"/>
              </a:rPr>
              <a:t> district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doses </a:t>
            </a:r>
            <a:r>
              <a:rPr>
                <a:solidFill>
                  <a:srgbClr val="4070A0"/>
                </a:solidFill>
                <a:latin typeface="Courier"/>
              </a:rPr>
              <a:t>/</a:t>
            </a:r>
            <a:r>
              <a:rPr>
                <a:latin typeface="Courier"/>
              </a:rPr>
              <a:t> target)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denominator down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Field</a:t>
                      </a:r>
                    </a:p>
                  </a:txBody>
                  <a:tcPr/>
                </a:tc>
                <a:tc>
                  <a:txBody>
                    <a:bodyPr/>
                    <a:lstStyle/>
                    <a:p>
                      <a:pPr lvl="0" indent="0" marL="0">
                        <a:buNone/>
                      </a:pPr>
                      <a:r>
                        <a:rPr/>
                        <a:t>Value</a:t>
                      </a:r>
                    </a:p>
                  </a:txBody>
                  <a:tcPr/>
                </a:tc>
              </a:tr>
              <a:tr h="0">
                <a:tc>
                  <a:txBody>
                    <a:bodyPr/>
                    <a:lstStyle/>
                    <a:p>
                      <a:pPr lvl="0" indent="0" marL="0">
                        <a:buNone/>
                      </a:pPr>
                      <a:r>
                        <a:rPr/>
                        <a:t>Indicator</a:t>
                      </a:r>
                    </a:p>
                  </a:txBody>
                </a:tc>
                <a:tc>
                  <a:txBody>
                    <a:bodyPr/>
                    <a:lstStyle/>
                    <a:p>
                      <a:pPr lvl="0" indent="0" marL="0">
                        <a:buNone/>
                      </a:pPr>
                      <a:r>
                        <a:rPr/>
                        <a:t>Penta3 coverage, district</a:t>
                      </a:r>
                    </a:p>
                  </a:txBody>
                </a:tc>
              </a:tr>
              <a:tr h="0">
                <a:tc>
                  <a:txBody>
                    <a:bodyPr/>
                    <a:lstStyle/>
                    <a:p>
                      <a:pPr lvl="0" indent="0" marL="0">
                        <a:buNone/>
                      </a:pPr>
                      <a:r>
                        <a:rPr/>
                        <a:t>Numerator</a:t>
                      </a:r>
                    </a:p>
                  </a:txBody>
                </a:tc>
                <a:tc>
                  <a:txBody>
                    <a:bodyPr/>
                    <a:lstStyle/>
                    <a:p>
                      <a:pPr lvl="0" indent="0" marL="0">
                        <a:buNone/>
                      </a:pPr>
                      <a:r>
                        <a:rPr/>
                        <a:t>Penta3 doses administered, facilities reporting</a:t>
                      </a:r>
                    </a:p>
                  </a:txBody>
                </a:tc>
              </a:tr>
              <a:tr h="0">
                <a:tc>
                  <a:txBody>
                    <a:bodyPr/>
                    <a:lstStyle/>
                    <a:p>
                      <a:pPr lvl="0" indent="0" marL="0">
                        <a:buNone/>
                      </a:pPr>
                      <a:r>
                        <a:rPr/>
                        <a:t>Denominator</a:t>
                      </a:r>
                    </a:p>
                  </a:txBody>
                </a:tc>
                <a:tc>
                  <a:txBody>
                    <a:bodyPr/>
                    <a:lstStyle/>
                    <a:p>
                      <a:pPr lvl="0" indent="0" marL="0">
                        <a:buNone/>
                      </a:pPr>
                      <a:r>
                        <a:rPr/>
                        <a:t>Surviving infants, MoH catchment figures summed to district</a:t>
                      </a:r>
                    </a:p>
                  </a:txBody>
                </a:tc>
              </a:tr>
              <a:tr h="0">
                <a:tc>
                  <a:txBody>
                    <a:bodyPr/>
                    <a:lstStyle/>
                    <a:p>
                      <a:pPr lvl="0" indent="0" marL="0">
                        <a:buNone/>
                      </a:pPr>
                      <a:r>
                        <a:rPr/>
                        <a:t>Source</a:t>
                      </a:r>
                    </a:p>
                  </a:txBody>
                </a:tc>
                <a:tc>
                  <a:txBody>
                    <a:bodyPr/>
                    <a:lstStyle/>
                    <a:p>
                      <a:pPr lvl="0" indent="0" marL="0">
                        <a:buNone/>
                      </a:pPr>
                      <a:r>
                        <a:rPr/>
                        <a:t>MoH population estimates 2024, projected from 2015 census at 2.4%</a:t>
                      </a:r>
                    </a:p>
                  </a:txBody>
                </a:tc>
              </a:tr>
              <a:tr h="0">
                <a:tc>
                  <a:txBody>
                    <a:bodyPr/>
                    <a:lstStyle/>
                    <a:p>
                      <a:pPr lvl="0" indent="0" marL="0">
                        <a:buNone/>
                      </a:pPr>
                      <a:r>
                        <a:rPr/>
                        <a:t>Disaggregation</a:t>
                      </a:r>
                    </a:p>
                  </a:txBody>
                </a:tc>
                <a:tc>
                  <a:txBody>
                    <a:bodyPr/>
                    <a:lstStyle/>
                    <a:p>
                      <a:pPr lvl="0" indent="0" marL="0">
                        <a:buNone/>
                      </a:pPr>
                      <a:r>
                        <a:rPr/>
                        <a:t>Month, facility type</a:t>
                      </a:r>
                    </a:p>
                  </a:txBody>
                </a:tc>
              </a:tr>
              <a:tr h="0">
                <a:tc>
                  <a:txBody>
                    <a:bodyPr/>
                    <a:lstStyle/>
                    <a:p>
                      <a:pPr lvl="0" indent="0" marL="0">
                        <a:buNone/>
                      </a:pPr>
                      <a:r>
                        <a:rPr/>
                        <a:t>Caveat</a:t>
                      </a:r>
                    </a:p>
                  </a:txBody>
                </a:tc>
                <a:tc>
                  <a:txBody>
                    <a:bodyPr/>
                    <a:lstStyle/>
                    <a:p>
                      <a:pPr lvl="0" indent="0" marL="0">
                        <a:buNone/>
                      </a:pPr>
                      <a:r>
                        <a:rPr/>
                        <a:t>Reporting rate 29% in August; coverage computed on reporting facilities only</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The denominator answers “out of how many people”.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https://data-analysis.cassion.dev/courses/joining-and-reshaping/joining-05-population-denominators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Attaching a population denominator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5 of 8</vt:lpwstr>
  </property>
  <property fmtid="{D5CDD505-2E9C-101B-9397-08002B2CF9AE}" pid="3" name="subtitle">
    <vt:lpwstr>Where a denominator comes from, how to join it without matching on a name, and why catchment populations do not add up to a district. Plus the coverage figure above 100% and what it is really telling you.</vt:lpwstr>
  </property>
</Properties>
</file>