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D’où vient un dénominateur, comment le joindre sans apparier sur un nom, et pourquoi les populations de bassins de desserte ne totalisent pas un district. Plus le taux de couverture au-dessus de 100 % et ce qu’il dit réellement.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Compter ce qu’a fait votre programme relève de la comptabilité. Décider par quoi le diviser relève de l’analyse, et c’est là qu’un taux de couverture se gagne ou se perd. L’extraction vaccinale rend la chose concrète — elle livre </a:t>
            </a:r>
            <a:r>
              <a:rPr>
                <a:latin typeface="Courier"/>
              </a:rPr>
              <a:t>target_population</a:t>
            </a:r>
            <a:r>
              <a:rPr/>
              <a:t> dans le fichier, un chiffre par formation sanitaire, constant sur les douze mois. C’est commode et c’est aussi l’estimation de quelqu’un, faite à un moment donné, par une méthode donnée, et toute cette leçon consiste à ne pas la prendre pour un fait au seul motif qu’elle est arrivée dans une colonne.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sources, à peu près par ordre décroissant de fréquence des disputes. Nommez la source dans la colonne. </a:t>
            </a:r>
            <a:r>
              <a:rPr>
                <a:latin typeface="Courier"/>
              </a:rPr>
              <a:t>target_population_moh_2024</a:t>
            </a:r>
            <a:r>
              <a:rPr/>
              <a:t> et </a:t>
            </a:r>
            <a:r>
              <a:rPr>
                <a:latin typeface="Courier"/>
              </a:rPr>
              <a:t>target_population_census_projection</a:t>
            </a:r>
            <a:r>
              <a:rPr/>
              <a:t> sont deux nombres différents, et dès que deux d’entre eux se trouvent dans le même dossier sans libellé, quelqu’un en fera la moyenne.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de nettoyage a défendu cet argument à propos des noms de lieux. Il vaut d’être répété ici parce qu’une base de population est l’endroit où une jointure sur nom fait le plus de dégâts : le dénominateur est la seule colonne où un appariement raté ne ressemble pas à un appariement raté, il ressemble à une formation sanitaire sans couverture.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L’assertion est la ligne importante. Une jointure à gauche qui n’apparie pas laisse un dénominateur manquant ; un dénominateur manquant rend un taux de couverture manquant ; et un taux de couverture manquant est exclu d’une moyenne, si bien que la moyenne du district devient discrètement la moyenne des seuls endroits qui se sont appariés.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projection de recensement, c’est une population de base et un taux de croissance. Calculez-la au grand jour.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Neuf ans à 2,4 % font un facteur de 1,24. Un quart de votre dénominateur est une hypothèse, et elle se compose : deux districts projetés depuis le même recensement au même taux national conserveront exactement leurs tailles relatives, ce qui est précisément ce qui ne se produit pas là où il y a eu des déplacements. Aussi, lorsqu’un taux de couverture est contesté, la projection est en général la réponse honnête. Trois habitudes qui la maintiennent défendable.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bassin d’une formation sanitaire est la population qu’elle est </a:t>
            </a:r>
            <a:r>
              <a:rPr i="1"/>
              <a:t>censée</a:t>
            </a:r>
            <a:r>
              <a:rPr/>
              <a:t> desservir. Additionnez les bassins de toutes les formations d’un district et vous n’obtiendrez pas le district.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Ici cette somme vaut 11 774 pour le mois. Ce n’est un dénominateur de district utilisable que si les bassins partitionnent le district — sans chevauchement et sans trou — et ce n’est presque jamais le cas. Deux formations de part et d’autre d’une ville comptent toutes deux la ville. Une population située entre deux bassins est comptée deux fois ou pas du tout. La conséquence est précise et fréquente : la couverture par formation sanitaire n’est pas fiable et la couverture au niveau du district l’est. Les gens traversent les limites de bassin pour se faire vacciner, si bien que le numérateur d’une formation inclut des enfants du dénominateur de sa voisine. Agrégez au niveau où la traversée se produit à l’intérieur de l’unité, et le bruit s’annule.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arrive constamment et ce n’est jamais un programme qui dépasse sa population. Quatre causes, dans l’ordre où il vaut la peine de les vérifier.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Rapportez-le plutôt que de l’écrêter. Un taux de couverture plafonné à 100 % a jeté la preuve que le dénominateur est faux, et ce dénominateur faux est le constat.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pièges logent au même endroit. D’abord, une couverture mensuelle n’est pas une couverture annuelle, et la multiplier par douze suppose que chaque mois a rapporté — ce que le cours de nettoyage a montré faux en août et septembre ici. Ensuite, un taux pour mille exige que sa période figure dans le libellé : </a:t>
            </a:r>
            <a:r>
              <a:rPr>
                <a:latin typeface="Courier"/>
              </a:rPr>
              <a:t>doses_per_1000_under1_per_month</a:t>
            </a:r>
            <a:r>
              <a:rPr/>
              <a:t> est sans ambiguïté, </a:t>
            </a:r>
            <a:r>
              <a:rPr>
                <a:latin typeface="Courier"/>
              </a:rPr>
              <a:t>rate</a:t>
            </a:r>
            <a:r>
              <a:rPr/>
              <a:t> ne l’est pas.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indicateur que vous publiez devrait porter une fiche de référence. Ce tableau prend deux minutes et règle la question définitivement. C’est le même geste que le fichier de définitions que le cours de fondamentaux écrit à côté d’une table de résultats, et c’est ce que le cours </a:t>
            </a:r>
            <a:r>
              <a:rPr i="1"/>
              <a:t>Conception d’indicateurs et cadre logique</a:t>
            </a:r>
            <a:r>
              <a:rPr/>
              <a:t> développera plus tard en fiche de référence complète.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dénominateur répond à « sur combien de personnes ». La leçon suivante répond à « sur combien de périodes » — construire un calendrier complet pour qu’une formation sanitaire n’ayant jamais rapporté en août apparaisse comme un trou plutôt que de ne pas apparaître du tout.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5-population-denominat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Rattacher un dénominateur de population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D’où vient un dénominateur, comment le joindre sans apparier sur un nom, et pourquoi les populations de bassins de desserte ne totalisent pas un district. Plus le taux de couverture au-dessus de 100 % et ce qu’il dit réellement.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numérateur est la moitié facile</a:t>
            </a:r>
          </a:p>
          <a:p>
            <a:pPr lvl="0"/>
            <a:r>
              <a:rPr/>
              <a:t>D’où vient réellement un dénominateur</a:t>
            </a:r>
          </a:p>
          <a:p>
            <a:pPr lvl="0"/>
            <a:r>
              <a:rPr/>
              <a:t>Joignez sur le code, jamais sur le nom</a:t>
            </a:r>
          </a:p>
          <a:p>
            <a:pPr lvl="0"/>
            <a:r>
              <a:rPr/>
              <a:t>La projection, et l’année que personne n’énonce</a:t>
            </a:r>
          </a:p>
          <a:p>
            <a:pPr lvl="0"/>
            <a:r>
              <a:rPr/>
              <a:t>Les bassins de desserte ne s’additionnent pas</a:t>
            </a:r>
          </a:p>
          <a:p>
            <a:pPr lvl="0"/>
            <a:r>
              <a:rPr/>
              <a:t>Une couverture supérieure à 100 %</a:t>
            </a:r>
          </a:p>
          <a:p>
            <a:pPr lvl="0"/>
            <a:r>
              <a:rPr/>
              <a:t>Taux pour mille, et le piège de l’annualisation</a:t>
            </a:r>
          </a:p>
          <a:p>
            <a:pPr lvl="0"/>
            <a:r>
              <a:rPr/>
              <a:t>Écrivez le dénominateur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numérateur est la moitié facile</a:t>
            </a:r>
          </a:p>
        </p:txBody>
      </p:sp>
      <p:sp>
        <p:nvSpPr>
          <p:cNvPr id="3" name="Content Placeholder 2"/>
          <p:cNvSpPr>
            <a:spLocks noGrp="1"/>
          </p:cNvSpPr>
          <p:nvPr>
            <p:ph idx="1"/>
          </p:nvPr>
        </p:nvSpPr>
        <p:spPr/>
        <p:txBody>
          <a:bodyPr/>
          <a:lstStyle/>
          <a:p>
            <a:pPr lvl="0"/>
            <a:r>
              <a:rPr/>
              <a:t>Compter ce qu’a fait votre programme relève de la comptabilité.</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réellement un dénominateur</a:t>
            </a:r>
          </a:p>
        </p:txBody>
      </p:sp>
      <p:sp>
        <p:nvSpPr>
          <p:cNvPr id="3" name="Content Placeholder 2"/>
          <p:cNvSpPr>
            <a:spLocks noGrp="1"/>
          </p:cNvSpPr>
          <p:nvPr>
            <p:ph idx="1"/>
          </p:nvPr>
        </p:nvSpPr>
        <p:spPr/>
        <p:txBody>
          <a:bodyPr/>
          <a:lstStyle/>
          <a:p>
            <a:pPr lvl="0"/>
            <a:r>
              <a:rPr b="1"/>
              <a:t>Une projection de recensement.</a:t>
            </a:r>
            <a:r>
              <a:rPr/>
              <a:t> L’institut national de statistique publie un recensement et un taux de croissance ;…</a:t>
            </a:r>
          </a:p>
          <a:p>
            <a:pPr lvl="0"/>
            <a:r>
              <a:rPr b="1"/>
              <a:t>Une base administrative de population.</a:t>
            </a:r>
            <a:r>
              <a:rPr/>
              <a:t> Les dénominateurs du ministère de la santé par bassin de desserte, ce qu’est…</a:t>
            </a:r>
          </a:p>
          <a:p>
            <a:pPr lvl="0"/>
            <a:r>
              <a:rPr b="1"/>
              <a:t>Une cible de programme.</a:t>
            </a:r>
            <a:r>
              <a:rPr/>
              <a:t> Le nombre de personnes que le programme prévoyait d’atteindre. Dénominateur légitime pour «…</a:t>
            </a:r>
          </a:p>
          <a:p>
            <a:pPr lvl="0"/>
            <a:r>
              <a:rPr b="1"/>
              <a:t>Une enquête.</a:t>
            </a:r>
            <a:r>
              <a:rPr/>
              <a:t> La plus défendable et la moins disponible, car une enquête donne une proportion avec un intervalle de…</a:t>
            </a:r>
          </a:p>
          <a:p>
            <a:pPr lvl="0"/>
            <a:r>
              <a:rPr/>
              <a:t>Nommez la source dans la colonne — </a:t>
            </a:r>
            <a:r>
              <a:rPr>
                <a:latin typeface="Courier"/>
              </a:rPr>
              <a:t>target_population_moh_2024</a:t>
            </a:r>
            <a:r>
              <a:rPr/>
              <a:t> et </a:t>
            </a:r>
            <a:r>
              <a:rPr>
                <a:latin typeface="Courier"/>
              </a:rPr>
              <a:t>target_population_census_projection</a:t>
            </a:r>
            <a:r>
              <a:rPr/>
              <a:t> sont deux…</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Joignez sur le code, jamais sur le nom — En Python</a:t>
            </a:r>
          </a:p>
        </p:txBody>
      </p:sp>
      <p:sp>
        <p:nvSpPr>
          <p:cNvPr id="3" name="Content Placeholder 2"/>
          <p:cNvSpPr>
            <a:spLocks noGrp="1"/>
          </p:cNvSpPr>
          <p:nvPr>
            <p:ph idx="1"/>
          </p:nvPr>
        </p:nvSpPr>
        <p:spPr/>
        <p:txBody>
          <a:bodyPr/>
          <a:lstStyle/>
          <a:p>
            <a:pPr lvl="0" indent="0">
              <a:buNone/>
            </a:pPr>
            <a:r>
              <a:rPr>
                <a:latin typeface="Courier"/>
              </a:rPr>
              <a:t>population </a:t>
            </a:r>
            <a:r>
              <a:rPr>
                <a:solidFill>
                  <a:srgbClr val="666666"/>
                </a:solidFill>
                <a:latin typeface="Courier"/>
              </a:rPr>
              <a:t>=</a:t>
            </a:r>
            <a:r>
              <a:rPr>
                <a:latin typeface="Courier"/>
              </a:rPr>
              <a:t> pd.read_csv(</a:t>
            </a:r>
            <a:r>
              <a:rPr>
                <a:solidFill>
                  <a:srgbClr val="4070A0"/>
                </a:solidFill>
                <a:latin typeface="Courier"/>
              </a:rPr>
              <a:t>"admin-population-2024.csv"</a:t>
            </a:r>
            <a:r>
              <a:rPr>
                <a:latin typeface="Courier"/>
              </a:rPr>
              <a:t>)   </a:t>
            </a:r>
            <a:r>
              <a:rPr i="1">
                <a:solidFill>
                  <a:srgbClr val="60A0B0"/>
                </a:solidFill>
                <a:latin typeface="Courier"/>
              </a:rPr>
              <a:t># admin2_pcode, year, pop_total, pop_under1</a:t>
            </a:r>
            <a:br/>
            <a:br/>
            <a:r>
              <a:rPr>
                <a:latin typeface="Courier"/>
              </a:rPr>
              <a:t>vax[</a:t>
            </a:r>
            <a:r>
              <a:rPr>
                <a:solidFill>
                  <a:srgbClr val="4070A0"/>
                </a:solidFill>
                <a:latin typeface="Courier"/>
              </a:rPr>
              <a:t>"admin2_pcode"</a:t>
            </a:r>
            <a:r>
              <a:rPr>
                <a:latin typeface="Courier"/>
              </a:rPr>
              <a:t>] </a:t>
            </a:r>
            <a:r>
              <a:rPr>
                <a:solidFill>
                  <a:srgbClr val="666666"/>
                </a:solidFill>
                <a:latin typeface="Courier"/>
              </a:rPr>
              <a:t>=</a:t>
            </a:r>
            <a:r>
              <a:rPr>
                <a:latin typeface="Courier"/>
              </a:rPr>
              <a:t> vax[</a:t>
            </a:r>
            <a:r>
              <a:rPr>
                <a:solidFill>
                  <a:srgbClr val="4070A0"/>
                </a:solidFill>
                <a:latin typeface="Courier"/>
              </a:rPr>
              <a:t>"admin2_pcode"</a:t>
            </a:r>
            <a:r>
              <a:rPr>
                <a:latin typeface="Courier"/>
              </a:rPr>
              <a:t>].astype(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.upper()</a:t>
            </a:r>
            <a:br/>
            <a:br/>
            <a:r>
              <a:rPr>
                <a:latin typeface="Courier"/>
              </a:rPr>
              <a:t>with_denominator </a:t>
            </a:r>
            <a:r>
              <a:rPr>
                <a:solidFill>
                  <a:srgbClr val="666666"/>
                </a:solidFill>
                <a:latin typeface="Courier"/>
              </a:rPr>
              <a:t>=</a:t>
            </a:r>
            <a:r>
              <a:rPr>
                <a:latin typeface="Courier"/>
              </a:rPr>
              <a:t> vax.merge(</a:t>
            </a:r>
            <a:br/>
            <a:r>
              <a:rPr>
                <a:latin typeface="Courier"/>
              </a:rPr>
              <a:t>    population.query(</a:t>
            </a:r>
            <a:r>
              <a:rPr>
                <a:solidFill>
                  <a:srgbClr val="4070A0"/>
                </a:solidFill>
                <a:latin typeface="Courier"/>
              </a:rPr>
              <a:t>"year == 2024"</a:t>
            </a:r>
            <a:r>
              <a:rPr>
                <a:latin typeface="Courier"/>
              </a:rPr>
              <a:t>),</a:t>
            </a:r>
            <a:br/>
            <a:r>
              <a:rPr>
                <a:latin typeface="Courier"/>
              </a:rPr>
              <a:t>    on</a:t>
            </a:r>
            <a:r>
              <a:rPr>
                <a:solidFill>
                  <a:srgbClr val="666666"/>
                </a:solidFill>
                <a:latin typeface="Courier"/>
              </a:rPr>
              <a:t>=</a:t>
            </a:r>
            <a:r>
              <a:rPr>
                <a:solidFill>
                  <a:srgbClr val="4070A0"/>
                </a:solidFill>
                <a:latin typeface="Courier"/>
              </a:rPr>
              <a:t>"admin2_pcode"</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br/>
            <a:br/>
            <a:r>
              <a:rPr>
                <a:latin typeface="Courier"/>
              </a:rPr>
              <a:t>missing </a:t>
            </a:r>
            <a:r>
              <a:rPr>
                <a:solidFill>
                  <a:srgbClr val="666666"/>
                </a:solidFill>
                <a:latin typeface="Courier"/>
              </a:rPr>
              <a:t>=</a:t>
            </a:r>
            <a:r>
              <a:rPr>
                <a:latin typeface="Courier"/>
              </a:rPr>
              <a:t> with_denominator[</a:t>
            </a:r>
            <a:r>
              <a:rPr>
                <a:solidFill>
                  <a:srgbClr val="4070A0"/>
                </a:solidFill>
                <a:latin typeface="Courier"/>
              </a:rPr>
              <a:t>"pop_under1"</a:t>
            </a:r>
            <a:r>
              <a:rPr>
                <a:latin typeface="Courier"/>
              </a:rPr>
              <a:t>].isna().</a:t>
            </a:r>
            <a:r>
              <a:rPr>
                <a:solidFill>
                  <a:srgbClr val="008000"/>
                </a:solidFill>
                <a:latin typeface="Courier"/>
              </a:rPr>
              <a:t>sum</a:t>
            </a:r>
            <a:r>
              <a:rPr>
                <a:latin typeface="Courier"/>
              </a:rPr>
              <a:t>()</a:t>
            </a:r>
            <a:br/>
            <a:r>
              <a:rPr b="1">
                <a:solidFill>
                  <a:srgbClr val="007020"/>
                </a:solidFill>
                <a:latin typeface="Courier"/>
              </a:rPr>
              <a:t>assert</a:t>
            </a:r>
            <a:r>
              <a:rPr>
                <a:latin typeface="Courier"/>
              </a:rPr>
              <a:t> missing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BB6688"/>
                </a:solidFill>
                <a:latin typeface="Courier"/>
              </a:rPr>
              <a:t>f"</a:t>
            </a:r>
            <a:r>
              <a:rPr>
                <a:solidFill>
                  <a:srgbClr val="4070A0"/>
                </a:solidFill>
                <a:latin typeface="Courier"/>
              </a:rPr>
              <a:t>{</a:t>
            </a:r>
            <a:r>
              <a:rPr>
                <a:latin typeface="Courier"/>
              </a:rPr>
              <a:t>missing</a:t>
            </a:r>
            <a:r>
              <a:rPr>
                <a:solidFill>
                  <a:srgbClr val="4070A0"/>
                </a:solidFill>
                <a:latin typeface="Courier"/>
              </a:rPr>
              <a:t>}</a:t>
            </a:r>
            <a:r>
              <a:rPr>
                <a:solidFill>
                  <a:srgbClr val="BB6688"/>
                </a:solidFill>
                <a:latin typeface="Courier"/>
              </a:rPr>
              <a:t> rows have no population figure"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Joignez sur le code, jamais sur le nom — En R</a:t>
            </a:r>
          </a:p>
        </p:txBody>
      </p:sp>
      <p:sp>
        <p:nvSpPr>
          <p:cNvPr id="3" name="Content Placeholder 2"/>
          <p:cNvSpPr>
            <a:spLocks noGrp="1"/>
          </p:cNvSpPr>
          <p:nvPr>
            <p:ph idx="1"/>
          </p:nvPr>
        </p:nvSpPr>
        <p:spPr/>
        <p:txBody>
          <a:bodyPr/>
          <a:lstStyle/>
          <a:p>
            <a:pPr lvl="0" indent="0">
              <a:buNone/>
            </a:pPr>
            <a:r>
              <a:rPr>
                <a:latin typeface="Courier"/>
              </a:rPr>
              <a:t>population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"admin-population-2024.csv"</a:t>
            </a:r>
            <a:r>
              <a:rPr>
                <a:latin typeface="Courier"/>
              </a:rPr>
              <a:t>)</a:t>
            </a:r>
            <a:br/>
            <a:br/>
            <a:r>
              <a:rPr>
                <a:latin typeface="Courier"/>
              </a:rPr>
              <a:t>with_denominator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admin2_pcode =</a:t>
            </a:r>
            <a:r>
              <a:rPr>
                <a:latin typeface="Courier"/>
              </a:rPr>
              <a:t> </a:t>
            </a:r>
            <a:r>
              <a:rPr>
                <a:solidFill>
                  <a:srgbClr val="06287E"/>
                </a:solidFill>
                <a:latin typeface="Courier"/>
              </a:rPr>
              <a:t>toupper</a:t>
            </a:r>
            <a:r>
              <a:rPr>
                <a:latin typeface="Courier"/>
              </a:rPr>
              <a:t>(stringr</a:t>
            </a:r>
            <a:r>
              <a:rPr>
                <a:solidFill>
                  <a:srgbClr val="4070A0"/>
                </a:solidFill>
                <a:latin typeface="Courier"/>
              </a:rPr>
              <a:t>::</a:t>
            </a:r>
            <a:r>
              <a:rPr>
                <a:solidFill>
                  <a:srgbClr val="06287E"/>
                </a:solidFill>
                <a:latin typeface="Courier"/>
              </a:rPr>
              <a:t>str_squish</a:t>
            </a:r>
            <a:r>
              <a:rPr>
                <a:latin typeface="Courier"/>
              </a:rPr>
              <a:t>(admin2_pcode)))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filter</a:t>
            </a:r>
            <a:r>
              <a:rPr>
                <a:latin typeface="Courier"/>
              </a:rPr>
              <a:t>(population, year </a:t>
            </a:r>
            <a:r>
              <a:rPr>
                <a:solidFill>
                  <a:srgbClr val="4070A0"/>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7D9029"/>
                </a:solidFill>
                <a:latin typeface="Courier"/>
              </a:rPr>
              <a:t>by =</a:t>
            </a:r>
            <a:r>
              <a:rPr>
                <a:latin typeface="Courier"/>
              </a:rPr>
              <a:t> </a:t>
            </a:r>
            <a:r>
              <a:rPr>
                <a:solidFill>
                  <a:srgbClr val="4070A0"/>
                </a:solidFill>
                <a:latin typeface="Courier"/>
              </a:rPr>
              <a:t>"admin2_pcode"</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br/>
            <a:b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(with_denominator</a:t>
            </a:r>
            <a:r>
              <a:rPr>
                <a:solidFill>
                  <a:srgbClr val="4070A0"/>
                </a:solidFill>
                <a:latin typeface="Courier"/>
              </a:rPr>
              <a:t>$</a:t>
            </a:r>
            <a:r>
              <a:rPr>
                <a:latin typeface="Courier"/>
              </a:rPr>
              <a:t>pop_under1)))</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projection, et l’année que personne n’énonce — En Python</a:t>
            </a:r>
          </a:p>
        </p:txBody>
      </p:sp>
      <p:sp>
        <p:nvSpPr>
          <p:cNvPr id="3" name="Content Placeholder 2"/>
          <p:cNvSpPr>
            <a:spLocks noGrp="1"/>
          </p:cNvSpPr>
          <p:nvPr>
            <p:ph idx="1"/>
          </p:nvPr>
        </p:nvSpPr>
        <p:spPr/>
        <p:txBody>
          <a:bodyPr/>
          <a:lstStyle/>
          <a:p>
            <a:pPr lvl="0" indent="0">
              <a:buNone/>
            </a:pPr>
            <a:r>
              <a:rPr>
                <a:latin typeface="Courier"/>
              </a:rPr>
              <a:t>GROWTH </a:t>
            </a:r>
            <a:r>
              <a:rPr>
                <a:solidFill>
                  <a:srgbClr val="666666"/>
                </a:solidFill>
                <a:latin typeface="Courier"/>
              </a:rPr>
              <a:t>=</a:t>
            </a:r>
            <a:r>
              <a:rPr>
                <a:latin typeface="Courier"/>
              </a:rPr>
              <a:t> </a:t>
            </a:r>
            <a:r>
              <a:rPr>
                <a:solidFill>
                  <a:srgbClr val="40A070"/>
                </a:solidFill>
                <a:latin typeface="Courier"/>
              </a:rPr>
              <a:t>0.024</a:t>
            </a:r>
            <a:r>
              <a:rPr>
                <a:latin typeface="Courier"/>
              </a:rPr>
              <a:t>   </a:t>
            </a:r>
            <a:r>
              <a:rPr i="1">
                <a:solidFill>
                  <a:srgbClr val="60A0B0"/>
                </a:solidFill>
                <a:latin typeface="Courier"/>
              </a:rPr>
              <a:t># national annual growth rate, published with the census</a:t>
            </a:r>
            <a:br/>
            <a:r>
              <a:rPr>
                <a:latin typeface="Courier"/>
              </a:rPr>
              <a:t>CENSUS_YEAR </a:t>
            </a:r>
            <a:r>
              <a:rPr>
                <a:solidFill>
                  <a:srgbClr val="666666"/>
                </a:solidFill>
                <a:latin typeface="Courier"/>
              </a:rPr>
              <a:t>=</a:t>
            </a:r>
            <a:r>
              <a:rPr>
                <a:latin typeface="Courier"/>
              </a:rPr>
              <a:t> </a:t>
            </a:r>
            <a:r>
              <a:rPr>
                <a:solidFill>
                  <a:srgbClr val="40A070"/>
                </a:solidFill>
                <a:latin typeface="Courier"/>
              </a:rPr>
              <a:t>2015</a:t>
            </a:r>
            <a:br/>
            <a:br/>
            <a:r>
              <a:rPr>
                <a:latin typeface="Courier"/>
              </a:rPr>
              <a:t>population[</a:t>
            </a:r>
            <a:r>
              <a:rPr>
                <a:solidFill>
                  <a:srgbClr val="4070A0"/>
                </a:solidFill>
                <a:latin typeface="Courier"/>
              </a:rPr>
              <a:t>"pop_2024"</a:t>
            </a:r>
            <a:r>
              <a:rPr>
                <a:latin typeface="Courier"/>
              </a:rPr>
              <a:t>] </a:t>
            </a:r>
            <a:r>
              <a:rPr>
                <a:solidFill>
                  <a:srgbClr val="666666"/>
                </a:solidFill>
                <a:latin typeface="Courier"/>
              </a:rPr>
              <a:t>=</a:t>
            </a:r>
            <a:r>
              <a:rPr>
                <a:latin typeface="Courier"/>
              </a:rPr>
              <a:t> population[</a:t>
            </a:r>
            <a:r>
              <a:rPr>
                <a:solidFill>
                  <a:srgbClr val="4070A0"/>
                </a:solidFill>
                <a:latin typeface="Courier"/>
              </a:rPr>
              <a:t>"pop_census"</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GROWTH) </a:t>
            </a:r>
            <a:r>
              <a:rPr>
                <a:solidFill>
                  <a:srgbClr val="666666"/>
                </a:solidFill>
                <a:latin typeface="Courier"/>
              </a:rPr>
              <a:t>**</a:t>
            </a:r>
            <a:r>
              <a:rPr>
                <a:latin typeface="Courier"/>
              </a:rPr>
              <a:t> (</a:t>
            </a:r>
            <a:r>
              <a:rPr>
                <a:solidFill>
                  <a:srgbClr val="40A070"/>
                </a:solidFill>
                <a:latin typeface="Courier"/>
              </a:rPr>
              <a:t>2024</a:t>
            </a:r>
            <a:r>
              <a:rPr>
                <a:latin typeface="Courier"/>
              </a:rPr>
              <a:t> </a:t>
            </a:r>
            <a:r>
              <a:rPr>
                <a:solidFill>
                  <a:srgbClr val="666666"/>
                </a:solidFill>
                <a:latin typeface="Courier"/>
              </a:rPr>
              <a:t>-</a:t>
            </a:r>
            <a:r>
              <a:rPr>
                <a:latin typeface="Courier"/>
              </a:rPr>
              <a:t> CENSUS_YEAR)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projection, et l’année que personne n’énonce — En R</a:t>
            </a:r>
          </a:p>
        </p:txBody>
      </p:sp>
      <p:sp>
        <p:nvSpPr>
          <p:cNvPr id="3" name="Content Placeholder 2"/>
          <p:cNvSpPr>
            <a:spLocks noGrp="1"/>
          </p:cNvSpPr>
          <p:nvPr>
            <p:ph idx="1"/>
          </p:nvPr>
        </p:nvSpPr>
        <p:spPr/>
        <p:txBody>
          <a:bodyPr/>
          <a:lstStyle/>
          <a:p>
            <a:pPr lvl="0" indent="0">
              <a:buNone/>
            </a:pPr>
            <a:r>
              <a:rPr>
                <a:latin typeface="Courier"/>
              </a:rPr>
              <a:t>GROWTH </a:t>
            </a:r>
            <a:r>
              <a:rPr>
                <a:solidFill>
                  <a:srgbClr val="007020"/>
                </a:solidFill>
                <a:latin typeface="Courier"/>
              </a:rPr>
              <a:t>&lt;-</a:t>
            </a:r>
            <a:r>
              <a:rPr>
                <a:latin typeface="Courier"/>
              </a:rPr>
              <a:t> </a:t>
            </a:r>
            <a:r>
              <a:rPr>
                <a:solidFill>
                  <a:srgbClr val="40A070"/>
                </a:solidFill>
                <a:latin typeface="Courier"/>
              </a:rPr>
              <a:t>0.024</a:t>
            </a:r>
            <a:br/>
            <a:r>
              <a:rPr>
                <a:latin typeface="Courier"/>
              </a:rPr>
              <a:t>CENSUS_YEAR </a:t>
            </a:r>
            <a:r>
              <a:rPr>
                <a:solidFill>
                  <a:srgbClr val="007020"/>
                </a:solidFill>
                <a:latin typeface="Courier"/>
              </a:rPr>
              <a:t>&lt;-</a:t>
            </a:r>
            <a:r>
              <a:rPr>
                <a:latin typeface="Courier"/>
              </a:rPr>
              <a:t> </a:t>
            </a:r>
            <a:r>
              <a:rPr>
                <a:solidFill>
                  <a:srgbClr val="40A070"/>
                </a:solidFill>
                <a:latin typeface="Courier"/>
              </a:rPr>
              <a:t>2015</a:t>
            </a:r>
            <a:br/>
            <a:br/>
            <a:r>
              <a:rPr>
                <a:latin typeface="Courier"/>
              </a:rPr>
              <a:t>population </a:t>
            </a:r>
            <a:r>
              <a:rPr>
                <a:solidFill>
                  <a:srgbClr val="007020"/>
                </a:solidFill>
                <a:latin typeface="Courier"/>
              </a:rPr>
              <a:t>&lt;-</a:t>
            </a:r>
            <a:r>
              <a:rPr>
                <a:latin typeface="Courier"/>
              </a:rPr>
              <a:t> population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pop_2024 =</a:t>
            </a:r>
            <a:r>
              <a:rPr>
                <a:latin typeface="Courier"/>
              </a:rPr>
              <a:t> pop_census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GROWTH)</a:t>
            </a:r>
            <a:r>
              <a:rPr>
                <a:solidFill>
                  <a:srgbClr val="4070A0"/>
                </a:solidFill>
                <a:latin typeface="Courier"/>
              </a:rPr>
              <a:t>^</a:t>
            </a:r>
            <a:r>
              <a:rPr>
                <a:latin typeface="Courier"/>
              </a:rPr>
              <a:t>(</a:t>
            </a:r>
            <a:r>
              <a:rPr>
                <a:solidFill>
                  <a:srgbClr val="40A070"/>
                </a:solidFill>
                <a:latin typeface="Courier"/>
              </a:rPr>
              <a:t>2024</a:t>
            </a:r>
            <a:r>
              <a:rPr>
                <a:latin typeface="Courier"/>
              </a:rPr>
              <a:t> </a:t>
            </a:r>
            <a:r>
              <a:rPr>
                <a:solidFill>
                  <a:srgbClr val="4070A0"/>
                </a:solidFill>
                <a:latin typeface="Courier"/>
              </a:rPr>
              <a:t>-</a:t>
            </a:r>
            <a:r>
              <a:rPr>
                <a:latin typeface="Courier"/>
              </a:rPr>
              <a:t> CENSUS_YEAR))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projection, et l’année que personne n’énonce</a:t>
            </a:r>
          </a:p>
        </p:txBody>
      </p:sp>
      <p:sp>
        <p:nvSpPr>
          <p:cNvPr id="3" name="Content Placeholder 2"/>
          <p:cNvSpPr>
            <a:spLocks noGrp="1"/>
          </p:cNvSpPr>
          <p:nvPr>
            <p:ph idx="1"/>
          </p:nvPr>
        </p:nvSpPr>
        <p:spPr/>
        <p:txBody>
          <a:bodyPr/>
          <a:lstStyle/>
          <a:p>
            <a:pPr lvl="0"/>
            <a:r>
              <a:rPr/>
              <a:t>Écrivez l’année du recensement, le taux de croissance et sa source à côté du nombre.</a:t>
            </a:r>
          </a:p>
          <a:p>
            <a:pPr lvl="0"/>
            <a:r>
              <a:rPr/>
              <a:t>Utilisez la </a:t>
            </a:r>
            <a:r>
              <a:rPr b="1"/>
              <a:t>même</a:t>
            </a:r>
            <a:r>
              <a:rPr/>
              <a:t> projection pour tous les indicateurs d’un rapport. Deux indicateurs sur deux projections ne sont…</a:t>
            </a:r>
          </a:p>
          <a:p>
            <a:pPr lvl="0"/>
            <a:r>
              <a:rPr/>
              <a:t>Là où des déplacements ont eu lieu, dites que la projection n’en tient pas compte, et donnez le sens de l’erreur au…</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bassins de desserte ne s’additionnent pas — En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vax.query(</a:t>
            </a:r>
            <a:r>
              <a:rPr>
                <a:solidFill>
                  <a:srgbClr val="4070A0"/>
                </a:solidFill>
                <a:latin typeface="Courier"/>
              </a:rPr>
              <a:t>"antigen == 'penta3' and period == '2024-01-01'"</a:t>
            </a:r>
            <a:r>
              <a:rPr>
                <a:latin typeface="Courier"/>
              </a:rPr>
              <a:t>)</a:t>
            </a:r>
            <a:br/>
            <a:r>
              <a:rPr>
                <a:solidFill>
                  <a:srgbClr val="008000"/>
                </a:solidFill>
                <a:latin typeface="Courier"/>
              </a:rPr>
              <a:t>print</a:t>
            </a:r>
            <a:r>
              <a:rPr>
                <a:latin typeface="Courier"/>
              </a:rPr>
              <a:t>(</a:t>
            </a:r>
            <a:r>
              <a:rPr>
                <a:solidFill>
                  <a:srgbClr val="4070A0"/>
                </a:solidFill>
                <a:latin typeface="Courier"/>
              </a:rPr>
              <a:t>"sum of facility targets:"</a:t>
            </a:r>
            <a:r>
              <a:rPr>
                <a:latin typeface="Courier"/>
              </a:rPr>
              <a:t>, by_facility[</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bassins de desserte ne s’additionnent pas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period </a:t>
            </a:r>
            <a:r>
              <a:rPr>
                <a:solidFill>
                  <a:srgbClr val="4070A0"/>
                </a:solidFill>
                <a:latin typeface="Courier"/>
              </a:rPr>
              <a:t>==</a:t>
            </a:r>
            <a:r>
              <a:rPr>
                <a:latin typeface="Courier"/>
              </a:rPr>
              <a:t> </a:t>
            </a:r>
            <a:r>
              <a:rPr>
                <a:solidFill>
                  <a:srgbClr val="4070A0"/>
                </a:solidFill>
                <a:latin typeface="Courier"/>
              </a:rPr>
              <a:t>"2024-01-01"</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total =</a:t>
            </a:r>
            <a:r>
              <a:rPr>
                <a:latin typeface="Courier"/>
              </a:rPr>
              <a:t> </a:t>
            </a:r>
            <a:r>
              <a:rPr>
                <a:solidFill>
                  <a:srgbClr val="06287E"/>
                </a:solidFill>
                <a:latin typeface="Courier"/>
              </a:rPr>
              <a:t>sum</a:t>
            </a:r>
            <a:r>
              <a:rPr>
                <a:latin typeface="Courier"/>
              </a:rPr>
              <a:t>(target_population))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bassins de desserte ne s’additionnent pas — En Python</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666666"/>
                </a:solidFill>
                <a:latin typeface="Courier"/>
              </a:rPr>
              <a:t>=</a:t>
            </a:r>
            <a:r>
              <a:rPr>
                <a:latin typeface="Courier"/>
              </a:rPr>
              <a:t> (</a:t>
            </a:r>
            <a:br/>
            <a:r>
              <a:rPr>
                <a:latin typeface="Courier"/>
              </a:rPr>
              <a:t>    vax.query(</a:t>
            </a:r>
            <a:r>
              <a:rPr>
                <a:solidFill>
                  <a:srgbClr val="4070A0"/>
                </a:solidFill>
                <a:latin typeface="Courier"/>
              </a:rPr>
              <a:t>"antigen == 'penta3'"</a:t>
            </a:r>
            <a:r>
              <a:rPr>
                <a:latin typeface="Courier"/>
              </a:rPr>
              <a:t>)</a:t>
            </a:r>
            <a:br/>
            <a:r>
              <a:rPr>
                <a:latin typeface="Courier"/>
              </a:rPr>
              <a:t>    .groupby(</a:t>
            </a:r>
            <a:r>
              <a:rPr>
                <a:solidFill>
                  <a:srgbClr val="4070A0"/>
                </a:solidFill>
                <a:latin typeface="Courier"/>
              </a:rPr>
              <a:t>"period"</a:t>
            </a:r>
            <a:r>
              <a:rPr>
                <a:latin typeface="Courier"/>
              </a:rPr>
              <a:t>)</a:t>
            </a:r>
            <a:br/>
            <a:r>
              <a:rPr>
                <a:latin typeface="Courier"/>
              </a:rPr>
              <a:t>    .agg(doses</a:t>
            </a:r>
            <a:r>
              <a:rPr>
                <a:solidFill>
                  <a:srgbClr val="666666"/>
                </a:solidFill>
                <a:latin typeface="Courier"/>
              </a:rPr>
              <a:t>=</a:t>
            </a:r>
            <a:r>
              <a:rPr>
                <a:latin typeface="Courier"/>
              </a:rPr>
              <a:t>(</a:t>
            </a:r>
            <a:r>
              <a:rPr>
                <a:solidFill>
                  <a:srgbClr val="4070A0"/>
                </a:solidFill>
                <a:latin typeface="Courier"/>
              </a:rPr>
              <a:t>"doses_administered"</a:t>
            </a:r>
            <a:r>
              <a:rPr>
                <a:latin typeface="Courier"/>
              </a:rPr>
              <a:t>, </a:t>
            </a:r>
            <a:r>
              <a:rPr>
                <a:solidFill>
                  <a:srgbClr val="4070A0"/>
                </a:solidFill>
                <a:latin typeface="Courier"/>
              </a:rPr>
              <a:t>"sum"</a:t>
            </a:r>
            <a:r>
              <a:rPr>
                <a:latin typeface="Courier"/>
              </a:rPr>
              <a:t>),</a:t>
            </a:r>
            <a:br/>
            <a:r>
              <a:rPr>
                <a:latin typeface="Courier"/>
              </a:rPr>
              <a:t>         target</a:t>
            </a:r>
            <a:r>
              <a:rPr>
                <a:solidFill>
                  <a:srgbClr val="666666"/>
                </a:solidFill>
                <a:latin typeface="Courier"/>
              </a:rPr>
              <a:t>=</a:t>
            </a:r>
            <a:r>
              <a:rPr>
                <a:latin typeface="Courier"/>
              </a:rPr>
              <a:t>(</a:t>
            </a:r>
            <a:r>
              <a:rPr>
                <a:solidFill>
                  <a:srgbClr val="4070A0"/>
                </a:solidFill>
                <a:latin typeface="Courier"/>
              </a:rPr>
              <a:t>"target_population"</a:t>
            </a:r>
            <a:r>
              <a:rPr>
                <a:latin typeface="Courier"/>
              </a:rPr>
              <a:t>, </a:t>
            </a:r>
            <a:r>
              <a:rPr>
                <a:solidFill>
                  <a:srgbClr val="4070A0"/>
                </a:solidFill>
                <a:latin typeface="Courier"/>
              </a:rPr>
              <a:t>"sum"</a:t>
            </a:r>
            <a:r>
              <a:rPr>
                <a:latin typeface="Courier"/>
              </a:rPr>
              <a:t>))</a:t>
            </a:r>
            <a:br/>
            <a:r>
              <a:rPr>
                <a:latin typeface="Courier"/>
              </a:rPr>
              <a:t>)</a:t>
            </a:r>
            <a:br/>
            <a:r>
              <a:rPr>
                <a:latin typeface="Courier"/>
              </a:rPr>
              <a:t>district[</a:t>
            </a:r>
            <a:r>
              <a:rPr>
                <a:solidFill>
                  <a:srgbClr val="4070A0"/>
                </a:solidFill>
                <a:latin typeface="Courier"/>
              </a:rPr>
              <a:t>"coverage"</a:t>
            </a:r>
            <a:r>
              <a:rPr>
                <a:latin typeface="Courier"/>
              </a:rPr>
              <a:t>] </a:t>
            </a:r>
            <a:r>
              <a:rPr>
                <a:solidFill>
                  <a:srgbClr val="666666"/>
                </a:solidFill>
                <a:latin typeface="Courier"/>
              </a:rPr>
              <a:t>=</a:t>
            </a:r>
            <a:r>
              <a:rPr>
                <a:latin typeface="Courier"/>
              </a:rPr>
              <a:t> district[</a:t>
            </a:r>
            <a:r>
              <a:rPr>
                <a:solidFill>
                  <a:srgbClr val="4070A0"/>
                </a:solidFill>
                <a:latin typeface="Courier"/>
              </a:rPr>
              <a:t>"doses"</a:t>
            </a:r>
            <a:r>
              <a:rPr>
                <a:latin typeface="Courier"/>
              </a:rPr>
              <a:t>] </a:t>
            </a:r>
            <a:r>
              <a:rPr>
                <a:solidFill>
                  <a:srgbClr val="666666"/>
                </a:solidFill>
                <a:latin typeface="Courier"/>
              </a:rPr>
              <a:t>/</a:t>
            </a:r>
            <a:r>
              <a:rPr>
                <a:latin typeface="Courier"/>
              </a:rPr>
              <a:t> district[</a:t>
            </a:r>
            <a:r>
              <a:rPr>
                <a:solidFill>
                  <a:srgbClr val="4070A0"/>
                </a:solidFill>
                <a:latin typeface="Courier"/>
              </a:rPr>
              <a:t>"target"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bassins de desserte ne s’additionnent pas — En R</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a:t>
            </a:r>
            <a:br/>
            <a:r>
              <a:rPr>
                <a:latin typeface="Courier"/>
              </a:rPr>
              <a:t>            </a:t>
            </a:r>
            <a:r>
              <a:rPr>
                <a:solidFill>
                  <a:srgbClr val="7D9029"/>
                </a:solidFill>
                <a:latin typeface="Courier"/>
              </a:rPr>
              <a:t>target =</a:t>
            </a:r>
            <a:r>
              <a:rPr>
                <a:latin typeface="Courier"/>
              </a:rPr>
              <a:t> </a:t>
            </a:r>
            <a:r>
              <a:rPr>
                <a:solidFill>
                  <a:srgbClr val="06287E"/>
                </a:solidFill>
                <a:latin typeface="Courier"/>
              </a:rPr>
              <a:t>sum</a:t>
            </a:r>
            <a:r>
              <a:rPr>
                <a:latin typeface="Courier"/>
              </a:rPr>
              <a:t>(target_population), </a:t>
            </a:r>
            <a:r>
              <a:rPr>
                <a:solidFill>
                  <a:srgbClr val="7D9029"/>
                </a:solidFill>
                <a:latin typeface="Courier"/>
              </a:rPr>
              <a:t>.by =</a:t>
            </a:r>
            <a:r>
              <a:rPr>
                <a:latin typeface="Courier"/>
              </a:rPr>
              <a:t> period)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coverage =</a:t>
            </a:r>
            <a:r>
              <a:rPr>
                <a:latin typeface="Courier"/>
              </a:rPr>
              <a:t> doses </a:t>
            </a:r>
            <a:r>
              <a:rPr>
                <a:solidFill>
                  <a:srgbClr val="4070A0"/>
                </a:solidFill>
                <a:latin typeface="Courier"/>
              </a:rPr>
              <a:t>/</a:t>
            </a:r>
            <a:r>
              <a:rPr>
                <a:latin typeface="Courier"/>
              </a:rPr>
              <a:t> target)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couverture supérieure à 100 %</a:t>
            </a:r>
          </a:p>
        </p:txBody>
      </p:sp>
      <p:sp>
        <p:nvSpPr>
          <p:cNvPr id="3" name="Content Placeholder 2"/>
          <p:cNvSpPr>
            <a:spLocks noGrp="1"/>
          </p:cNvSpPr>
          <p:nvPr>
            <p:ph idx="1"/>
          </p:nvPr>
        </p:nvSpPr>
        <p:spPr/>
        <p:txBody>
          <a:bodyPr/>
          <a:lstStyle/>
          <a:p>
            <a:pPr lvl="0"/>
            <a:r>
              <a:rPr b="1"/>
              <a:t>Le dénominateur est trop petit.</a:t>
            </a:r>
            <a:r>
              <a:rPr/>
              <a:t> Une projection périmée, ou un coefficient de bassin qui suppose moins de moins d’un…</a:t>
            </a:r>
          </a:p>
          <a:p>
            <a:pPr lvl="0"/>
            <a:r>
              <a:rPr b="1"/>
              <a:t>Le numérateur inclut des gens de l’extérieur.</a:t>
            </a:r>
            <a:r>
              <a:rPr/>
              <a:t> Traversée de limites, ou une campagne qui a attiré des gens d’un…</a:t>
            </a:r>
          </a:p>
          <a:p>
            <a:pPr lvl="0"/>
            <a:r>
              <a:rPr b="1"/>
              <a:t>La granularité est fausse.</a:t>
            </a:r>
            <a:r>
              <a:rPr/>
              <a:t> Des doses comptées là où on voulait des enfants — un enfant recevant trois doses d’un…</a:t>
            </a:r>
          </a:p>
          <a:p>
            <a:pPr lvl="0"/>
            <a:r>
              <a:rPr b="1"/>
              <a:t>Une jointure a multiplié quelque chose.</a:t>
            </a:r>
            <a:r>
              <a:rPr/>
              <a:t> Tout ce qui est dans la leçon 1.</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couverture supérieure à 100 % — En Python</a:t>
            </a:r>
          </a:p>
        </p:txBody>
      </p:sp>
      <p:sp>
        <p:nvSpPr>
          <p:cNvPr id="3" name="Content Placeholder 2"/>
          <p:cNvSpPr>
            <a:spLocks noGrp="1"/>
          </p:cNvSpPr>
          <p:nvPr>
            <p:ph idx="1"/>
          </p:nvPr>
        </p:nvSpPr>
        <p:spPr/>
        <p:txBody>
          <a:bodyPr/>
          <a:lstStyle/>
          <a:p>
            <a:pPr lvl="0" indent="0">
              <a:buNone/>
            </a:pPr>
            <a:r>
              <a:rPr>
                <a:latin typeface="Courier"/>
              </a:rPr>
              <a:t>over </a:t>
            </a:r>
            <a:r>
              <a:rPr>
                <a:solidFill>
                  <a:srgbClr val="666666"/>
                </a:solidFill>
                <a:latin typeface="Courier"/>
              </a:rPr>
              <a:t>=</a:t>
            </a:r>
            <a:r>
              <a:rPr>
                <a:latin typeface="Courier"/>
              </a:rPr>
              <a:t> district[district[</a:t>
            </a:r>
            <a:r>
              <a:rPr>
                <a:solidFill>
                  <a:srgbClr val="4070A0"/>
                </a:solidFill>
                <a:latin typeface="Courier"/>
              </a:rPr>
              <a:t>"coverage"</a:t>
            </a:r>
            <a:r>
              <a:rPr>
                <a:latin typeface="Courier"/>
              </a:rPr>
              <a:t>] </a:t>
            </a:r>
            <a:r>
              <a:rPr>
                <a:solidFill>
                  <a:srgbClr val="666666"/>
                </a:solidFill>
                <a:latin typeface="Courier"/>
              </a:rPr>
              <a:t>&gt;</a:t>
            </a:r>
            <a:r>
              <a:rPr>
                <a:latin typeface="Courier"/>
              </a:rPr>
              <a:t> </a:t>
            </a:r>
            <a:r>
              <a:rPr>
                <a:solidFill>
                  <a:srgbClr val="40A070"/>
                </a:solidFill>
                <a:latin typeface="Courier"/>
              </a:rPr>
              <a:t>1</a:t>
            </a:r>
            <a:r>
              <a:rPr>
                <a:latin typeface="Courier"/>
              </a:rPr>
              <a:t>]</a:t>
            </a:r>
            <a:br/>
            <a:r>
              <a:rPr>
                <a:solidFill>
                  <a:srgbClr val="008000"/>
                </a:solidFill>
                <a:latin typeface="Courier"/>
              </a:rPr>
              <a:t>print</a:t>
            </a:r>
            <a:r>
              <a:rPr>
                <a:latin typeface="Courier"/>
              </a:rPr>
              <a:t>(over)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couverture supérieure à 100 % — En R</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4070A0"/>
                </a:solidFill>
                <a:latin typeface="Courier"/>
              </a:rPr>
              <a:t>|&gt;</a:t>
            </a:r>
            <a:r>
              <a:rPr>
                <a:latin typeface="Courier"/>
              </a:rPr>
              <a:t> </a:t>
            </a:r>
            <a:r>
              <a:rPr>
                <a:solidFill>
                  <a:srgbClr val="06287E"/>
                </a:solidFill>
                <a:latin typeface="Courier"/>
              </a:rPr>
              <a:t>filter</a:t>
            </a:r>
            <a:r>
              <a:rPr>
                <a:latin typeface="Courier"/>
              </a:rPr>
              <a:t>(coverage </a:t>
            </a:r>
            <a:r>
              <a:rPr>
                <a:solidFill>
                  <a:srgbClr val="4070A0"/>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couverture supérieure à 100 %</a:t>
            </a:r>
          </a:p>
        </p:txBody>
      </p:sp>
      <p:sp>
        <p:nvSpPr>
          <p:cNvPr id="3" name="Content Placeholder 2"/>
          <p:cNvSpPr>
            <a:spLocks noGrp="1"/>
          </p:cNvSpPr>
          <p:nvPr>
            <p:ph idx="1"/>
          </p:nvPr>
        </p:nvSpPr>
        <p:spPr/>
        <p:txBody>
          <a:bodyPr/>
          <a:lstStyle/>
          <a:p>
            <a:pPr lvl="0"/>
            <a:r>
              <a:rPr/>
              <a:t>Rapportez-le plutôt que de l’écrêter — Un taux de couverture plafonné à 100 % a jeté la preuve que le dénominateur est…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pour mille, et le piège de l’annualisation — En Python</a:t>
            </a:r>
          </a:p>
        </p:txBody>
      </p:sp>
      <p:sp>
        <p:nvSpPr>
          <p:cNvPr id="3" name="Content Placeholder 2"/>
          <p:cNvSpPr>
            <a:spLocks noGrp="1"/>
          </p:cNvSpPr>
          <p:nvPr>
            <p:ph idx="1"/>
          </p:nvPr>
        </p:nvSpPr>
        <p:spPr/>
        <p:txBody>
          <a:bodyPr/>
          <a:lstStyle/>
          <a:p>
            <a:pPr lvl="0" indent="0">
              <a:buNone/>
            </a:pPr>
            <a:r>
              <a:rPr>
                <a:latin typeface="Courier"/>
              </a:rPr>
              <a:t>district[</a:t>
            </a:r>
            <a:r>
              <a:rPr>
                <a:solidFill>
                  <a:srgbClr val="4070A0"/>
                </a:solidFill>
                <a:latin typeface="Courier"/>
              </a:rPr>
              <a:t>"per_1000"</a:t>
            </a:r>
            <a:r>
              <a:rPr>
                <a:latin typeface="Courier"/>
              </a:rPr>
              <a:t>] </a:t>
            </a:r>
            <a:r>
              <a:rPr>
                <a:solidFill>
                  <a:srgbClr val="666666"/>
                </a:solidFill>
                <a:latin typeface="Courier"/>
              </a:rPr>
              <a:t>=</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district[</a:t>
            </a:r>
            <a:r>
              <a:rPr>
                <a:solidFill>
                  <a:srgbClr val="4070A0"/>
                </a:solidFill>
                <a:latin typeface="Courier"/>
              </a:rPr>
              <a:t>"doses"</a:t>
            </a:r>
            <a:r>
              <a:rPr>
                <a:latin typeface="Courier"/>
              </a:rPr>
              <a:t>] </a:t>
            </a:r>
            <a:r>
              <a:rPr>
                <a:solidFill>
                  <a:srgbClr val="666666"/>
                </a:solidFill>
                <a:latin typeface="Courier"/>
              </a:rPr>
              <a:t>/</a:t>
            </a:r>
            <a:r>
              <a:rPr>
                <a:latin typeface="Courier"/>
              </a:rPr>
              <a:t> district[</a:t>
            </a:r>
            <a:r>
              <a:rPr>
                <a:solidFill>
                  <a:srgbClr val="4070A0"/>
                </a:solidFill>
                <a:latin typeface="Courier"/>
              </a:rPr>
              <a:t>"target"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pour mille, et le piège de l’annualisation — En R</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007020"/>
                </a:solidFill>
                <a:latin typeface="Courier"/>
              </a:rPr>
              <a:t>&lt;-</a:t>
            </a:r>
            <a:r>
              <a:rPr>
                <a:latin typeface="Courier"/>
              </a:rPr>
              <a:t> district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doses </a:t>
            </a:r>
            <a:r>
              <a:rPr>
                <a:solidFill>
                  <a:srgbClr val="4070A0"/>
                </a:solidFill>
                <a:latin typeface="Courier"/>
              </a:rPr>
              <a:t>/</a:t>
            </a:r>
            <a:r>
              <a:rPr>
                <a:latin typeface="Courier"/>
              </a:rPr>
              <a:t> target)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le dénominateur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Champ</a:t>
                      </a:r>
                    </a:p>
                  </a:txBody>
                  <a:tcPr/>
                </a:tc>
                <a:tc>
                  <a:txBody>
                    <a:bodyPr/>
                    <a:lstStyle/>
                    <a:p>
                      <a:pPr lvl="0" indent="0" marL="0">
                        <a:buNone/>
                      </a:pPr>
                      <a:r>
                        <a:rPr/>
                        <a:t>Valeur</a:t>
                      </a:r>
                    </a:p>
                  </a:txBody>
                  <a:tcPr/>
                </a:tc>
              </a:tr>
              <a:tr h="0">
                <a:tc>
                  <a:txBody>
                    <a:bodyPr/>
                    <a:lstStyle/>
                    <a:p>
                      <a:pPr lvl="0" indent="0" marL="0">
                        <a:buNone/>
                      </a:pPr>
                      <a:r>
                        <a:rPr/>
                        <a:t>Indicateur</a:t>
                      </a:r>
                    </a:p>
                  </a:txBody>
                </a:tc>
                <a:tc>
                  <a:txBody>
                    <a:bodyPr/>
                    <a:lstStyle/>
                    <a:p>
                      <a:pPr lvl="0" indent="0" marL="0">
                        <a:buNone/>
                      </a:pPr>
                      <a:r>
                        <a:rPr/>
                        <a:t>Couverture penta3, district</a:t>
                      </a:r>
                    </a:p>
                  </a:txBody>
                </a:tc>
              </a:tr>
              <a:tr h="0">
                <a:tc>
                  <a:txBody>
                    <a:bodyPr/>
                    <a:lstStyle/>
                    <a:p>
                      <a:pPr lvl="0" indent="0" marL="0">
                        <a:buNone/>
                      </a:pPr>
                      <a:r>
                        <a:rPr/>
                        <a:t>Numérateur</a:t>
                      </a:r>
                    </a:p>
                  </a:txBody>
                </a:tc>
                <a:tc>
                  <a:txBody>
                    <a:bodyPr/>
                    <a:lstStyle/>
                    <a:p>
                      <a:pPr lvl="0" indent="0" marL="0">
                        <a:buNone/>
                      </a:pPr>
                      <a:r>
                        <a:rPr/>
                        <a:t>Doses de penta3 administrées, formations ayant rapporté</a:t>
                      </a:r>
                    </a:p>
                  </a:txBody>
                </a:tc>
              </a:tr>
              <a:tr h="0">
                <a:tc>
                  <a:txBody>
                    <a:bodyPr/>
                    <a:lstStyle/>
                    <a:p>
                      <a:pPr lvl="0" indent="0" marL="0">
                        <a:buNone/>
                      </a:pPr>
                      <a:r>
                        <a:rPr/>
                        <a:t>Dénominateur</a:t>
                      </a:r>
                    </a:p>
                  </a:txBody>
                </a:tc>
                <a:tc>
                  <a:txBody>
                    <a:bodyPr/>
                    <a:lstStyle/>
                    <a:p>
                      <a:pPr lvl="0" indent="0" marL="0">
                        <a:buNone/>
                      </a:pPr>
                      <a:r>
                        <a:rPr/>
                        <a:t>Nourrissons survivants, bassins du ministère sommés au district</a:t>
                      </a:r>
                    </a:p>
                  </a:txBody>
                </a:tc>
              </a:tr>
              <a:tr h="0">
                <a:tc>
                  <a:txBody>
                    <a:bodyPr/>
                    <a:lstStyle/>
                    <a:p>
                      <a:pPr lvl="0" indent="0" marL="0">
                        <a:buNone/>
                      </a:pPr>
                      <a:r>
                        <a:rPr/>
                        <a:t>Source</a:t>
                      </a:r>
                    </a:p>
                  </a:txBody>
                </a:tc>
                <a:tc>
                  <a:txBody>
                    <a:bodyPr/>
                    <a:lstStyle/>
                    <a:p>
                      <a:pPr lvl="0" indent="0" marL="0">
                        <a:buNone/>
                      </a:pPr>
                      <a:r>
                        <a:rPr/>
                        <a:t>Estimations de population du ministère 2024, projetées du recensement 2015 à 2,4 %</a:t>
                      </a:r>
                    </a:p>
                  </a:txBody>
                </a:tc>
              </a:tr>
              <a:tr h="0">
                <a:tc>
                  <a:txBody>
                    <a:bodyPr/>
                    <a:lstStyle/>
                    <a:p>
                      <a:pPr lvl="0" indent="0" marL="0">
                        <a:buNone/>
                      </a:pPr>
                      <a:r>
                        <a:rPr/>
                        <a:t>Désagrégation</a:t>
                      </a:r>
                    </a:p>
                  </a:txBody>
                </a:tc>
                <a:tc>
                  <a:txBody>
                    <a:bodyPr/>
                    <a:lstStyle/>
                    <a:p>
                      <a:pPr lvl="0" indent="0" marL="0">
                        <a:buNone/>
                      </a:pPr>
                      <a:r>
                        <a:rPr/>
                        <a:t>Mois, type de formation sanitaire</a:t>
                      </a:r>
                    </a:p>
                  </a:txBody>
                </a:tc>
              </a:tr>
              <a:tr h="0">
                <a:tc>
                  <a:txBody>
                    <a:bodyPr/>
                    <a:lstStyle/>
                    <a:p>
                      <a:pPr lvl="0" indent="0" marL="0">
                        <a:buNone/>
                      </a:pPr>
                      <a:r>
                        <a:rPr/>
                        <a:t>Réserve</a:t>
                      </a:r>
                    </a:p>
                  </a:txBody>
                </a:tc>
                <a:tc>
                  <a:txBody>
                    <a:bodyPr/>
                    <a:lstStyle/>
                    <a:p>
                      <a:pPr lvl="0" indent="0" marL="0">
                        <a:buNone/>
                      </a:pPr>
                      <a:r>
                        <a:rPr/>
                        <a:t>Taux de complétude de 29 % en août ; couverture calculée sur les seules formations ayant rapporté</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dénominateur répond à « sur combien de personnes ».</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https://data-analysis.cassion.dev/fr/cours/joining-and-reshaping/joining-05-population-denominators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Rattacher un dénominateur de population</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D’où vient un dénominateur, comment le joindre sans apparier sur un nom, et pourquoi les populations de bassins de desserte ne totalisent pas un district. Plus le taux de couverture au-dessus de 100 % et ce qu’il dit réellement.</vt:lpwstr>
  </property>
</Properties>
</file>