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9144000" cy="5143500" type="screen16x9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43"/>
    <p:restoredTop autoAdjust="0" sz="94694"/>
  </p:normalViewPr>
  <p:slideViewPr>
    <p:cSldViewPr snapToGrid="0" snapToObjects="1">
      <p:cViewPr varScale="1">
        <p:scale>
          <a:sx d="100" n="161"/>
          <a:sy d="100" n="161"/>
        </p:scale>
        <p:origin x="560" y="200"/>
      </p:cViewPr>
      <p:guideLst>
        <p:guide orient="horz" pos="162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slide" Target="slides/slide15.xml" /><Relationship Id="rId17" Type="http://schemas.openxmlformats.org/officeDocument/2006/relationships/slide" Target="slides/slide16.xml" /><Relationship Id="rId18" Type="http://schemas.openxmlformats.org/officeDocument/2006/relationships/slide" Target="slides/slide17.xml" /><Relationship Id="rId19" Type="http://schemas.openxmlformats.org/officeDocument/2006/relationships/slide" Target="slides/slide18.xml" /><Relationship Id="rId20" Type="http://schemas.openxmlformats.org/officeDocument/2006/relationships/slide" Target="slides/slide19.xml" /><Relationship Id="rId21" Type="http://schemas.openxmlformats.org/officeDocument/2006/relationships/slide" Target="slides/slide20.xml" /><Relationship Id="rId22" Type="http://schemas.openxmlformats.org/officeDocument/2006/relationships/slide" Target="slides/slide21.xml" /><Relationship Id="rId23" Type="http://schemas.openxmlformats.org/officeDocument/2006/relationships/slide" Target="slides/slide22.xml" /><Relationship Id="rId24" Type="http://schemas.openxmlformats.org/officeDocument/2006/relationships/slide" Target="slides/slide23.xml" /><Relationship Id="rId25" Type="http://schemas.openxmlformats.org/officeDocument/2006/relationships/slide" Target="slides/slide24.xml" /><Relationship Id="rId26" Type="http://schemas.openxmlformats.org/officeDocument/2006/relationships/slide" Target="slides/slide25.xml" /><Relationship Id="rId27" Type="http://schemas.openxmlformats.org/officeDocument/2006/relationships/slide" Target="slides/slide26.xml" /><Relationship Id="rId28" Type="http://schemas.openxmlformats.org/officeDocument/2006/relationships/slide" Target="slides/slide27.xml" /><Relationship Id="rId29" Type="http://schemas.openxmlformats.org/officeDocument/2006/relationships/slide" Target="slides/slide28.xml" /><Relationship Id="rId30" Type="http://schemas.openxmlformats.org/officeDocument/2006/relationships/notesMaster" Target="notesMasters/notesMaster1.xml" /><Relationship Id="rId32" Type="http://schemas.openxmlformats.org/officeDocument/2006/relationships/viewProps" Target="viewProps.xml" /><Relationship Id="rId31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34" Type="http://schemas.openxmlformats.org/officeDocument/2006/relationships/tableStyles" Target="tableStyles.xml" /><Relationship Id="rId33" Type="http://schemas.openxmlformats.org/officeDocument/2006/relationships/theme" Target="theme/theme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1/2/22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2.xml.rels><?xml version="1.0" encoding="UTF-8"?>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3.xml.rels><?xml version="1.0" encoding="UTF-8"?>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4.xml.rels><?xml version="1.0" encoding="UTF-8"?><Relationships xmlns="http://schemas.openxmlformats.org/package/2006/relationships"><Relationship Id="rId2" Type="http://schemas.openxmlformats.org/officeDocument/2006/relationships/slide" Target="../slides/slide9.xml" /><Relationship Id="rId1" Type="http://schemas.openxmlformats.org/officeDocument/2006/relationships/notesMaster" Target="../notesMasters/notesMaster1.xml" /></Relationships>
</file>

<file path=ppt/notesSlides/_rels/notesSlide5.xml.rels><?xml version="1.0" encoding="UTF-8"?><Relationships xmlns="http://schemas.openxmlformats.org/package/2006/relationships"><Relationship Id="rId2" Type="http://schemas.openxmlformats.org/officeDocument/2006/relationships/slide" Target="../slides/slide10.xml" /><Relationship Id="rId1" Type="http://schemas.openxmlformats.org/officeDocument/2006/relationships/notesMaster" Target="../notesMasters/notesMaster1.xml" /></Relationships>
</file>

<file path=ppt/notesSlides/_rels/notesSlide6.xml.rels><?xml version="1.0" encoding="UTF-8"?><Relationships xmlns="http://schemas.openxmlformats.org/package/2006/relationships"><Relationship Id="rId2" Type="http://schemas.openxmlformats.org/officeDocument/2006/relationships/slide" Target="../slides/slide12.xml" /><Relationship Id="rId1" Type="http://schemas.openxmlformats.org/officeDocument/2006/relationships/notesMaster" Target="../notesMasters/notesMaster1.xml" /></Relationships>
</file>

<file path=ppt/notesSlides/_rels/notesSlide7.xml.rels><?xml version="1.0" encoding="UTF-8"?><Relationships xmlns="http://schemas.openxmlformats.org/package/2006/relationships"><Relationship Id="rId2" Type="http://schemas.openxmlformats.org/officeDocument/2006/relationships/slide" Target="../slides/slide14.xml" /><Relationship Id="rId1" Type="http://schemas.openxmlformats.org/officeDocument/2006/relationships/notesMaster" Target="../notesMasters/notesMaster1.xml" /></Relationships>
</file>

<file path=ppt/notesSlides/_rels/notesSlide8.xml.rels><?xml version="1.0" encoding="UTF-8"?><Relationships xmlns="http://schemas.openxmlformats.org/package/2006/relationships"><Relationship Id="rId2" Type="http://schemas.openxmlformats.org/officeDocument/2006/relationships/slide" Target="../slides/slide16.xml" /><Relationship Id="rId1" Type="http://schemas.openxmlformats.org/officeDocument/2006/relationships/notesMaster" Target="../notesMasters/notesMaster1.xml" /></Relationships>
</file>

<file path=ppt/notesSlides/_rels/notesSlide9.xml.rels><?xml version="1.0" encoding="UTF-8"?><Relationships xmlns="http://schemas.openxmlformats.org/package/2006/relationships"><Relationship Id="rId2" Type="http://schemas.openxmlformats.org/officeDocument/2006/relationships/slide" Target="../slides/slide18.xml" /><Relationship Id="rId1" Type="http://schemas.openxmlformats.org/officeDocument/2006/relationships/notesMaster" Target="../notesMasters/notesMaster1.xml" /></Relationships>
</file>

<file path=ppt/notesSlides/_rels/notesSlide10.xml.rels><?xml version="1.0" encoding="UTF-8"?><Relationships xmlns="http://schemas.openxmlformats.org/package/2006/relationships"><Relationship Id="rId2" Type="http://schemas.openxmlformats.org/officeDocument/2006/relationships/slide" Target="../slides/slide20.xml" /><Relationship Id="rId1" Type="http://schemas.openxmlformats.org/officeDocument/2006/relationships/notesMaster" Target="../notesMasters/notesMaster1.xml" /></Relationships>
</file>

<file path=ppt/notesSlides/_rels/notesSlide11.xml.rels><?xml version="1.0" encoding="UTF-8"?><Relationships xmlns="http://schemas.openxmlformats.org/package/2006/relationships"><Relationship Id="rId2" Type="http://schemas.openxmlformats.org/officeDocument/2006/relationships/slide" Target="../slides/slide22.xml" /><Relationship Id="rId1" Type="http://schemas.openxmlformats.org/officeDocument/2006/relationships/notesMaster" Target="../notesMasters/notesMaster1.xml" /></Relationships>
</file>

<file path=ppt/notesSlides/_rels/notesSlide12.xml.rels><?xml version="1.0" encoding="UTF-8"?><Relationships xmlns="http://schemas.openxmlformats.org/package/2006/relationships"><Relationship Id="rId2" Type="http://schemas.openxmlformats.org/officeDocument/2006/relationships/slide" Target="../slides/slide23.xml" /><Relationship Id="rId1" Type="http://schemas.openxmlformats.org/officeDocument/2006/relationships/notesMaster" Target="../notesMasters/notesMaster1.xml" /></Relationships>
</file>

<file path=ppt/notesSlides/_rels/notesSlide13.xml.rels><?xml version="1.0" encoding="UTF-8"?><Relationships xmlns="http://schemas.openxmlformats.org/package/2006/relationships"><Relationship Id="rId2" Type="http://schemas.openxmlformats.org/officeDocument/2006/relationships/slide" Target="../slides/slide25.xml" /><Relationship Id="rId1" Type="http://schemas.openxmlformats.org/officeDocument/2006/relationships/notesMaster" Target="../notesMasters/notesMaster1.xml" /></Relationships>
</file>

<file path=ppt/notesSlides/_rels/notesSlide14.xml.rels><?xml version="1.0" encoding="UTF-8"?><Relationships xmlns="http://schemas.openxmlformats.org/package/2006/relationships"><Relationship Id="rId2" Type="http://schemas.openxmlformats.org/officeDocument/2006/relationships/slide" Target="../slides/slide26.xml" /><Relationship Id="rId1" Type="http://schemas.openxmlformats.org/officeDocument/2006/relationships/notesMaster" Target="../notesMasters/notesMaster1.xml" /></Relationships>
</file>

<file path=ppt/notesSlides/_rels/notesSlide15.xml.rels><?xml version="1.0" encoding="UTF-8"?><Relationships xmlns="http://schemas.openxmlformats.org/package/2006/relationships"><Relationship Id="rId2" Type="http://schemas.openxmlformats.org/officeDocument/2006/relationships/slide" Target="../slides/slide27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 missing row has no value to be missing. Build the grid the data should have filled, find where 1,755 attendance rows went, and learn why a complete grid still does not prove everyone reported.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</a:t>
            </a:fld>
            <a:endParaRPr lang="en-US"/>
          </a:p>
        </p:txBody>
      </p:sp>
    </p:spTree>
  </p:cSld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Every check in the cleaning course looked at values: blanks, sentinels, implausible numbers. All of them share an assumption — that the row is there. The failure this lesson deals with is different. A school that was closed has no attendance rows. A facility that did not report has no row in the extract. A month with no distribution has nothing at all. There is no blank cell to count, no </a:t>
            </a:r>
            <a:r>
              <a:rPr>
                <a:latin typeface="Courier"/>
              </a:rPr>
              <a:t>NA</a:t>
            </a:r>
            <a:r>
              <a:rPr/>
              <a:t> to detect, and every summary you compute is over the periods that happened to be recorded. The fix is always the same shape: construct the grid of periods that should exist, join the data onto it, and let the holes appear as rows.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</a:t>
            </a:fld>
            <a:endParaRPr lang="en-US"/>
          </a:p>
        </p:txBody>
      </p:sp>
    </p:spTree>
  </p:cSld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1,200 students by 60 school days is a grid of 72,000. The file holds 70,245. 1,755 rows were never written. dplyr has a shorter route when the frame is already the data: </a:t>
            </a:r>
            <a:r>
              <a:rPr>
                <a:latin typeface="Courier"/>
              </a:rPr>
              <a:t>complete()</a:t>
            </a:r>
            <a:r>
              <a:rPr/>
              <a:t> fills the cross-product of the values it finds, which is right when every combination should exist and wrong when a student joined mid-term — it will not invent days for a student the file never mentions before March. Build the grid explicitly when the universe is defined outside the data, which is the usual case.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6</a:t>
            </a:fld>
            <a:endParaRPr lang="en-US"/>
          </a:p>
        </p:txBody>
      </p:sp>
    </p:spTree>
  </p:cSld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Two schools, fifteen days each, and 61 × 15 + 56 × 15 = 1,755. The grid accounts for every single missing row, and it does so in a form that names the cause: two schools were shut for the same fifteen days in March. That is the payoff. Before the grid, the missing rows were invisible. After it, they are two schools and a date range — a strike, a flood, an exam period, something a colleague can confirm in one phone call.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9</a:t>
            </a:fld>
            <a:endParaRPr lang="en-US"/>
          </a:p>
        </p:txBody>
      </p:sp>
    </p:spTree>
  </p:cSld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Now the decision, and it is the whole reason the lesson exists.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10</a:t>
            </a:fld>
            <a:endParaRPr lang="en-US"/>
          </a:p>
        </p:txBody>
      </p:sp>
    </p:spTree>
  </p:cSld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Filling the gaps with “absent” makes SCH07 and SCH18 look like a dropout emergency, because a quarter of their term is now recorded as every child missing every day. The correct handling is the opposite: those days were not school days for those schools, and they belong in neither numerator nor denominator.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12</a:t>
            </a:fld>
            <a:endParaRPr lang="en-US"/>
          </a:p>
        </p:txBody>
      </p:sp>
    </p:spTree>
  </p:cSld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Build the grid per school, not per district. The universe of periods is a property of the reporting unit, and assuming a single shared calendar is how a closure becomes an absence.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14</a:t>
            </a:fld>
            <a:endParaRPr lang="en-US"/>
          </a:p>
        </p:txBody>
      </p:sp>
    </p:spTree>
  </p:cSld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vaccination extract is the counter-example, and it is important because it looks like the good case.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16</a:t>
            </a:fld>
            <a:endParaRPr lang="en-US"/>
          </a:p>
        </p:txBody>
      </p:sp>
    </p:spTree>
  </p:cSld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38 × 12 × 6 = 2,736, and the file has 2,736 rows. The grid is perfect. And 642 of those rows carry </a:t>
            </a:r>
            <a:r>
              <a:rPr>
                <a:latin typeface="Courier"/>
              </a:rPr>
              <a:t>report_submitted</a:t>
            </a:r>
            <a:r>
              <a:rPr/>
              <a:t> of </a:t>
            </a:r>
            <a:r>
              <a:rPr>
                <a:latin typeface="Courier"/>
              </a:rPr>
              <a:t>false</a:t>
            </a:r>
            <a:r>
              <a:rPr/>
              <a:t> and zero doses. So the grid check passes and the data is still full of holes — they are just holes with a row around them. Two separate checks, and you need both: is every expected row present, and does every present row contain a report.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18</a:t>
            </a:fld>
            <a:endParaRPr lang="en-US"/>
          </a:p>
        </p:txBody>
      </p:sp>
    </p:spTree>
  </p:cSld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 small mechanical point that causes disproportionate trouble.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20</a:t>
            </a:fld>
            <a:endParaRPr lang="en-US"/>
          </a:p>
        </p:txBody>
      </p:sp>
    </p:spTree>
  </p:cSld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Use ISO period keys — </a:t>
            </a:r>
            <a:r>
              <a:rPr>
                <a:latin typeface="Courier"/>
              </a:rPr>
              <a:t>2024-08</a:t>
            </a:r>
            <a:r>
              <a:rPr/>
              <a:t>, </a:t>
            </a:r>
            <a:r>
              <a:rPr>
                <a:latin typeface="Courier"/>
              </a:rPr>
              <a:t>2024-Q3</a:t>
            </a:r>
            <a:r>
              <a:rPr/>
              <a:t>, </a:t>
            </a:r>
            <a:r>
              <a:rPr>
                <a:latin typeface="Courier"/>
              </a:rPr>
              <a:t>2024-W32</a:t>
            </a:r>
            <a:r>
              <a:rPr/>
              <a:t> — everywhere a period is a key. </a:t>
            </a:r>
            <a:r>
              <a:rPr>
                <a:latin typeface="Courier"/>
              </a:rPr>
              <a:t>Aug</a:t>
            </a:r>
            <a:r>
              <a:rPr/>
              <a:t>, </a:t>
            </a:r>
            <a:r>
              <a:rPr>
                <a:latin typeface="Courier"/>
              </a:rPr>
              <a:t>August</a:t>
            </a:r>
            <a:r>
              <a:rPr/>
              <a:t> and </a:t>
            </a:r>
            <a:r>
              <a:rPr>
                <a:latin typeface="Courier"/>
              </a:rPr>
              <a:t>08/2024</a:t>
            </a:r>
            <a:r>
              <a:rPr/>
              <a:t> all sort wrongly, and </a:t>
            </a:r>
            <a:r>
              <a:rPr>
                <a:latin typeface="Courier"/>
              </a:rPr>
              <a:t>08/2024</a:t>
            </a:r>
            <a:r>
              <a:rPr/>
              <a:t> is ambiguous between two conventions that are both in daily use in this sector. The month must carry its year. A twelve-month grid keyed on </a:t>
            </a:r>
            <a:r>
              <a:rPr>
                <a:latin typeface="Courier"/>
              </a:rPr>
              <a:t>month</a:t>
            </a:r>
            <a:r>
              <a:rPr/>
              <a:t> alone silently merges August 2023 and August 2024 the first time two years of data are in the same folder.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22</a:t>
            </a:fld>
            <a:endParaRPr lang="en-US"/>
          </a:p>
        </p:txBody>
      </p:sp>
    </p:spTree>
  </p:cSld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last shape in this lesson, and the one the next lesson builds on. To compare a line-level register with a monthly return, aggregate the register to the aggregate’s grain — never the other way.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23</a:t>
            </a:fld>
            <a:endParaRPr lang="en-US"/>
          </a:p>
        </p:txBody>
      </p:sp>
    </p:spTree>
  </p:cSld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Two things to notice, because both are choices. The month a record belongs to comes from the event date, not from when the form was submitted — a late submission still belongs to the month it describes. And the last month in the file is very often partial, so a trend chart that includes it always appears to be falling.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25</a:t>
            </a:fld>
            <a:endParaRPr lang="en-US"/>
          </a:p>
        </p:txBody>
      </p:sp>
    </p:spTree>
  </p:cSld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Drop it or mark it, but never plot it silently next to complete months.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26</a:t>
            </a:fld>
            <a:endParaRPr lang="en-US"/>
          </a:p>
        </p:txBody>
      </p:sp>
    </p:spTree>
  </p:cSld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You now have a register aggregated to the same grain as the monthly return. The next lesson puts the two side by side, works out why they disagree, and turns the difference into a table you can publish rather than an argument you have to win.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27</a:t>
            </a:fld>
            <a:endParaRPr lang="en-US"/>
          </a:p>
        </p:txBody>
      </p:sp>
    </p:spTree>
  </p:cSld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42900" eaLnBrk="1" hangingPunct="1" latinLnBrk="0" rtl="0">
        <a:spcBef>
          <a:spcPct val="0"/>
        </a:spcBef>
        <a:buNone/>
        <a:defRPr kern="1200" sz="33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342900" eaLnBrk="1" hangingPunct="1" indent="-342900" latinLnBrk="0" marL="3429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1pPr>
      <a:lvl2pPr algn="l" defTabSz="342900" eaLnBrk="1" hangingPunct="1" indent="-342900" latinLnBrk="0" marL="685800" rtl="0">
        <a:spcBef>
          <a:spcPct val="20000"/>
        </a:spcBef>
        <a:buFont typeface="Arial"/>
        <a:buChar char="–"/>
        <a:defRPr kern="1200" sz="2100">
          <a:solidFill>
            <a:schemeClr val="tx1"/>
          </a:solidFill>
          <a:latin typeface="+mn-lt"/>
          <a:ea typeface="+mn-ea"/>
          <a:cs typeface="+mn-cs"/>
        </a:defRPr>
      </a:lvl2pPr>
      <a:lvl3pPr algn="l" defTabSz="342900" eaLnBrk="1" hangingPunct="1" indent="-342900" latinLnBrk="0" marL="1028700" rtl="0">
        <a:spcBef>
          <a:spcPct val="20000"/>
        </a:spcBef>
        <a:buFont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342900" eaLnBrk="1" hangingPunct="1" indent="-342900" latinLnBrk="0" marL="1371600" rtl="0">
        <a:spcBef>
          <a:spcPct val="20000"/>
        </a:spcBef>
        <a:buFont typeface="Arial"/>
        <a:buChar char="–"/>
        <a:defRPr kern="1200" sz="1500">
          <a:solidFill>
            <a:schemeClr val="tx1"/>
          </a:solidFill>
          <a:latin typeface="+mn-lt"/>
          <a:ea typeface="+mn-ea"/>
          <a:cs typeface="+mn-cs"/>
        </a:defRPr>
      </a:lvl4pPr>
      <a:lvl5pPr algn="l" defTabSz="342900" eaLnBrk="1" hangingPunct="1" indent="-342900" latinLnBrk="0" marL="1714500" rtl="0">
        <a:spcBef>
          <a:spcPct val="20000"/>
        </a:spcBef>
        <a:buFont typeface="Arial"/>
        <a:buChar char="»"/>
        <a:defRPr kern="1200" sz="1500">
          <a:solidFill>
            <a:schemeClr val="tx1"/>
          </a:solidFill>
          <a:latin typeface="+mn-lt"/>
          <a:ea typeface="+mn-ea"/>
          <a:cs typeface="+mn-cs"/>
        </a:defRPr>
      </a:lvl5pPr>
      <a:lvl6pPr algn="l" defTabSz="342900" eaLnBrk="1" hangingPunct="1" indent="-342900" latinLnBrk="0" marL="20574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6pPr>
      <a:lvl7pPr algn="l" defTabSz="342900" eaLnBrk="1" hangingPunct="1" indent="-342900" latinLnBrk="0" marL="24003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7pPr>
      <a:lvl8pPr algn="l" defTabSz="342900" eaLnBrk="1" hangingPunct="1" indent="-342900" latinLnBrk="0" marL="27432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8pPr>
      <a:lvl9pPr algn="l" defTabSz="342900" eaLnBrk="1" hangingPunct="1" indent="-342900" latinLnBrk="0" marL="30861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342900" eaLnBrk="1" hangingPunct="1" latinLnBrk="0" marL="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1pPr>
      <a:lvl2pPr algn="l" defTabSz="342900" eaLnBrk="1" hangingPunct="1" latinLnBrk="0" marL="3429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2pPr>
      <a:lvl3pPr algn="l" defTabSz="342900" eaLnBrk="1" hangingPunct="1" latinLnBrk="0" marL="6858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3pPr>
      <a:lvl4pPr algn="l" defTabSz="342900" eaLnBrk="1" hangingPunct="1" latinLnBrk="0" marL="10287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4pPr>
      <a:lvl5pPr algn="l" defTabSz="342900" eaLnBrk="1" hangingPunct="1" latinLnBrk="0" marL="13716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5pPr>
      <a:lvl6pPr algn="l" defTabSz="342900" eaLnBrk="1" hangingPunct="1" latinLnBrk="0" marL="17145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6pPr>
      <a:lvl7pPr algn="l" defTabSz="342900" eaLnBrk="1" hangingPunct="1" latinLnBrk="0" marL="20574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7pPr>
      <a:lvl8pPr algn="l" defTabSz="342900" eaLnBrk="1" hangingPunct="1" latinLnBrk="0" marL="24003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8pPr>
      <a:lvl9pPr algn="l" defTabSz="342900" eaLnBrk="1" hangingPunct="1" latinLnBrk="0" marL="27432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.xm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.xml" /></Relationships>
</file>

<file path=ppt/slides/_rels/slide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4.xml" /></Relationships>
</file>

<file path=ppt/slides/_rels/slide10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5.xml" /></Relationships>
</file>

<file path=ppt/slides/_rels/slide1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6.xml" /></Relationships>
</file>

<file path=ppt/slides/_rels/slide1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7.xml" /></Relationships>
</file>

<file path=ppt/slides/_rels/slide1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8.xml" /></Relationships>
</file>

<file path=ppt/slides/_rels/slide1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8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9.xml" /></Relationships>
</file>

<file path=ppt/slides/_rels/slide1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0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0.xml" /></Relationships>
</file>

<file path=ppt/slides/_rels/slide2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1.xml" /></Relationships>
</file>

<file path=ppt/slides/_rels/slide2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2.xml" /></Relationships>
</file>

<file path=ppt/slides/_rels/slide2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3.xml" /></Relationships>
</file>

<file path=ppt/slides/_rels/slide2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4.xml" /></Relationships>
</file>

<file path=ppt/slides/_rels/slide2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5.xml" /></Relationships>
</file>

<file path=ppt/slides/_rels/slide28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hyperlink" Target="https://data-analysis.cassion.dev/courses/joining-and-reshaping/joining-06-time-and-periods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pPr lvl="0" indent="0" marL="0">
              <a:buNone/>
            </a:pPr>
            <a:r>
              <a:rPr/>
              <a:t>The rows that were never written</a:t>
            </a:r>
          </a:p>
        </p:txBody>
      </p:sp>
      <p:sp>
        <p:nvSpPr>
          <p:cNvPr id="3" name="Subtitle 2"/>
          <p:cNvSpPr>
            <a:spLocks noGrp="1"/>
          </p:cNvSpPr>
          <p:nvPr>
            <p:ph idx="1" type="subTitle"/>
          </p:nvPr>
        </p:nvSpPr>
        <p:spPr>
          <a:xfrm>
            <a:off x="1371600" y="2914650"/>
            <a:ext cx="6400800" cy="1314450"/>
          </a:xfrm>
        </p:spPr>
        <p:txBody>
          <a:bodyPr/>
          <a:lstStyle/>
          <a:p>
            <a:pPr lvl="0" indent="0" marL="0">
              <a:buNone/>
            </a:pPr>
            <a:r>
              <a:rPr/>
              <a:t>A missing row has no value to be missing. Build the grid the data should have filled, find where 1,755 attendance rows went, and learn why a complete grid still does not prove everyone reported.</a:t>
            </a:r>
            <a:br/>
            <a:br/>
            <a:r>
              <a:rPr/>
              <a:t>Pierre Robentz Cassion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Lesson 6 of 8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What this lesson covers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A missing row has no value to be missing</a:t>
            </a:r>
          </a:p>
          <a:p>
            <a:pPr lvl="0"/>
            <a:r>
              <a:rPr/>
              <a:t>Build the grid</a:t>
            </a:r>
          </a:p>
          <a:p>
            <a:pPr lvl="0"/>
            <a:r>
              <a:rPr/>
              <a:t>Where all 1,755 went</a:t>
            </a:r>
          </a:p>
          <a:p>
            <a:pPr lvl="0"/>
            <a:r>
              <a:rPr/>
              <a:t>Absent is not absent</a:t>
            </a:r>
          </a:p>
          <a:p>
            <a:pPr lvl="0"/>
            <a:r>
              <a:rPr/>
              <a:t>A complete grid does not prove everyone reported</a:t>
            </a:r>
          </a:p>
          <a:p>
            <a:pPr lvl="0"/>
            <a:r>
              <a:rPr/>
              <a:t>Period keys that sort</a:t>
            </a:r>
          </a:p>
          <a:p>
            <a:pPr lvl="0"/>
            <a:r>
              <a:rPr/>
              <a:t>Aligning a daily register to a monthly aggregate</a:t>
            </a:r>
          </a:p>
          <a:p>
            <a:pPr lvl="0"/>
            <a:r>
              <a:rPr/>
              <a:t>What comes next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 missing row has no value to be missing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Every check in the cleaning course looked at values: blanks, sentinels, implausible numbers.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Build the grid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students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roster[</a:t>
            </a:r>
            <a:r>
              <a:rPr>
                <a:solidFill>
                  <a:srgbClr val="4070A0"/>
                </a:solidFill>
                <a:latin typeface="Courier"/>
              </a:rPr>
              <a:t>"student_id"</a:t>
            </a:r>
            <a:r>
              <a:rPr>
                <a:latin typeface="Courier"/>
              </a:rPr>
              <a:t>].drop_duplicates()</a:t>
            </a:r>
            <a:br/>
            <a:r>
              <a:rPr>
                <a:latin typeface="Courier"/>
              </a:rPr>
              <a:t>school_days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attendance[</a:t>
            </a:r>
            <a:r>
              <a:rPr>
                <a:solidFill>
                  <a:srgbClr val="4070A0"/>
                </a:solidFill>
                <a:latin typeface="Courier"/>
              </a:rPr>
              <a:t>"attendance_date"</a:t>
            </a:r>
            <a:r>
              <a:rPr>
                <a:latin typeface="Courier"/>
              </a:rPr>
              <a:t>].drop_duplicates()</a:t>
            </a:r>
            <a:br/>
            <a:br/>
            <a:r>
              <a:rPr>
                <a:latin typeface="Courier"/>
              </a:rPr>
              <a:t>grid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pd.MultiIndex.from_product(</a:t>
            </a:r>
            <a:br/>
            <a:r>
              <a:rPr>
                <a:latin typeface="Courier"/>
              </a:rPr>
              <a:t>    [students, school_days], names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[</a:t>
            </a:r>
            <a:r>
              <a:rPr>
                <a:solidFill>
                  <a:srgbClr val="4070A0"/>
                </a:solidFill>
                <a:latin typeface="Courier"/>
              </a:rPr>
              <a:t>"student_id"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"attendance_date"</a:t>
            </a:r>
            <a:r>
              <a:rPr>
                <a:latin typeface="Courier"/>
              </a:rPr>
              <a:t>]</a:t>
            </a:r>
            <a:br/>
            <a:r>
              <a:rPr>
                <a:latin typeface="Courier"/>
              </a:rPr>
              <a:t>).to_frame(index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solidFill>
                  <a:srgbClr val="19177C"/>
                </a:solidFill>
                <a:latin typeface="Courier"/>
              </a:rPr>
              <a:t>False</a:t>
            </a:r>
            <a:r>
              <a:rPr>
                <a:latin typeface="Courier"/>
              </a:rPr>
              <a:t>)</a:t>
            </a:r>
            <a:br/>
            <a:br/>
            <a:r>
              <a:rPr>
                <a:latin typeface="Courier"/>
              </a:rPr>
              <a:t>complete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grid.merge(attendance, on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[</a:t>
            </a:r>
            <a:r>
              <a:rPr>
                <a:solidFill>
                  <a:srgbClr val="4070A0"/>
                </a:solidFill>
                <a:latin typeface="Courier"/>
              </a:rPr>
              <a:t>"student_id"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"attendance_date"</a:t>
            </a:r>
            <a:r>
              <a:rPr>
                <a:latin typeface="Courier"/>
              </a:rPr>
              <a:t>], how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solidFill>
                  <a:srgbClr val="4070A0"/>
                </a:solidFill>
                <a:latin typeface="Courier"/>
              </a:rPr>
              <a:t>"left"</a:t>
            </a:r>
            <a:r>
              <a:rPr>
                <a:latin typeface="Courier"/>
              </a:rPr>
              <a:t>)</a:t>
            </a:r>
            <a:br/>
            <a:br/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BB6688"/>
                </a:solidFill>
                <a:latin typeface="Courier"/>
              </a:rPr>
              <a:t>f"grid 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solidFill>
                  <a:srgbClr val="008000"/>
                </a:solidFill>
                <a:latin typeface="Courier"/>
              </a:rPr>
              <a:t>len</a:t>
            </a:r>
            <a:r>
              <a:rPr>
                <a:latin typeface="Courier"/>
              </a:rPr>
              <a:t>(grid)</a:t>
            </a:r>
            <a:r>
              <a:rPr>
                <a:solidFill>
                  <a:srgbClr val="4070A0"/>
                </a:solidFill>
                <a:latin typeface="Courier"/>
              </a:rPr>
              <a:t>:,}</a:t>
            </a:r>
            <a:r>
              <a:rPr>
                <a:solidFill>
                  <a:srgbClr val="BB6688"/>
                </a:solidFill>
                <a:latin typeface="Courier"/>
              </a:rPr>
              <a:t>, actual 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solidFill>
                  <a:srgbClr val="008000"/>
                </a:solidFill>
                <a:latin typeface="Courier"/>
              </a:rPr>
              <a:t>len</a:t>
            </a:r>
            <a:r>
              <a:rPr>
                <a:latin typeface="Courier"/>
              </a:rPr>
              <a:t>(attendance)</a:t>
            </a:r>
            <a:r>
              <a:rPr>
                <a:solidFill>
                  <a:srgbClr val="4070A0"/>
                </a:solidFill>
                <a:latin typeface="Courier"/>
              </a:rPr>
              <a:t>:,}</a:t>
            </a:r>
            <a:r>
              <a:rPr>
                <a:solidFill>
                  <a:srgbClr val="BB6688"/>
                </a:solidFill>
                <a:latin typeface="Courier"/>
              </a:rPr>
              <a:t>, "</a:t>
            </a:r>
            <a:br/>
            <a:r>
              <a:rPr>
                <a:latin typeface="Courier"/>
              </a:rPr>
              <a:t>      </a:t>
            </a:r>
            <a:r>
              <a:rPr>
                <a:solidFill>
                  <a:srgbClr val="BB6688"/>
                </a:solidFill>
                <a:latin typeface="Courier"/>
              </a:rPr>
              <a:t>f"missing 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solidFill>
                  <a:srgbClr val="008000"/>
                </a:solidFill>
                <a:latin typeface="Courier"/>
              </a:rPr>
              <a:t>len</a:t>
            </a:r>
            <a:r>
              <a:rPr>
                <a:latin typeface="Courier"/>
              </a:rPr>
              <a:t>(grid) </a:t>
            </a:r>
            <a:r>
              <a:rPr>
                <a:solidFill>
                  <a:srgbClr val="666666"/>
                </a:solidFill>
                <a:latin typeface="Courier"/>
              </a:rPr>
              <a:t>-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08000"/>
                </a:solidFill>
                <a:latin typeface="Courier"/>
              </a:rPr>
              <a:t>len</a:t>
            </a:r>
            <a:r>
              <a:rPr>
                <a:latin typeface="Courier"/>
              </a:rPr>
              <a:t>(attendance)</a:t>
            </a:r>
            <a:r>
              <a:rPr>
                <a:solidFill>
                  <a:srgbClr val="4070A0"/>
                </a:solidFill>
                <a:latin typeface="Courier"/>
              </a:rPr>
              <a:t>:,}</a:t>
            </a:r>
            <a:r>
              <a:rPr>
                <a:solidFill>
                  <a:srgbClr val="BB6688"/>
                </a:solidFill>
                <a:latin typeface="Courier"/>
              </a:rPr>
              <a:t>"</a:t>
            </a:r>
            <a:r>
              <a:rPr>
                <a:latin typeface="Courier"/>
              </a:rPr>
              <a:t>)</a:t>
            </a:r>
          </a:p>
        </p:txBody>
      </p:sp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Build the grid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grid </a:t>
            </a:r>
            <a:r>
              <a:rPr>
                <a:solidFill>
                  <a:srgbClr val="007020"/>
                </a:solidFill>
                <a:latin typeface="Courier"/>
              </a:rPr>
              <a:t>&lt;-</a:t>
            </a:r>
            <a:r>
              <a:rPr>
                <a:latin typeface="Courier"/>
              </a:rPr>
              <a:t> tidyr</a:t>
            </a:r>
            <a:r>
              <a:rPr>
                <a:solidFill>
                  <a:srgbClr val="4070A0"/>
                </a:solidFill>
                <a:latin typeface="Courier"/>
              </a:rPr>
              <a:t>::</a:t>
            </a:r>
            <a:r>
              <a:rPr>
                <a:solidFill>
                  <a:srgbClr val="06287E"/>
                </a:solidFill>
                <a:latin typeface="Courier"/>
              </a:rPr>
              <a:t>expand_grid</a:t>
            </a:r>
            <a:r>
              <a:rPr>
                <a:latin typeface="Courier"/>
              </a:rPr>
              <a:t>(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7D9029"/>
                </a:solidFill>
                <a:latin typeface="Courier"/>
              </a:rPr>
              <a:t>student_id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unique</a:t>
            </a:r>
            <a:r>
              <a:rPr>
                <a:latin typeface="Courier"/>
              </a:rPr>
              <a:t>(roster</a:t>
            </a:r>
            <a:r>
              <a:rPr>
                <a:solidFill>
                  <a:srgbClr val="4070A0"/>
                </a:solidFill>
                <a:latin typeface="Courier"/>
              </a:rPr>
              <a:t>$</a:t>
            </a:r>
            <a:r>
              <a:rPr>
                <a:latin typeface="Courier"/>
              </a:rPr>
              <a:t>student_id),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7D9029"/>
                </a:solidFill>
                <a:latin typeface="Courier"/>
              </a:rPr>
              <a:t>attendance_date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unique</a:t>
            </a:r>
            <a:r>
              <a:rPr>
                <a:latin typeface="Courier"/>
              </a:rPr>
              <a:t>(attendance</a:t>
            </a:r>
            <a:r>
              <a:rPr>
                <a:solidFill>
                  <a:srgbClr val="4070A0"/>
                </a:solidFill>
                <a:latin typeface="Courier"/>
              </a:rPr>
              <a:t>$</a:t>
            </a:r>
            <a:r>
              <a:rPr>
                <a:latin typeface="Courier"/>
              </a:rPr>
              <a:t>attendance_date)</a:t>
            </a:r>
            <a:br/>
            <a:r>
              <a:rPr>
                <a:latin typeface="Courier"/>
              </a:rPr>
              <a:t>)</a:t>
            </a:r>
            <a:br/>
            <a:br/>
            <a:r>
              <a:rPr>
                <a:latin typeface="Courier"/>
              </a:rPr>
              <a:t>complete </a:t>
            </a:r>
            <a:r>
              <a:rPr>
                <a:solidFill>
                  <a:srgbClr val="007020"/>
                </a:solidFill>
                <a:latin typeface="Courier"/>
              </a:rPr>
              <a:t>&lt;-</a:t>
            </a:r>
            <a:r>
              <a:rPr>
                <a:latin typeface="Courier"/>
              </a:rPr>
              <a:t> grid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left_join</a:t>
            </a:r>
            <a:r>
              <a:rPr>
                <a:latin typeface="Courier"/>
              </a:rPr>
              <a:t>(attendance, </a:t>
            </a:r>
            <a:r>
              <a:rPr>
                <a:solidFill>
                  <a:srgbClr val="7D9029"/>
                </a:solidFill>
                <a:latin typeface="Courier"/>
              </a:rPr>
              <a:t>by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c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70A0"/>
                </a:solidFill>
                <a:latin typeface="Courier"/>
              </a:rPr>
              <a:t>"student_id"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"attendance_date"</a:t>
            </a:r>
            <a:r>
              <a:rPr>
                <a:latin typeface="Courier"/>
              </a:rPr>
              <a:t>))</a:t>
            </a:r>
            <a:br/>
            <a:br/>
            <a:r>
              <a:rPr>
                <a:solidFill>
                  <a:srgbClr val="06287E"/>
                </a:solidFill>
                <a:latin typeface="Courier"/>
              </a:rPr>
              <a:t>cat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06287E"/>
                </a:solidFill>
                <a:latin typeface="Courier"/>
              </a:rPr>
              <a:t>sprintf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70A0"/>
                </a:solidFill>
                <a:latin typeface="Courier"/>
              </a:rPr>
              <a:t>"grid %d, actual %d, missing %d\n"</a:t>
            </a:r>
            <a:r>
              <a:rPr>
                <a:latin typeface="Courier"/>
              </a:rPr>
              <a:t>,</a:t>
            </a:r>
            <a:br/>
            <a:r>
              <a:rPr>
                <a:latin typeface="Courier"/>
              </a:rPr>
              <a:t>            </a:t>
            </a:r>
            <a:r>
              <a:rPr>
                <a:solidFill>
                  <a:srgbClr val="06287E"/>
                </a:solidFill>
                <a:latin typeface="Courier"/>
              </a:rPr>
              <a:t>nrow</a:t>
            </a:r>
            <a:r>
              <a:rPr>
                <a:latin typeface="Courier"/>
              </a:rPr>
              <a:t>(grid), </a:t>
            </a:r>
            <a:r>
              <a:rPr>
                <a:solidFill>
                  <a:srgbClr val="06287E"/>
                </a:solidFill>
                <a:latin typeface="Courier"/>
              </a:rPr>
              <a:t>nrow</a:t>
            </a:r>
            <a:r>
              <a:rPr>
                <a:latin typeface="Courier"/>
              </a:rPr>
              <a:t>(attendance), </a:t>
            </a:r>
            <a:r>
              <a:rPr>
                <a:solidFill>
                  <a:srgbClr val="06287E"/>
                </a:solidFill>
                <a:latin typeface="Courier"/>
              </a:rPr>
              <a:t>nrow</a:t>
            </a:r>
            <a:r>
              <a:rPr>
                <a:latin typeface="Courier"/>
              </a:rPr>
              <a:t>(grid) </a:t>
            </a:r>
            <a:r>
              <a:rPr>
                <a:solidFill>
                  <a:srgbClr val="4070A0"/>
                </a:solidFill>
                <a:latin typeface="Courier"/>
              </a:rPr>
              <a:t>-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nrow</a:t>
            </a:r>
            <a:r>
              <a:rPr>
                <a:latin typeface="Courier"/>
              </a:rPr>
              <a:t>(attendance)))</a:t>
            </a:r>
          </a:p>
        </p:txBody>
      </p:sp>
    </p:spTree>
  </p:cSld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Build the grid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complete </a:t>
            </a:r>
            <a:r>
              <a:rPr>
                <a:solidFill>
                  <a:srgbClr val="007020"/>
                </a:solidFill>
                <a:latin typeface="Courier"/>
              </a:rPr>
              <a:t>&lt;-</a:t>
            </a:r>
            <a:r>
              <a:rPr>
                <a:latin typeface="Courier"/>
              </a:rPr>
              <a:t> attendance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tidyr</a:t>
            </a:r>
            <a:r>
              <a:rPr>
                <a:solidFill>
                  <a:srgbClr val="4070A0"/>
                </a:solidFill>
                <a:latin typeface="Courier"/>
              </a:rPr>
              <a:t>::</a:t>
            </a:r>
            <a:r>
              <a:rPr>
                <a:solidFill>
                  <a:srgbClr val="06287E"/>
                </a:solidFill>
                <a:latin typeface="Courier"/>
              </a:rPr>
              <a:t>complete</a:t>
            </a:r>
            <a:r>
              <a:rPr>
                <a:latin typeface="Courier"/>
              </a:rPr>
              <a:t>(student_id, attendance_date)</a:t>
            </a:r>
          </a:p>
        </p:txBody>
      </p:sp>
    </p:spTree>
  </p:cSld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Where all 1,755 went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missing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complete[complete[</a:t>
            </a:r>
            <a:r>
              <a:rPr>
                <a:solidFill>
                  <a:srgbClr val="4070A0"/>
                </a:solidFill>
                <a:latin typeface="Courier"/>
              </a:rPr>
              <a:t>"present"</a:t>
            </a:r>
            <a:r>
              <a:rPr>
                <a:latin typeface="Courier"/>
              </a:rPr>
              <a:t>].isna()]</a:t>
            </a:r>
            <a:br/>
            <a:r>
              <a:rPr>
                <a:latin typeface="Courier"/>
              </a:rPr>
              <a:t>by_school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(</a:t>
            </a:r>
            <a:br/>
            <a:r>
              <a:rPr>
                <a:latin typeface="Courier"/>
              </a:rPr>
              <a:t>    missing.merge(roster[[</a:t>
            </a:r>
            <a:r>
              <a:rPr>
                <a:solidFill>
                  <a:srgbClr val="4070A0"/>
                </a:solidFill>
                <a:latin typeface="Courier"/>
              </a:rPr>
              <a:t>"student_id"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"school_id"</a:t>
            </a:r>
            <a:r>
              <a:rPr>
                <a:latin typeface="Courier"/>
              </a:rPr>
              <a:t>]], on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solidFill>
                  <a:srgbClr val="4070A0"/>
                </a:solidFill>
                <a:latin typeface="Courier"/>
              </a:rPr>
              <a:t>"student_id"</a:t>
            </a:r>
            <a:r>
              <a:rPr>
                <a:latin typeface="Courier"/>
              </a:rPr>
              <a:t>)</a:t>
            </a:r>
            <a:br/>
            <a:r>
              <a:rPr>
                <a:latin typeface="Courier"/>
              </a:rPr>
              <a:t>    .groupby(</a:t>
            </a:r>
            <a:r>
              <a:rPr>
                <a:solidFill>
                  <a:srgbClr val="4070A0"/>
                </a:solidFill>
                <a:latin typeface="Courier"/>
              </a:rPr>
              <a:t>"school_id"</a:t>
            </a:r>
            <a:r>
              <a:rPr>
                <a:latin typeface="Courier"/>
              </a:rPr>
              <a:t>)</a:t>
            </a:r>
            <a:br/>
            <a:r>
              <a:rPr>
                <a:latin typeface="Courier"/>
              </a:rPr>
              <a:t>    .agg(missing_rows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70A0"/>
                </a:solidFill>
                <a:latin typeface="Courier"/>
              </a:rPr>
              <a:t>"present"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"size"</a:t>
            </a:r>
            <a:r>
              <a:rPr>
                <a:latin typeface="Courier"/>
              </a:rPr>
              <a:t>),</a:t>
            </a:r>
            <a:br/>
            <a:r>
              <a:rPr>
                <a:latin typeface="Courier"/>
              </a:rPr>
              <a:t>         days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70A0"/>
                </a:solidFill>
                <a:latin typeface="Courier"/>
              </a:rPr>
              <a:t>"attendance_date"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"nunique"</a:t>
            </a:r>
            <a:r>
              <a:rPr>
                <a:latin typeface="Courier"/>
              </a:rPr>
              <a:t>))</a:t>
            </a:r>
            <a:br/>
            <a:r>
              <a:rPr>
                <a:latin typeface="Courier"/>
              </a:rPr>
              <a:t>)</a:t>
            </a:r>
            <a:br/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(by_school)</a:t>
            </a:r>
          </a:p>
        </p:txBody>
      </p:sp>
    </p:spTree>
  </p:cSld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Where all 1,755 went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complete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filter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06287E"/>
                </a:solidFill>
                <a:latin typeface="Courier"/>
              </a:rPr>
              <a:t>is.na</a:t>
            </a:r>
            <a:r>
              <a:rPr>
                <a:latin typeface="Courier"/>
              </a:rPr>
              <a:t>(present))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left_join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06287E"/>
                </a:solidFill>
                <a:latin typeface="Courier"/>
              </a:rPr>
              <a:t>select</a:t>
            </a:r>
            <a:r>
              <a:rPr>
                <a:latin typeface="Courier"/>
              </a:rPr>
              <a:t>(roster, student_id, school_id), </a:t>
            </a:r>
            <a:r>
              <a:rPr>
                <a:solidFill>
                  <a:srgbClr val="7D9029"/>
                </a:solidFill>
                <a:latin typeface="Courier"/>
              </a:rPr>
              <a:t>by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"student_id"</a:t>
            </a:r>
            <a:r>
              <a:rPr>
                <a:latin typeface="Courier"/>
              </a:rPr>
              <a:t>)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summarise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7D9029"/>
                </a:solidFill>
                <a:latin typeface="Courier"/>
              </a:rPr>
              <a:t>missing_rows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n</a:t>
            </a:r>
            <a:r>
              <a:rPr>
                <a:latin typeface="Courier"/>
              </a:rPr>
              <a:t>(), </a:t>
            </a:r>
            <a:r>
              <a:rPr>
                <a:solidFill>
                  <a:srgbClr val="7D9029"/>
                </a:solidFill>
                <a:latin typeface="Courier"/>
              </a:rPr>
              <a:t>days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n_distinct</a:t>
            </a:r>
            <a:r>
              <a:rPr>
                <a:latin typeface="Courier"/>
              </a:rPr>
              <a:t>(attendance_date), </a:t>
            </a:r>
            <a:r>
              <a:rPr>
                <a:solidFill>
                  <a:srgbClr val="7D9029"/>
                </a:solidFill>
                <a:latin typeface="Courier"/>
              </a:rPr>
              <a:t>.by =</a:t>
            </a:r>
            <a:r>
              <a:rPr>
                <a:latin typeface="Courier"/>
              </a:rPr>
              <a:t> school_id)</a:t>
            </a:r>
          </a:p>
        </p:txBody>
      </p:sp>
    </p:spTree>
  </p:cSld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Where all 1,755 went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193800"/>
          <a:ext cx="8229600" cy="3390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school_id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missing rows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days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SCH07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915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15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SCH18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840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15</a:t>
                      </a:r>
                    </a:p>
                  </a:txBody>
                </a:tc>
              </a:tr>
            </a:tbl>
          </a:graphicData>
        </a:graphic>
      </p:graphicFrame>
    </p:spTree>
  </p:cSld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Absent is not absent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naive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complete[</a:t>
            </a:r>
            <a:r>
              <a:rPr>
                <a:solidFill>
                  <a:srgbClr val="4070A0"/>
                </a:solidFill>
                <a:latin typeface="Courier"/>
              </a:rPr>
              <a:t>"present"</a:t>
            </a:r>
            <a:r>
              <a:rPr>
                <a:latin typeface="Courier"/>
              </a:rPr>
              <a:t>].fillna(</a:t>
            </a:r>
            <a:r>
              <a:rPr>
                <a:solidFill>
                  <a:srgbClr val="19177C"/>
                </a:solidFill>
                <a:latin typeface="Courier"/>
              </a:rPr>
              <a:t>False</a:t>
            </a:r>
            <a:r>
              <a:rPr>
                <a:latin typeface="Courier"/>
              </a:rPr>
              <a:t>)</a:t>
            </a:r>
            <a:br/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70A0"/>
                </a:solidFill>
                <a:latin typeface="Courier"/>
              </a:rPr>
              <a:t>"attendance rate treating gaps as absences:"</a:t>
            </a:r>
            <a:r>
              <a:rPr>
                <a:latin typeface="Courier"/>
              </a:rPr>
              <a:t>, naive.mean())</a:t>
            </a:r>
          </a:p>
        </p:txBody>
      </p:sp>
    </p:spTree>
  </p:cSld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Absent is not absent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complete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summarise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7D9029"/>
                </a:solidFill>
                <a:latin typeface="Courier"/>
              </a:rPr>
              <a:t>rate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mean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06287E"/>
                </a:solidFill>
                <a:latin typeface="Courier"/>
              </a:rPr>
              <a:t>coalesce</a:t>
            </a:r>
            <a:r>
              <a:rPr>
                <a:latin typeface="Courier"/>
              </a:rPr>
              <a:t>(present, </a:t>
            </a:r>
            <a:r>
              <a:rPr>
                <a:solidFill>
                  <a:srgbClr val="880000"/>
                </a:solidFill>
                <a:latin typeface="Courier"/>
              </a:rPr>
              <a:t>FALSE</a:t>
            </a:r>
            <a:r>
              <a:rPr>
                <a:latin typeface="Courier"/>
              </a:rPr>
              <a:t>)))</a:t>
            </a:r>
          </a:p>
        </p:txBody>
      </p:sp>
    </p:spTree>
  </p:cSld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Absent is not absent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open_days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attendance.merge(roster[[</a:t>
            </a:r>
            <a:r>
              <a:rPr>
                <a:solidFill>
                  <a:srgbClr val="4070A0"/>
                </a:solidFill>
                <a:latin typeface="Courier"/>
              </a:rPr>
              <a:t>"student_id"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"school_id"</a:t>
            </a:r>
            <a:r>
              <a:rPr>
                <a:latin typeface="Courier"/>
              </a:rPr>
              <a:t>]], on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solidFill>
                  <a:srgbClr val="4070A0"/>
                </a:solidFill>
                <a:latin typeface="Courier"/>
              </a:rPr>
              <a:t>"student_id"</a:t>
            </a:r>
            <a:r>
              <a:rPr>
                <a:latin typeface="Courier"/>
              </a:rPr>
              <a:t>)</a:t>
            </a:r>
            <a:br/>
            <a:r>
              <a:rPr>
                <a:latin typeface="Courier"/>
              </a:rPr>
              <a:t>school_calendar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open_days[[</a:t>
            </a:r>
            <a:r>
              <a:rPr>
                <a:solidFill>
                  <a:srgbClr val="4070A0"/>
                </a:solidFill>
                <a:latin typeface="Courier"/>
              </a:rPr>
              <a:t>"school_id"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"attendance_date"</a:t>
            </a:r>
            <a:r>
              <a:rPr>
                <a:latin typeface="Courier"/>
              </a:rPr>
              <a:t>]].drop_duplicates()</a:t>
            </a:r>
            <a:br/>
            <a:br/>
            <a:r>
              <a:rPr>
                <a:latin typeface="Courier"/>
              </a:rPr>
              <a:t>grid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(</a:t>
            </a:r>
            <a:br/>
            <a:r>
              <a:rPr>
                <a:latin typeface="Courier"/>
              </a:rPr>
              <a:t>    roster[[</a:t>
            </a:r>
            <a:r>
              <a:rPr>
                <a:solidFill>
                  <a:srgbClr val="4070A0"/>
                </a:solidFill>
                <a:latin typeface="Courier"/>
              </a:rPr>
              <a:t>"student_id"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"school_id"</a:t>
            </a:r>
            <a:r>
              <a:rPr>
                <a:latin typeface="Courier"/>
              </a:rPr>
              <a:t>]]</a:t>
            </a:r>
            <a:br/>
            <a:r>
              <a:rPr>
                <a:latin typeface="Courier"/>
              </a:rPr>
              <a:t>    .merge(school_calendar, on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solidFill>
                  <a:srgbClr val="4070A0"/>
                </a:solidFill>
                <a:latin typeface="Courier"/>
              </a:rPr>
              <a:t>"school_id"</a:t>
            </a:r>
            <a:r>
              <a:rPr>
                <a:latin typeface="Courier"/>
              </a:rPr>
              <a:t>)</a:t>
            </a:r>
            <a:br/>
            <a:r>
              <a:rPr>
                <a:latin typeface="Courier"/>
              </a:rPr>
              <a:t>)</a:t>
            </a:r>
            <a:br/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008000"/>
                </a:solidFill>
                <a:latin typeface="Courier"/>
              </a:rPr>
              <a:t>len</a:t>
            </a:r>
            <a:r>
              <a:rPr>
                <a:latin typeface="Courier"/>
              </a:rPr>
              <a:t>(grid), </a:t>
            </a:r>
            <a:r>
              <a:rPr>
                <a:solidFill>
                  <a:srgbClr val="4070A0"/>
                </a:solidFill>
                <a:latin typeface="Courier"/>
              </a:rPr>
              <a:t>"student-days the schools were actually open"</a:t>
            </a:r>
            <a:r>
              <a:rPr>
                <a:latin typeface="Courier"/>
              </a:rPr>
              <a:t>)</a:t>
            </a:r>
          </a:p>
        </p:txBody>
      </p:sp>
    </p:spTree>
  </p:cSld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Absent is not absent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school_calendar </a:t>
            </a:r>
            <a:r>
              <a:rPr>
                <a:solidFill>
                  <a:srgbClr val="007020"/>
                </a:solidFill>
                <a:latin typeface="Courier"/>
              </a:rPr>
              <a:t>&lt;-</a:t>
            </a:r>
            <a:r>
              <a:rPr>
                <a:latin typeface="Courier"/>
              </a:rPr>
              <a:t> attendance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left_join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06287E"/>
                </a:solidFill>
                <a:latin typeface="Courier"/>
              </a:rPr>
              <a:t>select</a:t>
            </a:r>
            <a:r>
              <a:rPr>
                <a:latin typeface="Courier"/>
              </a:rPr>
              <a:t>(roster, student_id, school_id), </a:t>
            </a:r>
            <a:r>
              <a:rPr>
                <a:solidFill>
                  <a:srgbClr val="7D9029"/>
                </a:solidFill>
                <a:latin typeface="Courier"/>
              </a:rPr>
              <a:t>by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"student_id"</a:t>
            </a:r>
            <a:r>
              <a:rPr>
                <a:latin typeface="Courier"/>
              </a:rPr>
              <a:t>)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distinct</a:t>
            </a:r>
            <a:r>
              <a:rPr>
                <a:latin typeface="Courier"/>
              </a:rPr>
              <a:t>(school_id, attendance_date)</a:t>
            </a:r>
            <a:br/>
            <a:br/>
            <a:r>
              <a:rPr>
                <a:latin typeface="Courier"/>
              </a:rPr>
              <a:t>grid </a:t>
            </a:r>
            <a:r>
              <a:rPr>
                <a:solidFill>
                  <a:srgbClr val="007020"/>
                </a:solidFill>
                <a:latin typeface="Courier"/>
              </a:rPr>
              <a:t>&lt;-</a:t>
            </a:r>
            <a:r>
              <a:rPr>
                <a:latin typeface="Courier"/>
              </a:rPr>
              <a:t> roster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select</a:t>
            </a:r>
            <a:r>
              <a:rPr>
                <a:latin typeface="Courier"/>
              </a:rPr>
              <a:t>(student_id, school_id)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left_join</a:t>
            </a:r>
            <a:r>
              <a:rPr>
                <a:latin typeface="Courier"/>
              </a:rPr>
              <a:t>(school_calendar, </a:t>
            </a:r>
            <a:r>
              <a:rPr>
                <a:solidFill>
                  <a:srgbClr val="7D9029"/>
                </a:solidFill>
                <a:latin typeface="Courier"/>
              </a:rPr>
              <a:t>by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"school_id"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7D9029"/>
                </a:solidFill>
                <a:latin typeface="Courier"/>
              </a:rPr>
              <a:t>relationship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"many-to-many"</a:t>
            </a:r>
            <a:r>
              <a:rPr>
                <a:latin typeface="Courier"/>
              </a:rPr>
              <a:t>)</a:t>
            </a:r>
          </a:p>
        </p:txBody>
      </p:sp>
    </p:spTree>
  </p:cSld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Absent is not absent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Build the grid per school, not per district — The universe of periods is a property of the reporting unit, and assuming…</a:t>
            </a:r>
          </a:p>
        </p:txBody>
      </p:sp>
    </p:spTree>
  </p:cSld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Absent is not absent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1270000">
              <a:buNone/>
            </a:pPr>
            <a:r>
              <a:rPr sz="2000"/>
              <a:t>Deciding whether a gap is a zero, a missing value or a period that should not exist is not a technical question. It is the analysis, and it belongs in the log with its reason.</a:t>
            </a:r>
          </a:p>
        </p:txBody>
      </p:sp>
    </p:spTree>
  </p:cSld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 complete grid does not prove everyone reported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expected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(</a:t>
            </a:r>
            <a:br/>
            <a:r>
              <a:rPr>
                <a:latin typeface="Courier"/>
              </a:rPr>
              <a:t>    vax[</a:t>
            </a:r>
            <a:r>
              <a:rPr>
                <a:solidFill>
                  <a:srgbClr val="4070A0"/>
                </a:solidFill>
                <a:latin typeface="Courier"/>
              </a:rPr>
              <a:t>"facility_id"</a:t>
            </a:r>
            <a:r>
              <a:rPr>
                <a:latin typeface="Courier"/>
              </a:rPr>
              <a:t>].nunique()</a:t>
            </a:r>
            <a:br/>
            <a:r>
              <a:rPr>
                <a:latin typeface="Courier"/>
              </a:rPr>
              <a:t>    </a:t>
            </a:r>
            <a:r>
              <a:rPr>
                <a:solidFill>
                  <a:srgbClr val="666666"/>
                </a:solidFill>
                <a:latin typeface="Courier"/>
              </a:rPr>
              <a:t>*</a:t>
            </a:r>
            <a:r>
              <a:rPr>
                <a:latin typeface="Courier"/>
              </a:rPr>
              <a:t> vax[</a:t>
            </a:r>
            <a:r>
              <a:rPr>
                <a:solidFill>
                  <a:srgbClr val="4070A0"/>
                </a:solidFill>
                <a:latin typeface="Courier"/>
              </a:rPr>
              <a:t>"period"</a:t>
            </a:r>
            <a:r>
              <a:rPr>
                <a:latin typeface="Courier"/>
              </a:rPr>
              <a:t>].nunique()</a:t>
            </a:r>
            <a:br/>
            <a:r>
              <a:rPr>
                <a:latin typeface="Courier"/>
              </a:rPr>
              <a:t>    </a:t>
            </a:r>
            <a:r>
              <a:rPr>
                <a:solidFill>
                  <a:srgbClr val="666666"/>
                </a:solidFill>
                <a:latin typeface="Courier"/>
              </a:rPr>
              <a:t>*</a:t>
            </a:r>
            <a:r>
              <a:rPr>
                <a:latin typeface="Courier"/>
              </a:rPr>
              <a:t> vax[</a:t>
            </a:r>
            <a:r>
              <a:rPr>
                <a:solidFill>
                  <a:srgbClr val="4070A0"/>
                </a:solidFill>
                <a:latin typeface="Courier"/>
              </a:rPr>
              <a:t>"antigen"</a:t>
            </a:r>
            <a:r>
              <a:rPr>
                <a:latin typeface="Courier"/>
              </a:rPr>
              <a:t>].nunique()</a:t>
            </a:r>
            <a:br/>
            <a:r>
              <a:rPr>
                <a:latin typeface="Courier"/>
              </a:rPr>
              <a:t>)</a:t>
            </a:r>
            <a:br/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(expected, </a:t>
            </a:r>
            <a:r>
              <a:rPr>
                <a:solidFill>
                  <a:srgbClr val="4070A0"/>
                </a:solidFill>
                <a:latin typeface="Courier"/>
              </a:rPr>
              <a:t>"expected rows;"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008000"/>
                </a:solidFill>
                <a:latin typeface="Courier"/>
              </a:rPr>
              <a:t>len</a:t>
            </a:r>
            <a:r>
              <a:rPr>
                <a:latin typeface="Courier"/>
              </a:rPr>
              <a:t>(vax), </a:t>
            </a:r>
            <a:r>
              <a:rPr>
                <a:solidFill>
                  <a:srgbClr val="4070A0"/>
                </a:solidFill>
                <a:latin typeface="Courier"/>
              </a:rPr>
              <a:t>"actual"</a:t>
            </a:r>
            <a:r>
              <a:rPr>
                <a:latin typeface="Courier"/>
              </a:rPr>
              <a:t>)</a:t>
            </a:r>
          </a:p>
        </p:txBody>
      </p:sp>
    </p:spTree>
  </p:cSld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 complete grid does not prove everyone reported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solidFill>
                  <a:srgbClr val="06287E"/>
                </a:solidFill>
                <a:latin typeface="Courier"/>
              </a:rPr>
              <a:t>c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7D9029"/>
                </a:solidFill>
                <a:latin typeface="Courier"/>
              </a:rPr>
              <a:t>expected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n_distinct</a:t>
            </a:r>
            <a:r>
              <a:rPr>
                <a:latin typeface="Courier"/>
              </a:rPr>
              <a:t>(vax</a:t>
            </a:r>
            <a:r>
              <a:rPr>
                <a:solidFill>
                  <a:srgbClr val="4070A0"/>
                </a:solidFill>
                <a:latin typeface="Courier"/>
              </a:rPr>
              <a:t>$</a:t>
            </a:r>
            <a:r>
              <a:rPr>
                <a:latin typeface="Courier"/>
              </a:rPr>
              <a:t>facility_id) </a:t>
            </a:r>
            <a:r>
              <a:rPr>
                <a:solidFill>
                  <a:srgbClr val="4070A0"/>
                </a:solidFill>
                <a:latin typeface="Courier"/>
              </a:rPr>
              <a:t>*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n_distinct</a:t>
            </a:r>
            <a:r>
              <a:rPr>
                <a:latin typeface="Courier"/>
              </a:rPr>
              <a:t>(vax</a:t>
            </a:r>
            <a:r>
              <a:rPr>
                <a:solidFill>
                  <a:srgbClr val="4070A0"/>
                </a:solidFill>
                <a:latin typeface="Courier"/>
              </a:rPr>
              <a:t>$</a:t>
            </a:r>
            <a:r>
              <a:rPr>
                <a:latin typeface="Courier"/>
              </a:rPr>
              <a:t>period) </a:t>
            </a:r>
            <a:r>
              <a:rPr>
                <a:solidFill>
                  <a:srgbClr val="4070A0"/>
                </a:solidFill>
                <a:latin typeface="Courier"/>
              </a:rPr>
              <a:t>*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n_distinct</a:t>
            </a:r>
            <a:r>
              <a:rPr>
                <a:latin typeface="Courier"/>
              </a:rPr>
              <a:t>(vax</a:t>
            </a:r>
            <a:r>
              <a:rPr>
                <a:solidFill>
                  <a:srgbClr val="4070A0"/>
                </a:solidFill>
                <a:latin typeface="Courier"/>
              </a:rPr>
              <a:t>$</a:t>
            </a:r>
            <a:r>
              <a:rPr>
                <a:latin typeface="Courier"/>
              </a:rPr>
              <a:t>antigen),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7D9029"/>
                </a:solidFill>
                <a:latin typeface="Courier"/>
              </a:rPr>
              <a:t>actual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nrow</a:t>
            </a:r>
            <a:r>
              <a:rPr>
                <a:latin typeface="Courier"/>
              </a:rPr>
              <a:t>(vax))</a:t>
            </a:r>
          </a:p>
        </p:txBody>
      </p:sp>
    </p:spTree>
  </p:cSld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 complete grid does not prove everyone reported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coverage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(</a:t>
            </a:r>
            <a:br/>
            <a:r>
              <a:rPr>
                <a:latin typeface="Courier"/>
              </a:rPr>
              <a:t>    vax[vax[</a:t>
            </a:r>
            <a:r>
              <a:rPr>
                <a:solidFill>
                  <a:srgbClr val="4070A0"/>
                </a:solidFill>
                <a:latin typeface="Courier"/>
              </a:rPr>
              <a:t>"report_submitted"</a:t>
            </a:r>
            <a:r>
              <a:rPr>
                <a:latin typeface="Courier"/>
              </a:rPr>
              <a:t>]]</a:t>
            </a:r>
            <a:br/>
            <a:r>
              <a:rPr>
                <a:latin typeface="Courier"/>
              </a:rPr>
              <a:t>    .groupby([</a:t>
            </a:r>
            <a:r>
              <a:rPr>
                <a:solidFill>
                  <a:srgbClr val="4070A0"/>
                </a:solidFill>
                <a:latin typeface="Courier"/>
              </a:rPr>
              <a:t>"period"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"antigen"</a:t>
            </a:r>
            <a:r>
              <a:rPr>
                <a:latin typeface="Courier"/>
              </a:rPr>
              <a:t>])</a:t>
            </a:r>
            <a:br/>
            <a:r>
              <a:rPr>
                <a:latin typeface="Courier"/>
              </a:rPr>
              <a:t>    .agg(doses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70A0"/>
                </a:solidFill>
                <a:latin typeface="Courier"/>
              </a:rPr>
              <a:t>"doses_administered"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"sum"</a:t>
            </a:r>
            <a:r>
              <a:rPr>
                <a:latin typeface="Courier"/>
              </a:rPr>
              <a:t>), target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70A0"/>
                </a:solidFill>
                <a:latin typeface="Courier"/>
              </a:rPr>
              <a:t>"target_population"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"sum"</a:t>
            </a:r>
            <a:r>
              <a:rPr>
                <a:latin typeface="Courier"/>
              </a:rPr>
              <a:t>))</a:t>
            </a:r>
            <a:br/>
            <a:r>
              <a:rPr>
                <a:latin typeface="Courier"/>
              </a:rPr>
              <a:t>)</a:t>
            </a:r>
            <a:br/>
            <a:r>
              <a:rPr>
                <a:latin typeface="Courier"/>
              </a:rPr>
              <a:t>reporting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vax.groupby([</a:t>
            </a:r>
            <a:r>
              <a:rPr>
                <a:solidFill>
                  <a:srgbClr val="4070A0"/>
                </a:solidFill>
                <a:latin typeface="Courier"/>
              </a:rPr>
              <a:t>"period"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"antigen"</a:t>
            </a:r>
            <a:r>
              <a:rPr>
                <a:latin typeface="Courier"/>
              </a:rPr>
              <a:t>])[</a:t>
            </a:r>
            <a:r>
              <a:rPr>
                <a:solidFill>
                  <a:srgbClr val="4070A0"/>
                </a:solidFill>
                <a:latin typeface="Courier"/>
              </a:rPr>
              <a:t>"report_submitted"</a:t>
            </a:r>
            <a:r>
              <a:rPr>
                <a:latin typeface="Courier"/>
              </a:rPr>
              <a:t>].mean()</a:t>
            </a:r>
          </a:p>
        </p:txBody>
      </p:sp>
    </p:spTree>
  </p:cSld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 complete grid does not prove everyone reported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vax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summarise</a:t>
            </a:r>
            <a:r>
              <a:rPr>
                <a:latin typeface="Courier"/>
              </a:rPr>
              <a:t>(</a:t>
            </a:r>
            <a:br/>
            <a:r>
              <a:rPr>
                <a:latin typeface="Courier"/>
              </a:rPr>
              <a:t>    </a:t>
            </a:r>
            <a:r>
              <a:rPr>
                <a:solidFill>
                  <a:srgbClr val="7D9029"/>
                </a:solidFill>
                <a:latin typeface="Courier"/>
              </a:rPr>
              <a:t>reporting_rate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mean</a:t>
            </a:r>
            <a:r>
              <a:rPr>
                <a:latin typeface="Courier"/>
              </a:rPr>
              <a:t>(report_submitted),</a:t>
            </a:r>
            <a:br/>
            <a:r>
              <a:rPr>
                <a:latin typeface="Courier"/>
              </a:rPr>
              <a:t>    </a:t>
            </a:r>
            <a:r>
              <a:rPr>
                <a:solidFill>
                  <a:srgbClr val="7D9029"/>
                </a:solidFill>
                <a:latin typeface="Courier"/>
              </a:rPr>
              <a:t>doses 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(doses_administered[report_submitted]),</a:t>
            </a:r>
            <a:br/>
            <a:r>
              <a:rPr>
                <a:latin typeface="Courier"/>
              </a:rPr>
              <a:t>    </a:t>
            </a:r>
            <a:r>
              <a:rPr>
                <a:solidFill>
                  <a:srgbClr val="7D9029"/>
                </a:solidFill>
                <a:latin typeface="Courier"/>
              </a:rPr>
              <a:t>target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(target_population[report_submitted]),</a:t>
            </a:r>
            <a:br/>
            <a:r>
              <a:rPr>
                <a:latin typeface="Courier"/>
              </a:rPr>
              <a:t>    </a:t>
            </a:r>
            <a:r>
              <a:rPr>
                <a:solidFill>
                  <a:srgbClr val="7D9029"/>
                </a:solidFill>
                <a:latin typeface="Courier"/>
              </a:rPr>
              <a:t>.by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c</a:t>
            </a:r>
            <a:r>
              <a:rPr>
                <a:latin typeface="Courier"/>
              </a:rPr>
              <a:t>(period, antigen)</a:t>
            </a:r>
            <a:br/>
            <a:r>
              <a:rPr>
                <a:latin typeface="Courier"/>
              </a:rPr>
              <a:t>  )</a:t>
            </a:r>
          </a:p>
        </p:txBody>
      </p:sp>
    </p:spTree>
  </p:cSld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Period keys that sort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vax[</a:t>
            </a:r>
            <a:r>
              <a:rPr>
                <a:solidFill>
                  <a:srgbClr val="4070A0"/>
                </a:solidFill>
                <a:latin typeface="Courier"/>
              </a:rPr>
              <a:t>"period"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pd.to_datetime(vax[</a:t>
            </a:r>
            <a:r>
              <a:rPr>
                <a:solidFill>
                  <a:srgbClr val="4070A0"/>
                </a:solidFill>
                <a:latin typeface="Courier"/>
              </a:rPr>
              <a:t>"period"</a:t>
            </a:r>
            <a:r>
              <a:rPr>
                <a:latin typeface="Courier"/>
              </a:rPr>
              <a:t>])</a:t>
            </a:r>
            <a:br/>
            <a:r>
              <a:rPr>
                <a:latin typeface="Courier"/>
              </a:rPr>
              <a:t>vax[</a:t>
            </a:r>
            <a:r>
              <a:rPr>
                <a:solidFill>
                  <a:srgbClr val="4070A0"/>
                </a:solidFill>
                <a:latin typeface="Courier"/>
              </a:rPr>
              <a:t>"month"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vax[</a:t>
            </a:r>
            <a:r>
              <a:rPr>
                <a:solidFill>
                  <a:srgbClr val="4070A0"/>
                </a:solidFill>
                <a:latin typeface="Courier"/>
              </a:rPr>
              <a:t>"period"</a:t>
            </a:r>
            <a:r>
              <a:rPr>
                <a:latin typeface="Courier"/>
              </a:rPr>
              <a:t>].dt.strftime(</a:t>
            </a:r>
            <a:r>
              <a:rPr>
                <a:solidFill>
                  <a:srgbClr val="4070A0"/>
                </a:solidFill>
                <a:latin typeface="Courier"/>
              </a:rPr>
              <a:t>"%Y-%m"</a:t>
            </a:r>
            <a:r>
              <a:rPr>
                <a:latin typeface="Courier"/>
              </a:rPr>
              <a:t>)     </a:t>
            </a:r>
            <a:r>
              <a:rPr i="1">
                <a:solidFill>
                  <a:srgbClr val="60A0B0"/>
                </a:solidFill>
                <a:latin typeface="Courier"/>
              </a:rPr>
              <a:t># 2024-08, sorts correctly</a:t>
            </a:r>
          </a:p>
        </p:txBody>
      </p:sp>
    </p:spTree>
  </p:cSld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Period keys that sort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vax </a:t>
            </a:r>
            <a:r>
              <a:rPr>
                <a:solidFill>
                  <a:srgbClr val="007020"/>
                </a:solidFill>
                <a:latin typeface="Courier"/>
              </a:rPr>
              <a:t>&lt;-</a:t>
            </a:r>
            <a:r>
              <a:rPr>
                <a:latin typeface="Courier"/>
              </a:rPr>
              <a:t> vax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mutate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7D9029"/>
                </a:solidFill>
                <a:latin typeface="Courier"/>
              </a:rPr>
              <a:t>month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format</a:t>
            </a:r>
            <a:r>
              <a:rPr>
                <a:latin typeface="Courier"/>
              </a:rPr>
              <a:t>(period, </a:t>
            </a:r>
            <a:r>
              <a:rPr>
                <a:solidFill>
                  <a:srgbClr val="4070A0"/>
                </a:solidFill>
                <a:latin typeface="Courier"/>
              </a:rPr>
              <a:t>"%Y-%m"</a:t>
            </a:r>
            <a:r>
              <a:rPr>
                <a:latin typeface="Courier"/>
              </a:rPr>
              <a:t>))</a:t>
            </a:r>
          </a:p>
        </p:txBody>
      </p:sp>
    </p:spTree>
  </p:cSld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Period keys that sort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The month must carry its year — A twelve-month grid keyed on </a:t>
            </a:r>
            <a:r>
              <a:rPr>
                <a:latin typeface="Courier"/>
              </a:rPr>
              <a:t>month</a:t>
            </a:r>
            <a:r>
              <a:rPr/>
              <a:t> alone silently merges August 2023 and August 2024…</a:t>
            </a:r>
          </a:p>
        </p:txBody>
      </p:sp>
    </p:spTree>
  </p:cSld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Aligning a daily register to a monthly aggregate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monthly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(</a:t>
            </a:r>
            <a:br/>
            <a:r>
              <a:rPr>
                <a:latin typeface="Courier"/>
              </a:rPr>
              <a:t>    attendance.assign(month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attendance[</a:t>
            </a:r>
            <a:r>
              <a:rPr>
                <a:solidFill>
                  <a:srgbClr val="4070A0"/>
                </a:solidFill>
                <a:latin typeface="Courier"/>
              </a:rPr>
              <a:t>"attendance_date"</a:t>
            </a:r>
            <a:r>
              <a:rPr>
                <a:latin typeface="Courier"/>
              </a:rPr>
              <a:t>].dt.strftime(</a:t>
            </a:r>
            <a:r>
              <a:rPr>
                <a:solidFill>
                  <a:srgbClr val="4070A0"/>
                </a:solidFill>
                <a:latin typeface="Courier"/>
              </a:rPr>
              <a:t>"%Y-%m"</a:t>
            </a:r>
            <a:r>
              <a:rPr>
                <a:latin typeface="Courier"/>
              </a:rPr>
              <a:t>))</a:t>
            </a:r>
            <a:br/>
            <a:r>
              <a:rPr>
                <a:latin typeface="Courier"/>
              </a:rPr>
              <a:t>    .merge(roster[[</a:t>
            </a:r>
            <a:r>
              <a:rPr>
                <a:solidFill>
                  <a:srgbClr val="4070A0"/>
                </a:solidFill>
                <a:latin typeface="Courier"/>
              </a:rPr>
              <a:t>"student_id"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"school_id"</a:t>
            </a:r>
            <a:r>
              <a:rPr>
                <a:latin typeface="Courier"/>
              </a:rPr>
              <a:t>]], on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solidFill>
                  <a:srgbClr val="4070A0"/>
                </a:solidFill>
                <a:latin typeface="Courier"/>
              </a:rPr>
              <a:t>"student_id"</a:t>
            </a:r>
            <a:r>
              <a:rPr>
                <a:latin typeface="Courier"/>
              </a:rPr>
              <a:t>)</a:t>
            </a:r>
            <a:br/>
            <a:r>
              <a:rPr>
                <a:latin typeface="Courier"/>
              </a:rPr>
              <a:t>    .groupby([</a:t>
            </a:r>
            <a:r>
              <a:rPr>
                <a:solidFill>
                  <a:srgbClr val="4070A0"/>
                </a:solidFill>
                <a:latin typeface="Courier"/>
              </a:rPr>
              <a:t>"school_id"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"month"</a:t>
            </a:r>
            <a:r>
              <a:rPr>
                <a:latin typeface="Courier"/>
              </a:rPr>
              <a:t>])</a:t>
            </a:r>
            <a:br/>
            <a:r>
              <a:rPr>
                <a:latin typeface="Courier"/>
              </a:rPr>
              <a:t>    .agg(marks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70A0"/>
                </a:solidFill>
                <a:latin typeface="Courier"/>
              </a:rPr>
              <a:t>"present"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"size"</a:t>
            </a:r>
            <a:r>
              <a:rPr>
                <a:latin typeface="Courier"/>
              </a:rPr>
              <a:t>),</a:t>
            </a:r>
            <a:br/>
            <a:r>
              <a:rPr>
                <a:latin typeface="Courier"/>
              </a:rPr>
              <a:t>         present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70A0"/>
                </a:solidFill>
                <a:latin typeface="Courier"/>
              </a:rPr>
              <a:t>"present"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"sum"</a:t>
            </a:r>
            <a:r>
              <a:rPr>
                <a:latin typeface="Courier"/>
              </a:rPr>
              <a:t>))</a:t>
            </a:r>
            <a:br/>
            <a:r>
              <a:rPr>
                <a:latin typeface="Courier"/>
              </a:rPr>
              <a:t>    .reset_index()</a:t>
            </a:r>
            <a:br/>
            <a:r>
              <a:rPr>
                <a:latin typeface="Courier"/>
              </a:rPr>
              <a:t>)</a:t>
            </a:r>
          </a:p>
        </p:txBody>
      </p:sp>
    </p:spTree>
  </p:cSld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Aligning a daily register to a monthly aggregate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monthly </a:t>
            </a:r>
            <a:r>
              <a:rPr>
                <a:solidFill>
                  <a:srgbClr val="007020"/>
                </a:solidFill>
                <a:latin typeface="Courier"/>
              </a:rPr>
              <a:t>&lt;-</a:t>
            </a:r>
            <a:r>
              <a:rPr>
                <a:latin typeface="Courier"/>
              </a:rPr>
              <a:t> attendance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mutate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7D9029"/>
                </a:solidFill>
                <a:latin typeface="Courier"/>
              </a:rPr>
              <a:t>month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format</a:t>
            </a:r>
            <a:r>
              <a:rPr>
                <a:latin typeface="Courier"/>
              </a:rPr>
              <a:t>(attendance_date, </a:t>
            </a:r>
            <a:r>
              <a:rPr>
                <a:solidFill>
                  <a:srgbClr val="4070A0"/>
                </a:solidFill>
                <a:latin typeface="Courier"/>
              </a:rPr>
              <a:t>"%Y-%m"</a:t>
            </a:r>
            <a:r>
              <a:rPr>
                <a:latin typeface="Courier"/>
              </a:rPr>
              <a:t>))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left_join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06287E"/>
                </a:solidFill>
                <a:latin typeface="Courier"/>
              </a:rPr>
              <a:t>select</a:t>
            </a:r>
            <a:r>
              <a:rPr>
                <a:latin typeface="Courier"/>
              </a:rPr>
              <a:t>(roster, student_id, school_id), </a:t>
            </a:r>
            <a:r>
              <a:rPr>
                <a:solidFill>
                  <a:srgbClr val="7D9029"/>
                </a:solidFill>
                <a:latin typeface="Courier"/>
              </a:rPr>
              <a:t>by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"student_id"</a:t>
            </a:r>
            <a:r>
              <a:rPr>
                <a:latin typeface="Courier"/>
              </a:rPr>
              <a:t>)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summarise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7D9029"/>
                </a:solidFill>
                <a:latin typeface="Courier"/>
              </a:rPr>
              <a:t>marks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n</a:t>
            </a:r>
            <a:r>
              <a:rPr>
                <a:latin typeface="Courier"/>
              </a:rPr>
              <a:t>(), </a:t>
            </a:r>
            <a:r>
              <a:rPr>
                <a:solidFill>
                  <a:srgbClr val="7D9029"/>
                </a:solidFill>
                <a:latin typeface="Courier"/>
              </a:rPr>
              <a:t>present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(present </a:t>
            </a:r>
            <a:r>
              <a:rPr>
                <a:solidFill>
                  <a:srgbClr val="4070A0"/>
                </a:solidFill>
                <a:latin typeface="Courier"/>
              </a:rPr>
              <a:t>%in%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880000"/>
                </a:solidFill>
                <a:latin typeface="Courier"/>
              </a:rPr>
              <a:t>TRUE</a:t>
            </a:r>
            <a:r>
              <a:rPr>
                <a:latin typeface="Courier"/>
              </a:rPr>
              <a:t>), </a:t>
            </a:r>
            <a:r>
              <a:rPr>
                <a:solidFill>
                  <a:srgbClr val="7D9029"/>
                </a:solidFill>
                <a:latin typeface="Courier"/>
              </a:rPr>
              <a:t>.by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c</a:t>
            </a:r>
            <a:r>
              <a:rPr>
                <a:latin typeface="Courier"/>
              </a:rPr>
              <a:t>(school_id, month))</a:t>
            </a:r>
          </a:p>
        </p:txBody>
      </p:sp>
    </p:spTree>
  </p:cSld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Aligning a daily register to a monthly aggregate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last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monthly[</a:t>
            </a:r>
            <a:r>
              <a:rPr>
                <a:solidFill>
                  <a:srgbClr val="4070A0"/>
                </a:solidFill>
                <a:latin typeface="Courier"/>
              </a:rPr>
              <a:t>"month"</a:t>
            </a:r>
            <a:r>
              <a:rPr>
                <a:latin typeface="Courier"/>
              </a:rPr>
              <a:t>].</a:t>
            </a:r>
            <a:r>
              <a:rPr>
                <a:solidFill>
                  <a:srgbClr val="008000"/>
                </a:solidFill>
                <a:latin typeface="Courier"/>
              </a:rPr>
              <a:t>max</a:t>
            </a:r>
            <a:r>
              <a:rPr>
                <a:latin typeface="Courier"/>
              </a:rPr>
              <a:t>()</a:t>
            </a:r>
            <a:br/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BB6688"/>
                </a:solidFill>
                <a:latin typeface="Courier"/>
              </a:rPr>
              <a:t>f"excluding partial period 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latin typeface="Courier"/>
              </a:rPr>
              <a:t>last</a:t>
            </a:r>
            <a:r>
              <a:rPr>
                <a:solidFill>
                  <a:srgbClr val="4070A0"/>
                </a:solidFill>
                <a:latin typeface="Courier"/>
              </a:rPr>
              <a:t>}</a:t>
            </a:r>
            <a:r>
              <a:rPr>
                <a:solidFill>
                  <a:srgbClr val="BB6688"/>
                </a:solidFill>
                <a:latin typeface="Courier"/>
              </a:rPr>
              <a:t>"</a:t>
            </a:r>
            <a:r>
              <a:rPr>
                <a:latin typeface="Courier"/>
              </a:rPr>
              <a:t>)</a:t>
            </a:r>
            <a:br/>
            <a:r>
              <a:rPr>
                <a:latin typeface="Courier"/>
              </a:rPr>
              <a:t>monthly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monthly[monthly[</a:t>
            </a:r>
            <a:r>
              <a:rPr>
                <a:solidFill>
                  <a:srgbClr val="4070A0"/>
                </a:solidFill>
                <a:latin typeface="Courier"/>
              </a:rPr>
              <a:t>"month"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&lt;</a:t>
            </a:r>
            <a:r>
              <a:rPr>
                <a:latin typeface="Courier"/>
              </a:rPr>
              <a:t> last]</a:t>
            </a:r>
          </a:p>
        </p:txBody>
      </p:sp>
    </p:spTree>
  </p:cSld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Aligning a daily register to a monthly aggregate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monthly </a:t>
            </a:r>
            <a:r>
              <a:rPr>
                <a:solidFill>
                  <a:srgbClr val="007020"/>
                </a:solidFill>
                <a:latin typeface="Courier"/>
              </a:rPr>
              <a:t>&lt;-</a:t>
            </a:r>
            <a:r>
              <a:rPr>
                <a:latin typeface="Courier"/>
              </a:rPr>
              <a:t> monthly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filter</a:t>
            </a:r>
            <a:r>
              <a:rPr>
                <a:latin typeface="Courier"/>
              </a:rPr>
              <a:t>(month </a:t>
            </a:r>
            <a:r>
              <a:rPr>
                <a:solidFill>
                  <a:srgbClr val="4070A0"/>
                </a:solidFill>
                <a:latin typeface="Courier"/>
              </a:rPr>
              <a:t>&lt;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max</a:t>
            </a:r>
            <a:r>
              <a:rPr>
                <a:latin typeface="Courier"/>
              </a:rPr>
              <a:t>(month))</a:t>
            </a:r>
          </a:p>
        </p:txBody>
      </p:sp>
    </p:spTree>
  </p:cSld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What comes next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You now have a register aggregated to the same grain as the monthly return.</a:t>
            </a:r>
          </a:p>
        </p:txBody>
      </p:sp>
    </p:spTree>
  </p:cSld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Where this goes next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Read the full lesson, with runnable code</a:t>
            </a:r>
          </a:p>
          <a:p>
            <a:pPr lvl="0" indent="0" marL="0">
              <a:buNone/>
            </a:pPr>
            <a:r>
              <a:rPr>
                <a:hlinkClick r:id="rId2"/>
              </a:rPr>
              <a:t>https://data-analysis.cassion.dev/courses/joining-and-reshaping/joining-06-time-and-periods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Macintosh PowerPoint</Application>
  <PresentationFormat>On-screen Show (16:9)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rows that were never written</dc:title>
  <dc:creator>Pierre Robentz Cassion</dc:creator>
  <cp:keywords/>
  <dcterms:created xsi:type="dcterms:W3CDTF">2026-07-27T00:00:00Z</dcterms:created>
  <dcterms:modified xsi:type="dcterms:W3CDTF">2026-07-27T00:00:00Z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ate">
    <vt:lpwstr>Lesson 6 of 8</vt:lpwstr>
  </property>
  <property fmtid="{D5CDD505-2E9C-101B-9397-08002B2CF9AE}" pid="3" name="subtitle">
    <vt:lpwstr>A missing row has no value to be missing. Build the grid the data should have filled, find where 1,755 attendance rows went, and learn why a complete grid still does not prove everyone reported.</vt:lpwstr>
  </property>
</Properties>
</file>