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ligne absente n’a aucune valeur à avoir manquante. Construire la grille que les données auraient dû remplir, retrouver où sont passées 1 755 lignes de présence, et comprendre pourquoi une grille complète ne prouve pas que tout le monde a rapporté.</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Tous les contrôles du cours de nettoyage regardaient des valeurs — cases vides, sentinelles, nombres implausibles. Tous partagent une hypothèse : que la ligne est là. La défaillance traitée ici est d’une autre nature. Une école fermée n’a aucune ligne de présence. Une formation sanitaire qui n’a pas rapporté n’a aucune ligne dans l’extraction. Un mois sans distribution n’a rien du tout. Il n’y a aucune case vide à compter, aucun </a:t>
            </a:r>
            <a:r>
              <a:rPr>
                <a:latin typeface="Courier"/>
              </a:rPr>
              <a:t>NA</a:t>
            </a:r>
            <a:r>
              <a:rPr/>
              <a:t> à détecter, et tous les résumés que vous calculez portent sur les périodes qui se trouvent avoir été enregistrées. Le remède a toujours la même forme — construire la grille des périodes qui devraient exister, y joindre les données, et laisser les trous apparaître sous forme de lignes.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1 200 élèves par 60 jours de classe font une grille de 72 000. Le fichier en contient 70 245. 1 755 lignes n’ont jamais été écrites. dplyr offre un chemin plus court lorsque la trame est déjà les données. </a:t>
            </a:r>
            <a:r>
              <a:rPr>
                <a:latin typeface="Courier"/>
              </a:rPr>
              <a:t>complete()</a:t>
            </a:r>
            <a:r>
              <a:rPr/>
              <a:t> remplit le produit cartésien des valeurs qu’il trouve, ce qui est juste quand toutes les combinaisons devraient exister et faux quand un élève a rejoint l’école en cours de trimestre — il n’inventera pas de jours pour un élève que le fichier ne mentionne pas avant mars. Construisez la grille explicitement quand l’univers est défini hors des données, ce qui est le cas habituel.</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écoles, quinze jours chacune, et 61 × 15 + 56 × 15 = 1 755. La grille rend compte de chacune des lignes manquantes, et sous une forme qui nomme la cause : deux écoles ont été fermées les mêmes quinze jours de mars. C’est le bénéfice. Avant la grille, les lignes manquantes étaient invisibles. Après, ce sont deux écoles et une plage de dates — une grève, une inondation, une période d’examens, quelque chose qu’un collègue peut confirmer en un coup de téléphone.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Vient maintenant la décision, et c’est toute la raison d’être de cette leçon.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Remplir les trous par « absent » fait ressembler SCH07 et SCH18 à une urgence d’abandon scolaire, puisqu’un quart de leur trimestre est désormais enregistré comme tous les enfants manquants tous les jours. Le traitement correct est l’inverse : ces jours n’étaient pas des jours de classe pour ces écoles, et ils n’ont leur place ni au numérateur ni au dénominateur.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Construisez la grille par école, pas par district. L’univers des périodes est une propriété de l’unité de rapportage, et supposer un calendrier unique et partagé est la manière dont une fermeture devient une absence.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L’extraction vaccinale est le contre-exemple, et il compte parce qu’il ressemble au bon cas.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38 × 12 × 6 = 2 736, et le fichier compte 2 736 lignes. La grille est parfaite. Et 642 de ces lignes portent </a:t>
            </a:r>
            <a:r>
              <a:rPr>
                <a:latin typeface="Courier"/>
              </a:rPr>
              <a:t>report_submitted</a:t>
            </a:r>
            <a:r>
              <a:rPr/>
              <a:t> à </a:t>
            </a:r>
            <a:r>
              <a:rPr>
                <a:latin typeface="Courier"/>
              </a:rPr>
              <a:t>false</a:t>
            </a:r>
            <a:r>
              <a:rPr/>
              <a:t> et zéro dose. Le contrôle de grille passe donc, et les données restent pleines de trous — ce sont simplement des trous entourés d’une ligne. Deux contrôles distincts, et il vous faut les deux : chaque ligne attendue est-elle présente, et chaque ligne présente contient-elle un rapport.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petit point mécanique qui cause des ennuis disproportionnés.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Employez des clés de période ISO — </a:t>
            </a:r>
            <a:r>
              <a:rPr>
                <a:latin typeface="Courier"/>
              </a:rPr>
              <a:t>2024-08</a:t>
            </a:r>
            <a:r>
              <a:rPr/>
              <a:t>, </a:t>
            </a:r>
            <a:r>
              <a:rPr>
                <a:latin typeface="Courier"/>
              </a:rPr>
              <a:t>2024-Q3</a:t>
            </a:r>
            <a:r>
              <a:rPr/>
              <a:t>, </a:t>
            </a:r>
            <a:r>
              <a:rPr>
                <a:latin typeface="Courier"/>
              </a:rPr>
              <a:t>2024-W32</a:t>
            </a:r>
            <a:r>
              <a:rPr/>
              <a:t> — partout où une période sert de clé. </a:t>
            </a:r>
            <a:r>
              <a:rPr>
                <a:latin typeface="Courier"/>
              </a:rPr>
              <a:t>Aug</a:t>
            </a:r>
            <a:r>
              <a:rPr/>
              <a:t>, </a:t>
            </a:r>
            <a:r>
              <a:rPr>
                <a:latin typeface="Courier"/>
              </a:rPr>
              <a:t>August</a:t>
            </a:r>
            <a:r>
              <a:rPr/>
              <a:t> et </a:t>
            </a:r>
            <a:r>
              <a:rPr>
                <a:latin typeface="Courier"/>
              </a:rPr>
              <a:t>08/2024</a:t>
            </a:r>
            <a:r>
              <a:rPr/>
              <a:t> se trient mal, et </a:t>
            </a:r>
            <a:r>
              <a:rPr>
                <a:latin typeface="Courier"/>
              </a:rPr>
              <a:t>08/2024</a:t>
            </a:r>
            <a:r>
              <a:rPr/>
              <a:t> est ambigu entre deux conventions toutes deux d’usage quotidien dans ce secteur. Le mois doit porter son année. Une grille de douze mois indexée sur </a:t>
            </a:r>
            <a:r>
              <a:rPr>
                <a:latin typeface="Courier"/>
              </a:rPr>
              <a:t>month</a:t>
            </a:r>
            <a:r>
              <a:rPr/>
              <a:t> seul fusionne silencieusement août 2023 et août 2024 dès que deux années de données se retrouvent dans le même dossier.</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forme de cette leçon, et celle sur laquelle la suivante s’appuie. Pour comparer un registre ligne à ligne à une remontée mensuelle, agrégez le registre à la granularité de l’agrégat — jamais l’inverse.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choses à remarquer, car ce sont deux choix. Le mois auquel appartient un enregistrement vient de la date de l’événement, non de la date de soumission du formulaire — une remontée tardive appartient toujours au mois qu’elle décrit. Et le dernier mois du fichier est très souvent partiel, si bien qu’un graphique de tendance qui l’inclut paraît toujours en baisse.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Écartez-le ou signalez-le, mais ne le tracez jamais en silence à côté de mois complets.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disposez maintenant d’un registre agrégé à la même granularité que la remontée mensuelle. La leçon suivante met les deux côte à côte, cherche pourquoi ils divergent, et transforme l’écart en un tableau publiable plutôt qu’en une discussion à gagner.</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joining-and-reshaping/joining-06-time-and-period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Les lignes qui n’ont jamais été écrites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Une ligne absente n’a aucune valeur à avoir manquante. Construire la grille que les données auraient dû remplir, retrouver où sont passées 1 755 lignes de présence, et comprendre pourquoi une grille complète ne prouve pas que tout le monde a rapporté.</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Une ligne absente n’a aucune valeur à avoir manquante</a:t>
            </a:r>
          </a:p>
          <a:p>
            <a:pPr lvl="0"/>
            <a:r>
              <a:rPr/>
              <a:t>Construire la grille</a:t>
            </a:r>
          </a:p>
          <a:p>
            <a:pPr lvl="0"/>
            <a:r>
              <a:rPr/>
              <a:t>Où sont passées les 1 755</a:t>
            </a:r>
          </a:p>
          <a:p>
            <a:pPr lvl="0"/>
            <a:r>
              <a:rPr/>
              <a:t>Absent n’est pas absent</a:t>
            </a:r>
          </a:p>
          <a:p>
            <a:pPr lvl="0"/>
            <a:r>
              <a:rPr/>
              <a:t>Une grille complète ne prouve pas que tout le monde a rapporté</a:t>
            </a:r>
          </a:p>
          <a:p>
            <a:pPr lvl="0"/>
            <a:r>
              <a:rPr/>
              <a:t>Des clés de période qui se trient</a:t>
            </a:r>
          </a:p>
          <a:p>
            <a:pPr lvl="0"/>
            <a:r>
              <a:rPr/>
              <a:t>Aligner un registre journalier sur un agrégat mensuel</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ligne absente n’a aucune valeur à avoir manquante</a:t>
            </a:r>
          </a:p>
        </p:txBody>
      </p:sp>
      <p:sp>
        <p:nvSpPr>
          <p:cNvPr id="3" name="Content Placeholder 2"/>
          <p:cNvSpPr>
            <a:spLocks noGrp="1"/>
          </p:cNvSpPr>
          <p:nvPr>
            <p:ph idx="1"/>
          </p:nvPr>
        </p:nvSpPr>
        <p:spPr/>
        <p:txBody>
          <a:bodyPr/>
          <a:lstStyle/>
          <a:p>
            <a:pPr lvl="0"/>
            <a:r>
              <a:rPr/>
              <a:t>Tous les contrôles du cours de nettoyage regardaient des valeurs — cases vides, sentinelles, nombres implausibles.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Construire la grille — En Python</a:t>
            </a:r>
          </a:p>
        </p:txBody>
      </p:sp>
      <p:sp>
        <p:nvSpPr>
          <p:cNvPr id="3" name="Content Placeholder 2"/>
          <p:cNvSpPr>
            <a:spLocks noGrp="1"/>
          </p:cNvSpPr>
          <p:nvPr>
            <p:ph idx="1"/>
          </p:nvPr>
        </p:nvSpPr>
        <p:spPr/>
        <p:txBody>
          <a:bodyPr/>
          <a:lstStyle/>
          <a:p>
            <a:pPr lvl="0" indent="0">
              <a:buNone/>
            </a:pPr>
            <a:r>
              <a:rPr>
                <a:latin typeface="Courier"/>
              </a:rPr>
              <a:t>students </a:t>
            </a:r>
            <a:r>
              <a:rPr>
                <a:solidFill>
                  <a:srgbClr val="666666"/>
                </a:solidFill>
                <a:latin typeface="Courier"/>
              </a:rPr>
              <a:t>=</a:t>
            </a:r>
            <a:r>
              <a:rPr>
                <a:latin typeface="Courier"/>
              </a:rPr>
              <a:t> roster[</a:t>
            </a:r>
            <a:r>
              <a:rPr>
                <a:solidFill>
                  <a:srgbClr val="4070A0"/>
                </a:solidFill>
                <a:latin typeface="Courier"/>
              </a:rPr>
              <a:t>"student_id"</a:t>
            </a:r>
            <a:r>
              <a:rPr>
                <a:latin typeface="Courier"/>
              </a:rPr>
              <a:t>].drop_duplicates()</a:t>
            </a:r>
            <a:br/>
            <a:r>
              <a:rPr>
                <a:latin typeface="Courier"/>
              </a:rPr>
              <a:t>school_days </a:t>
            </a:r>
            <a:r>
              <a:rPr>
                <a:solidFill>
                  <a:srgbClr val="666666"/>
                </a:solidFill>
                <a:latin typeface="Courier"/>
              </a:rPr>
              <a:t>=</a:t>
            </a:r>
            <a:r>
              <a:rPr>
                <a:latin typeface="Courier"/>
              </a:rPr>
              <a:t> attendance[</a:t>
            </a:r>
            <a:r>
              <a:rPr>
                <a:solidFill>
                  <a:srgbClr val="4070A0"/>
                </a:solidFill>
                <a:latin typeface="Courier"/>
              </a:rPr>
              <a:t>"attendance_date"</a:t>
            </a:r>
            <a:r>
              <a:rPr>
                <a:latin typeface="Courier"/>
              </a:rPr>
              <a:t>].drop_duplicates()</a:t>
            </a:r>
            <a:br/>
            <a:br/>
            <a:r>
              <a:rPr>
                <a:latin typeface="Courier"/>
              </a:rPr>
              <a:t>grid </a:t>
            </a:r>
            <a:r>
              <a:rPr>
                <a:solidFill>
                  <a:srgbClr val="666666"/>
                </a:solidFill>
                <a:latin typeface="Courier"/>
              </a:rPr>
              <a:t>=</a:t>
            </a:r>
            <a:r>
              <a:rPr>
                <a:latin typeface="Courier"/>
              </a:rPr>
              <a:t> pd.MultiIndex.from_product(</a:t>
            </a:r>
            <a:br/>
            <a:r>
              <a:rPr>
                <a:latin typeface="Courier"/>
              </a:rPr>
              <a:t>    [students, school_days], names</a:t>
            </a:r>
            <a:r>
              <a:rPr>
                <a:solidFill>
                  <a:srgbClr val="666666"/>
                </a:solidFill>
                <a:latin typeface="Courier"/>
              </a:rPr>
              <a:t>=</a:t>
            </a:r>
            <a:r>
              <a:rPr>
                <a:latin typeface="Courier"/>
              </a:rPr>
              <a:t>[</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a:t>
            </a:r>
            <a:br/>
            <a:r>
              <a:rPr>
                <a:latin typeface="Courier"/>
              </a:rPr>
              <a:t>).to_frame(index</a:t>
            </a:r>
            <a:r>
              <a:rPr>
                <a:solidFill>
                  <a:srgbClr val="666666"/>
                </a:solidFill>
                <a:latin typeface="Courier"/>
              </a:rPr>
              <a:t>=</a:t>
            </a:r>
            <a:r>
              <a:rPr>
                <a:solidFill>
                  <a:srgbClr val="19177C"/>
                </a:solidFill>
                <a:latin typeface="Courier"/>
              </a:rPr>
              <a:t>False</a:t>
            </a:r>
            <a:r>
              <a:rPr>
                <a:latin typeface="Courier"/>
              </a:rPr>
              <a:t>)</a:t>
            </a:r>
            <a:br/>
            <a:br/>
            <a:r>
              <a:rPr>
                <a:latin typeface="Courier"/>
              </a:rPr>
              <a:t>complete </a:t>
            </a:r>
            <a:r>
              <a:rPr>
                <a:solidFill>
                  <a:srgbClr val="666666"/>
                </a:solidFill>
                <a:latin typeface="Courier"/>
              </a:rPr>
              <a:t>=</a:t>
            </a:r>
            <a:r>
              <a:rPr>
                <a:latin typeface="Courier"/>
              </a:rPr>
              <a:t> grid.merge(attendance, on</a:t>
            </a:r>
            <a:r>
              <a:rPr>
                <a:solidFill>
                  <a:srgbClr val="666666"/>
                </a:solidFill>
                <a:latin typeface="Courier"/>
              </a:rPr>
              <a:t>=</a:t>
            </a:r>
            <a:r>
              <a:rPr>
                <a:latin typeface="Courier"/>
              </a:rPr>
              <a:t>[</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 how</a:t>
            </a:r>
            <a:r>
              <a:rPr>
                <a:solidFill>
                  <a:srgbClr val="666666"/>
                </a:solidFill>
                <a:latin typeface="Courier"/>
              </a:rPr>
              <a:t>=</a:t>
            </a:r>
            <a:r>
              <a:rPr>
                <a:solidFill>
                  <a:srgbClr val="4070A0"/>
                </a:solidFill>
                <a:latin typeface="Courier"/>
              </a:rPr>
              <a:t>"left"</a:t>
            </a:r>
            <a:r>
              <a:rPr>
                <a:latin typeface="Courier"/>
              </a:rPr>
              <a:t>)</a:t>
            </a:r>
            <a:br/>
            <a:br/>
            <a:r>
              <a:rPr>
                <a:solidFill>
                  <a:srgbClr val="008000"/>
                </a:solidFill>
                <a:latin typeface="Courier"/>
              </a:rPr>
              <a:t>print</a:t>
            </a:r>
            <a:r>
              <a:rPr>
                <a:latin typeface="Courier"/>
              </a:rPr>
              <a:t>(</a:t>
            </a:r>
            <a:r>
              <a:rPr>
                <a:solidFill>
                  <a:srgbClr val="BB6688"/>
                </a:solidFill>
                <a:latin typeface="Courier"/>
              </a:rPr>
              <a:t>f"grid </a:t>
            </a:r>
            <a:r>
              <a:rPr>
                <a:solidFill>
                  <a:srgbClr val="4070A0"/>
                </a:solidFill>
                <a:latin typeface="Courier"/>
              </a:rPr>
              <a:t>{</a:t>
            </a:r>
            <a:r>
              <a:rPr>
                <a:solidFill>
                  <a:srgbClr val="008000"/>
                </a:solidFill>
                <a:latin typeface="Courier"/>
              </a:rPr>
              <a:t>len</a:t>
            </a:r>
            <a:r>
              <a:rPr>
                <a:latin typeface="Courier"/>
              </a:rPr>
              <a:t>(grid)</a:t>
            </a:r>
            <a:r>
              <a:rPr>
                <a:solidFill>
                  <a:srgbClr val="4070A0"/>
                </a:solidFill>
                <a:latin typeface="Courier"/>
              </a:rPr>
              <a:t>:,}</a:t>
            </a:r>
            <a:r>
              <a:rPr>
                <a:solidFill>
                  <a:srgbClr val="BB6688"/>
                </a:solidFill>
                <a:latin typeface="Courier"/>
              </a:rPr>
              <a:t>, actual </a:t>
            </a:r>
            <a:r>
              <a:rPr>
                <a:solidFill>
                  <a:srgbClr val="4070A0"/>
                </a:solidFill>
                <a:latin typeface="Courier"/>
              </a:rPr>
              <a:t>{</a:t>
            </a:r>
            <a:r>
              <a:rPr>
                <a:solidFill>
                  <a:srgbClr val="008000"/>
                </a:solidFill>
                <a:latin typeface="Courier"/>
              </a:rPr>
              <a:t>len</a:t>
            </a:r>
            <a:r>
              <a:rPr>
                <a:latin typeface="Courier"/>
              </a:rPr>
              <a:t>(attendance)</a:t>
            </a:r>
            <a:r>
              <a:rPr>
                <a:solidFill>
                  <a:srgbClr val="4070A0"/>
                </a:solidFill>
                <a:latin typeface="Courier"/>
              </a:rPr>
              <a:t>:,}</a:t>
            </a:r>
            <a:r>
              <a:rPr>
                <a:solidFill>
                  <a:srgbClr val="BB6688"/>
                </a:solidFill>
                <a:latin typeface="Courier"/>
              </a:rPr>
              <a:t>, "</a:t>
            </a:r>
            <a:br/>
            <a:r>
              <a:rPr>
                <a:latin typeface="Courier"/>
              </a:rPr>
              <a:t>      </a:t>
            </a:r>
            <a:r>
              <a:rPr>
                <a:solidFill>
                  <a:srgbClr val="BB6688"/>
                </a:solidFill>
                <a:latin typeface="Courier"/>
              </a:rPr>
              <a:t>f"missing </a:t>
            </a:r>
            <a:r>
              <a:rPr>
                <a:solidFill>
                  <a:srgbClr val="4070A0"/>
                </a:solidFill>
                <a:latin typeface="Courier"/>
              </a:rPr>
              <a:t>{</a:t>
            </a:r>
            <a:r>
              <a:rPr>
                <a:solidFill>
                  <a:srgbClr val="008000"/>
                </a:solidFill>
                <a:latin typeface="Courier"/>
              </a:rPr>
              <a:t>len</a:t>
            </a:r>
            <a:r>
              <a:rPr>
                <a:latin typeface="Courier"/>
              </a:rPr>
              <a:t>(grid) </a:t>
            </a:r>
            <a:r>
              <a:rPr>
                <a:solidFill>
                  <a:srgbClr val="666666"/>
                </a:solidFill>
                <a:latin typeface="Courier"/>
              </a:rPr>
              <a:t>-</a:t>
            </a:r>
            <a:r>
              <a:rPr>
                <a:latin typeface="Courier"/>
              </a:rPr>
              <a:t> </a:t>
            </a:r>
            <a:r>
              <a:rPr>
                <a:solidFill>
                  <a:srgbClr val="008000"/>
                </a:solidFill>
                <a:latin typeface="Courier"/>
              </a:rPr>
              <a:t>len</a:t>
            </a:r>
            <a:r>
              <a:rPr>
                <a:latin typeface="Courier"/>
              </a:rPr>
              <a:t>(attendance)</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Construire la grille — En R</a:t>
            </a:r>
          </a:p>
        </p:txBody>
      </p:sp>
      <p:sp>
        <p:nvSpPr>
          <p:cNvPr id="3" name="Content Placeholder 2"/>
          <p:cNvSpPr>
            <a:spLocks noGrp="1"/>
          </p:cNvSpPr>
          <p:nvPr>
            <p:ph idx="1"/>
          </p:nvPr>
        </p:nvSpPr>
        <p:spPr/>
        <p:txBody>
          <a:bodyPr/>
          <a:lstStyle/>
          <a:p>
            <a:pPr lvl="0" indent="0">
              <a:buNone/>
            </a:pPr>
            <a:r>
              <a:rPr>
                <a:latin typeface="Courier"/>
              </a:rPr>
              <a:t>grid </a:t>
            </a:r>
            <a:r>
              <a:rPr>
                <a:solidFill>
                  <a:srgbClr val="007020"/>
                </a:solidFill>
                <a:latin typeface="Courier"/>
              </a:rPr>
              <a:t>&lt;-</a:t>
            </a:r>
            <a:r>
              <a:rPr>
                <a:latin typeface="Courier"/>
              </a:rPr>
              <a:t> tidyr</a:t>
            </a:r>
            <a:r>
              <a:rPr>
                <a:solidFill>
                  <a:srgbClr val="4070A0"/>
                </a:solidFill>
                <a:latin typeface="Courier"/>
              </a:rPr>
              <a:t>::</a:t>
            </a:r>
            <a:r>
              <a:rPr>
                <a:solidFill>
                  <a:srgbClr val="06287E"/>
                </a:solidFill>
                <a:latin typeface="Courier"/>
              </a:rPr>
              <a:t>expand_grid</a:t>
            </a:r>
            <a:r>
              <a:rPr>
                <a:latin typeface="Courier"/>
              </a:rPr>
              <a:t>(</a:t>
            </a:r>
            <a:br/>
            <a:r>
              <a:rPr>
                <a:latin typeface="Courier"/>
              </a:rPr>
              <a:t>  </a:t>
            </a:r>
            <a:r>
              <a:rPr>
                <a:solidFill>
                  <a:srgbClr val="7D9029"/>
                </a:solidFill>
                <a:latin typeface="Courier"/>
              </a:rPr>
              <a:t>student_id =</a:t>
            </a:r>
            <a:r>
              <a:rPr>
                <a:latin typeface="Courier"/>
              </a:rPr>
              <a:t> </a:t>
            </a:r>
            <a:r>
              <a:rPr>
                <a:solidFill>
                  <a:srgbClr val="06287E"/>
                </a:solidFill>
                <a:latin typeface="Courier"/>
              </a:rPr>
              <a:t>unique</a:t>
            </a:r>
            <a:r>
              <a:rPr>
                <a:latin typeface="Courier"/>
              </a:rPr>
              <a:t>(roster</a:t>
            </a:r>
            <a:r>
              <a:rPr>
                <a:solidFill>
                  <a:srgbClr val="4070A0"/>
                </a:solidFill>
                <a:latin typeface="Courier"/>
              </a:rPr>
              <a:t>$</a:t>
            </a:r>
            <a:r>
              <a:rPr>
                <a:latin typeface="Courier"/>
              </a:rPr>
              <a:t>student_id),</a:t>
            </a:r>
            <a:br/>
            <a:r>
              <a:rPr>
                <a:latin typeface="Courier"/>
              </a:rPr>
              <a:t>  </a:t>
            </a:r>
            <a:r>
              <a:rPr>
                <a:solidFill>
                  <a:srgbClr val="7D9029"/>
                </a:solidFill>
                <a:latin typeface="Courier"/>
              </a:rPr>
              <a:t>attendance_date =</a:t>
            </a:r>
            <a:r>
              <a:rPr>
                <a:latin typeface="Courier"/>
              </a:rPr>
              <a:t> </a:t>
            </a:r>
            <a:r>
              <a:rPr>
                <a:solidFill>
                  <a:srgbClr val="06287E"/>
                </a:solidFill>
                <a:latin typeface="Courier"/>
              </a:rPr>
              <a:t>unique</a:t>
            </a:r>
            <a:r>
              <a:rPr>
                <a:latin typeface="Courier"/>
              </a:rPr>
              <a:t>(attendance</a:t>
            </a:r>
            <a:r>
              <a:rPr>
                <a:solidFill>
                  <a:srgbClr val="4070A0"/>
                </a:solidFill>
                <a:latin typeface="Courier"/>
              </a:rPr>
              <a:t>$</a:t>
            </a:r>
            <a:r>
              <a:rPr>
                <a:latin typeface="Courier"/>
              </a:rPr>
              <a:t>attendance_date)</a:t>
            </a:r>
            <a:br/>
            <a:r>
              <a:rPr>
                <a:latin typeface="Courier"/>
              </a:rPr>
              <a:t>)</a:t>
            </a:r>
            <a:br/>
            <a:br/>
            <a:r>
              <a:rPr>
                <a:latin typeface="Courier"/>
              </a:rPr>
              <a:t>complete </a:t>
            </a:r>
            <a:r>
              <a:rPr>
                <a:solidFill>
                  <a:srgbClr val="007020"/>
                </a:solidFill>
                <a:latin typeface="Courier"/>
              </a:rPr>
              <a:t>&lt;-</a:t>
            </a:r>
            <a:r>
              <a:rPr>
                <a:latin typeface="Courier"/>
              </a:rPr>
              <a:t> grid </a:t>
            </a:r>
            <a:r>
              <a:rPr>
                <a:solidFill>
                  <a:srgbClr val="4070A0"/>
                </a:solidFill>
                <a:latin typeface="Courier"/>
              </a:rPr>
              <a:t>|&gt;</a:t>
            </a:r>
            <a:r>
              <a:rPr>
                <a:latin typeface="Courier"/>
              </a:rPr>
              <a:t> </a:t>
            </a:r>
            <a:r>
              <a:rPr>
                <a:solidFill>
                  <a:srgbClr val="06287E"/>
                </a:solidFill>
                <a:latin typeface="Courier"/>
              </a:rPr>
              <a:t>left_join</a:t>
            </a:r>
            <a:r>
              <a:rPr>
                <a:latin typeface="Courier"/>
              </a:rPr>
              <a:t>(attendance, </a:t>
            </a:r>
            <a:r>
              <a:rPr>
                <a:solidFill>
                  <a:srgbClr val="7D9029"/>
                </a:solidFill>
                <a:latin typeface="Courier"/>
              </a:rPr>
              <a:t>by =</a:t>
            </a:r>
            <a:r>
              <a:rPr>
                <a:latin typeface="Courier"/>
              </a:rPr>
              <a:t> </a:t>
            </a:r>
            <a:r>
              <a:rPr>
                <a:solidFill>
                  <a:srgbClr val="06287E"/>
                </a:solidFill>
                <a:latin typeface="Courier"/>
              </a:rPr>
              <a:t>c</a:t>
            </a:r>
            <a:r>
              <a:rPr>
                <a:latin typeface="Courier"/>
              </a:rPr>
              <a:t>(</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a:t>
            </a:r>
            <a:br/>
            <a:br/>
            <a:r>
              <a:rPr>
                <a:solidFill>
                  <a:srgbClr val="06287E"/>
                </a:solidFill>
                <a:latin typeface="Courier"/>
              </a:rPr>
              <a:t>cat</a:t>
            </a:r>
            <a:r>
              <a:rPr>
                <a:latin typeface="Courier"/>
              </a:rPr>
              <a:t>(</a:t>
            </a:r>
            <a:r>
              <a:rPr>
                <a:solidFill>
                  <a:srgbClr val="06287E"/>
                </a:solidFill>
                <a:latin typeface="Courier"/>
              </a:rPr>
              <a:t>sprintf</a:t>
            </a:r>
            <a:r>
              <a:rPr>
                <a:latin typeface="Courier"/>
              </a:rPr>
              <a:t>(</a:t>
            </a:r>
            <a:r>
              <a:rPr>
                <a:solidFill>
                  <a:srgbClr val="4070A0"/>
                </a:solidFill>
                <a:latin typeface="Courier"/>
              </a:rPr>
              <a:t>"grid %d, actual %d, missing %d\n"</a:t>
            </a:r>
            <a:r>
              <a:rPr>
                <a:latin typeface="Courier"/>
              </a:rPr>
              <a:t>,</a:t>
            </a:r>
            <a:br/>
            <a:r>
              <a:rPr>
                <a:latin typeface="Courier"/>
              </a:rPr>
              <a:t>            </a:t>
            </a:r>
            <a:r>
              <a:rPr>
                <a:solidFill>
                  <a:srgbClr val="06287E"/>
                </a:solidFill>
                <a:latin typeface="Courier"/>
              </a:rPr>
              <a:t>nrow</a:t>
            </a:r>
            <a:r>
              <a:rPr>
                <a:latin typeface="Courier"/>
              </a:rPr>
              <a:t>(grid), </a:t>
            </a:r>
            <a:r>
              <a:rPr>
                <a:solidFill>
                  <a:srgbClr val="06287E"/>
                </a:solidFill>
                <a:latin typeface="Courier"/>
              </a:rPr>
              <a:t>nrow</a:t>
            </a:r>
            <a:r>
              <a:rPr>
                <a:latin typeface="Courier"/>
              </a:rPr>
              <a:t>(attendance), </a:t>
            </a:r>
            <a:r>
              <a:rPr>
                <a:solidFill>
                  <a:srgbClr val="06287E"/>
                </a:solidFill>
                <a:latin typeface="Courier"/>
              </a:rPr>
              <a:t>nrow</a:t>
            </a:r>
            <a:r>
              <a:rPr>
                <a:latin typeface="Courier"/>
              </a:rPr>
              <a:t>(grid) </a:t>
            </a:r>
            <a:r>
              <a:rPr>
                <a:solidFill>
                  <a:srgbClr val="4070A0"/>
                </a:solidFill>
                <a:latin typeface="Courier"/>
              </a:rPr>
              <a:t>-</a:t>
            </a:r>
            <a:r>
              <a:rPr>
                <a:latin typeface="Courier"/>
              </a:rPr>
              <a:t> </a:t>
            </a:r>
            <a:r>
              <a:rPr>
                <a:solidFill>
                  <a:srgbClr val="06287E"/>
                </a:solidFill>
                <a:latin typeface="Courier"/>
              </a:rPr>
              <a:t>nrow</a:t>
            </a:r>
            <a:r>
              <a:rPr>
                <a:latin typeface="Courier"/>
              </a:rPr>
              <a:t>(attendance)))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Construire la grille — En R</a:t>
            </a:r>
          </a:p>
        </p:txBody>
      </p:sp>
      <p:sp>
        <p:nvSpPr>
          <p:cNvPr id="3" name="Content Placeholder 2"/>
          <p:cNvSpPr>
            <a:spLocks noGrp="1"/>
          </p:cNvSpPr>
          <p:nvPr>
            <p:ph idx="1"/>
          </p:nvPr>
        </p:nvSpPr>
        <p:spPr/>
        <p:txBody>
          <a:bodyPr/>
          <a:lstStyle/>
          <a:p>
            <a:pPr lvl="0" indent="0">
              <a:buNone/>
            </a:pPr>
            <a:r>
              <a:rPr>
                <a:latin typeface="Courier"/>
              </a:rPr>
              <a:t>complete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complete</a:t>
            </a:r>
            <a:r>
              <a:rPr>
                <a:latin typeface="Courier"/>
              </a:rPr>
              <a:t>(student_id, attendance_date)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sont passées les 1 755 — En Python</a:t>
            </a:r>
          </a:p>
        </p:txBody>
      </p:sp>
      <p:sp>
        <p:nvSpPr>
          <p:cNvPr id="3" name="Content Placeholder 2"/>
          <p:cNvSpPr>
            <a:spLocks noGrp="1"/>
          </p:cNvSpPr>
          <p:nvPr>
            <p:ph idx="1"/>
          </p:nvPr>
        </p:nvSpPr>
        <p:spPr/>
        <p:txBody>
          <a:bodyPr/>
          <a:lstStyle/>
          <a:p>
            <a:pPr lvl="0" indent="0">
              <a:buNone/>
            </a:pPr>
            <a:r>
              <a:rPr>
                <a:latin typeface="Courier"/>
              </a:rPr>
              <a:t>missing </a:t>
            </a:r>
            <a:r>
              <a:rPr>
                <a:solidFill>
                  <a:srgbClr val="666666"/>
                </a:solidFill>
                <a:latin typeface="Courier"/>
              </a:rPr>
              <a:t>=</a:t>
            </a:r>
            <a:r>
              <a:rPr>
                <a:latin typeface="Courier"/>
              </a:rPr>
              <a:t> complete[complete[</a:t>
            </a:r>
            <a:r>
              <a:rPr>
                <a:solidFill>
                  <a:srgbClr val="4070A0"/>
                </a:solidFill>
                <a:latin typeface="Courier"/>
              </a:rPr>
              <a:t>"present"</a:t>
            </a:r>
            <a:r>
              <a:rPr>
                <a:latin typeface="Courier"/>
              </a:rPr>
              <a:t>].isna()]</a:t>
            </a:r>
            <a:br/>
            <a:r>
              <a:rPr>
                <a:latin typeface="Courier"/>
              </a:rPr>
              <a:t>by_school </a:t>
            </a:r>
            <a:r>
              <a:rPr>
                <a:solidFill>
                  <a:srgbClr val="666666"/>
                </a:solidFill>
                <a:latin typeface="Courier"/>
              </a:rPr>
              <a:t>=</a:t>
            </a:r>
            <a:r>
              <a:rPr>
                <a:latin typeface="Courier"/>
              </a:rPr>
              <a:t> (</a:t>
            </a:r>
            <a:br/>
            <a:r>
              <a:rPr>
                <a:latin typeface="Courier"/>
              </a:rPr>
              <a:t>    missing.merge(roster[[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 on</a:t>
            </a:r>
            <a:r>
              <a:rPr>
                <a:solidFill>
                  <a:srgbClr val="666666"/>
                </a:solidFill>
                <a:latin typeface="Courier"/>
              </a:rPr>
              <a:t>=</a:t>
            </a:r>
            <a:r>
              <a:rPr>
                <a:solidFill>
                  <a:srgbClr val="4070A0"/>
                </a:solidFill>
                <a:latin typeface="Courier"/>
              </a:rPr>
              <a:t>"student_id"</a:t>
            </a:r>
            <a:r>
              <a:rPr>
                <a:latin typeface="Courier"/>
              </a:rPr>
              <a:t>)</a:t>
            </a:r>
            <a:br/>
            <a:r>
              <a:rPr>
                <a:latin typeface="Courier"/>
              </a:rPr>
              <a:t>    .groupby(</a:t>
            </a:r>
            <a:r>
              <a:rPr>
                <a:solidFill>
                  <a:srgbClr val="4070A0"/>
                </a:solidFill>
                <a:latin typeface="Courier"/>
              </a:rPr>
              <a:t>"school_id"</a:t>
            </a:r>
            <a:r>
              <a:rPr>
                <a:latin typeface="Courier"/>
              </a:rPr>
              <a:t>)</a:t>
            </a:r>
            <a:br/>
            <a:r>
              <a:rPr>
                <a:latin typeface="Courier"/>
              </a:rPr>
              <a:t>    .agg(missing_rows</a:t>
            </a:r>
            <a:r>
              <a:rPr>
                <a:solidFill>
                  <a:srgbClr val="666666"/>
                </a:solidFill>
                <a:latin typeface="Courier"/>
              </a:rPr>
              <a:t>=</a:t>
            </a:r>
            <a:r>
              <a:rPr>
                <a:latin typeface="Courier"/>
              </a:rPr>
              <a:t>(</a:t>
            </a:r>
            <a:r>
              <a:rPr>
                <a:solidFill>
                  <a:srgbClr val="4070A0"/>
                </a:solidFill>
                <a:latin typeface="Courier"/>
              </a:rPr>
              <a:t>"present"</a:t>
            </a:r>
            <a:r>
              <a:rPr>
                <a:latin typeface="Courier"/>
              </a:rPr>
              <a:t>, </a:t>
            </a:r>
            <a:r>
              <a:rPr>
                <a:solidFill>
                  <a:srgbClr val="4070A0"/>
                </a:solidFill>
                <a:latin typeface="Courier"/>
              </a:rPr>
              <a:t>"size"</a:t>
            </a:r>
            <a:r>
              <a:rPr>
                <a:latin typeface="Courier"/>
              </a:rPr>
              <a:t>),</a:t>
            </a:r>
            <a:br/>
            <a:r>
              <a:rPr>
                <a:latin typeface="Courier"/>
              </a:rPr>
              <a:t>         days</a:t>
            </a:r>
            <a:r>
              <a:rPr>
                <a:solidFill>
                  <a:srgbClr val="666666"/>
                </a:solidFill>
                <a:latin typeface="Courier"/>
              </a:rPr>
              <a:t>=</a:t>
            </a:r>
            <a:r>
              <a:rPr>
                <a:latin typeface="Courier"/>
              </a:rPr>
              <a:t>(</a:t>
            </a:r>
            <a:r>
              <a:rPr>
                <a:solidFill>
                  <a:srgbClr val="4070A0"/>
                </a:solidFill>
                <a:latin typeface="Courier"/>
              </a:rPr>
              <a:t>"attendance_date"</a:t>
            </a:r>
            <a:r>
              <a:rPr>
                <a:latin typeface="Courier"/>
              </a:rPr>
              <a:t>, </a:t>
            </a:r>
            <a:r>
              <a:rPr>
                <a:solidFill>
                  <a:srgbClr val="4070A0"/>
                </a:solidFill>
                <a:latin typeface="Courier"/>
              </a:rPr>
              <a:t>"nunique"</a:t>
            </a:r>
            <a:r>
              <a:rPr>
                <a:latin typeface="Courier"/>
              </a:rPr>
              <a:t>))</a:t>
            </a:r>
            <a:br/>
            <a:r>
              <a:rPr>
                <a:latin typeface="Courier"/>
              </a:rPr>
              <a:t>)</a:t>
            </a:r>
            <a:br/>
            <a:r>
              <a:rPr>
                <a:solidFill>
                  <a:srgbClr val="008000"/>
                </a:solidFill>
                <a:latin typeface="Courier"/>
              </a:rPr>
              <a:t>print</a:t>
            </a:r>
            <a:r>
              <a:rPr>
                <a:latin typeface="Courier"/>
              </a:rPr>
              <a:t>(by_school)</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sont passées les 1 755 — En R</a:t>
            </a:r>
          </a:p>
        </p:txBody>
      </p:sp>
      <p:sp>
        <p:nvSpPr>
          <p:cNvPr id="3" name="Content Placeholder 2"/>
          <p:cNvSpPr>
            <a:spLocks noGrp="1"/>
          </p:cNvSpPr>
          <p:nvPr>
            <p:ph idx="1"/>
          </p:nvPr>
        </p:nvSpPr>
        <p:spPr/>
        <p:txBody>
          <a:bodyPr/>
          <a:lstStyle/>
          <a:p>
            <a:pPr lvl="0" indent="0">
              <a:buNone/>
            </a:pPr>
            <a:r>
              <a:rPr>
                <a:latin typeface="Courier"/>
              </a:rPr>
              <a:t>complete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is.na</a:t>
            </a:r>
            <a:r>
              <a:rPr>
                <a:latin typeface="Courier"/>
              </a:rPr>
              <a:t>(present))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select</a:t>
            </a:r>
            <a:r>
              <a:rPr>
                <a:latin typeface="Courier"/>
              </a:rPr>
              <a:t>(roster, student_id, school_id),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missing_rows =</a:t>
            </a:r>
            <a:r>
              <a:rPr>
                <a:latin typeface="Courier"/>
              </a:rPr>
              <a:t> </a:t>
            </a:r>
            <a:r>
              <a:rPr>
                <a:solidFill>
                  <a:srgbClr val="06287E"/>
                </a:solidFill>
                <a:latin typeface="Courier"/>
              </a:rPr>
              <a:t>n</a:t>
            </a:r>
            <a:r>
              <a:rPr>
                <a:latin typeface="Courier"/>
              </a:rPr>
              <a:t>(), </a:t>
            </a:r>
            <a:r>
              <a:rPr>
                <a:solidFill>
                  <a:srgbClr val="7D9029"/>
                </a:solidFill>
                <a:latin typeface="Courier"/>
              </a:rPr>
              <a:t>days =</a:t>
            </a:r>
            <a:r>
              <a:rPr>
                <a:latin typeface="Courier"/>
              </a:rPr>
              <a:t> </a:t>
            </a:r>
            <a:r>
              <a:rPr>
                <a:solidFill>
                  <a:srgbClr val="06287E"/>
                </a:solidFill>
                <a:latin typeface="Courier"/>
              </a:rPr>
              <a:t>n_distinct</a:t>
            </a:r>
            <a:r>
              <a:rPr>
                <a:latin typeface="Courier"/>
              </a:rPr>
              <a:t>(attendance_date), </a:t>
            </a:r>
            <a:r>
              <a:rPr>
                <a:solidFill>
                  <a:srgbClr val="7D9029"/>
                </a:solidFill>
                <a:latin typeface="Courier"/>
              </a:rPr>
              <a:t>.by =</a:t>
            </a:r>
            <a:r>
              <a:rPr>
                <a:latin typeface="Courier"/>
              </a:rPr>
              <a:t> school_id)</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sont passées les 1 755</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school_id</a:t>
                      </a:r>
                    </a:p>
                  </a:txBody>
                  <a:tcPr/>
                </a:tc>
                <a:tc>
                  <a:txBody>
                    <a:bodyPr/>
                    <a:lstStyle/>
                    <a:p>
                      <a:pPr lvl="0" indent="0" marL="0">
                        <a:buNone/>
                      </a:pPr>
                      <a:r>
                        <a:rPr/>
                        <a:t>lignes manquantes</a:t>
                      </a:r>
                    </a:p>
                  </a:txBody>
                  <a:tcPr/>
                </a:tc>
                <a:tc>
                  <a:txBody>
                    <a:bodyPr/>
                    <a:lstStyle/>
                    <a:p>
                      <a:pPr lvl="0" indent="0" marL="0">
                        <a:buNone/>
                      </a:pPr>
                      <a:r>
                        <a:rPr/>
                        <a:t>jours</a:t>
                      </a:r>
                    </a:p>
                  </a:txBody>
                  <a:tcPr/>
                </a:tc>
              </a:tr>
              <a:tr h="0">
                <a:tc>
                  <a:txBody>
                    <a:bodyPr/>
                    <a:lstStyle/>
                    <a:p>
                      <a:pPr lvl="0" indent="0" marL="0">
                        <a:buNone/>
                      </a:pPr>
                      <a:r>
                        <a:rPr/>
                        <a:t>SCH07</a:t>
                      </a:r>
                    </a:p>
                  </a:txBody>
                </a:tc>
                <a:tc>
                  <a:txBody>
                    <a:bodyPr/>
                    <a:lstStyle/>
                    <a:p>
                      <a:pPr lvl="0" indent="0" marL="0">
                        <a:buNone/>
                      </a:pPr>
                      <a:r>
                        <a:rPr/>
                        <a:t>915</a:t>
                      </a:r>
                    </a:p>
                  </a:txBody>
                </a:tc>
                <a:tc>
                  <a:txBody>
                    <a:bodyPr/>
                    <a:lstStyle/>
                    <a:p>
                      <a:pPr lvl="0" indent="0" marL="0">
                        <a:buNone/>
                      </a:pPr>
                      <a:r>
                        <a:rPr/>
                        <a:t>15</a:t>
                      </a:r>
                    </a:p>
                  </a:txBody>
                </a:tc>
              </a:tr>
              <a:tr h="0">
                <a:tc>
                  <a:txBody>
                    <a:bodyPr/>
                    <a:lstStyle/>
                    <a:p>
                      <a:pPr lvl="0" indent="0" marL="0">
                        <a:buNone/>
                      </a:pPr>
                      <a:r>
                        <a:rPr/>
                        <a:t>SCH18</a:t>
                      </a:r>
                    </a:p>
                  </a:txBody>
                </a:tc>
                <a:tc>
                  <a:txBody>
                    <a:bodyPr/>
                    <a:lstStyle/>
                    <a:p>
                      <a:pPr lvl="0" indent="0" marL="0">
                        <a:buNone/>
                      </a:pPr>
                      <a:r>
                        <a:rPr/>
                        <a:t>840</a:t>
                      </a:r>
                    </a:p>
                  </a:txBody>
                </a:tc>
                <a:tc>
                  <a:txBody>
                    <a:bodyPr/>
                    <a:lstStyle/>
                    <a:p>
                      <a:pPr lvl="0" indent="0" marL="0">
                        <a:buNone/>
                      </a:pPr>
                      <a:r>
                        <a:rPr/>
                        <a:t>15</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Absent n’est pas absent — En Python</a:t>
            </a:r>
          </a:p>
        </p:txBody>
      </p:sp>
      <p:sp>
        <p:nvSpPr>
          <p:cNvPr id="3" name="Content Placeholder 2"/>
          <p:cNvSpPr>
            <a:spLocks noGrp="1"/>
          </p:cNvSpPr>
          <p:nvPr>
            <p:ph idx="1"/>
          </p:nvPr>
        </p:nvSpPr>
        <p:spPr/>
        <p:txBody>
          <a:bodyPr/>
          <a:lstStyle/>
          <a:p>
            <a:pPr lvl="0" indent="0">
              <a:buNone/>
            </a:pPr>
            <a:r>
              <a:rPr>
                <a:latin typeface="Courier"/>
              </a:rPr>
              <a:t>naive </a:t>
            </a:r>
            <a:r>
              <a:rPr>
                <a:solidFill>
                  <a:srgbClr val="666666"/>
                </a:solidFill>
                <a:latin typeface="Courier"/>
              </a:rPr>
              <a:t>=</a:t>
            </a:r>
            <a:r>
              <a:rPr>
                <a:latin typeface="Courier"/>
              </a:rPr>
              <a:t> complete[</a:t>
            </a:r>
            <a:r>
              <a:rPr>
                <a:solidFill>
                  <a:srgbClr val="4070A0"/>
                </a:solidFill>
                <a:latin typeface="Courier"/>
              </a:rPr>
              <a:t>"present"</a:t>
            </a:r>
            <a:r>
              <a:rPr>
                <a:latin typeface="Courier"/>
              </a:rPr>
              <a:t>].fillna(</a:t>
            </a:r>
            <a:r>
              <a:rPr>
                <a:solidFill>
                  <a:srgbClr val="19177C"/>
                </a:solidFill>
                <a:latin typeface="Courier"/>
              </a:rPr>
              <a:t>False</a:t>
            </a:r>
            <a:r>
              <a:rPr>
                <a:latin typeface="Courier"/>
              </a:rPr>
              <a:t>)</a:t>
            </a:r>
            <a:br/>
            <a:r>
              <a:rPr>
                <a:solidFill>
                  <a:srgbClr val="008000"/>
                </a:solidFill>
                <a:latin typeface="Courier"/>
              </a:rPr>
              <a:t>print</a:t>
            </a:r>
            <a:r>
              <a:rPr>
                <a:latin typeface="Courier"/>
              </a:rPr>
              <a:t>(</a:t>
            </a:r>
            <a:r>
              <a:rPr>
                <a:solidFill>
                  <a:srgbClr val="4070A0"/>
                </a:solidFill>
                <a:latin typeface="Courier"/>
              </a:rPr>
              <a:t>"attendance rate treating gaps as absences:"</a:t>
            </a:r>
            <a:r>
              <a:rPr>
                <a:latin typeface="Courier"/>
              </a:rPr>
              <a:t>, naive.mean())</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Absent n’est pas absent — En R</a:t>
            </a:r>
          </a:p>
        </p:txBody>
      </p:sp>
      <p:sp>
        <p:nvSpPr>
          <p:cNvPr id="3" name="Content Placeholder 2"/>
          <p:cNvSpPr>
            <a:spLocks noGrp="1"/>
          </p:cNvSpPr>
          <p:nvPr>
            <p:ph idx="1"/>
          </p:nvPr>
        </p:nvSpPr>
        <p:spPr/>
        <p:txBody>
          <a:bodyPr/>
          <a:lstStyle/>
          <a:p>
            <a:pPr lvl="0" indent="0">
              <a:buNone/>
            </a:pPr>
            <a:r>
              <a:rPr>
                <a:latin typeface="Courier"/>
              </a:rPr>
              <a:t>complete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a:t>
            </a:r>
            <a:r>
              <a:rPr>
                <a:solidFill>
                  <a:srgbClr val="06287E"/>
                </a:solidFill>
                <a:latin typeface="Courier"/>
              </a:rPr>
              <a:t>coalesce</a:t>
            </a:r>
            <a:r>
              <a:rPr>
                <a:latin typeface="Courier"/>
              </a:rPr>
              <a:t>(present, </a:t>
            </a:r>
            <a:r>
              <a:rPr>
                <a:solidFill>
                  <a:srgbClr val="880000"/>
                </a:solidFill>
                <a:latin typeface="Courier"/>
              </a:rPr>
              <a:t>FALSE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Absent n’est pas absent — En Python</a:t>
            </a:r>
          </a:p>
        </p:txBody>
      </p:sp>
      <p:sp>
        <p:nvSpPr>
          <p:cNvPr id="3" name="Content Placeholder 2"/>
          <p:cNvSpPr>
            <a:spLocks noGrp="1"/>
          </p:cNvSpPr>
          <p:nvPr>
            <p:ph idx="1"/>
          </p:nvPr>
        </p:nvSpPr>
        <p:spPr/>
        <p:txBody>
          <a:bodyPr/>
          <a:lstStyle/>
          <a:p>
            <a:pPr lvl="0" indent="0">
              <a:buNone/>
            </a:pPr>
            <a:r>
              <a:rPr>
                <a:latin typeface="Courier"/>
              </a:rPr>
              <a:t>open_days </a:t>
            </a:r>
            <a:r>
              <a:rPr>
                <a:solidFill>
                  <a:srgbClr val="666666"/>
                </a:solidFill>
                <a:latin typeface="Courier"/>
              </a:rPr>
              <a:t>=</a:t>
            </a:r>
            <a:r>
              <a:rPr>
                <a:latin typeface="Courier"/>
              </a:rPr>
              <a:t> attendance.merge(roster[[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 on</a:t>
            </a:r>
            <a:r>
              <a:rPr>
                <a:solidFill>
                  <a:srgbClr val="666666"/>
                </a:solidFill>
                <a:latin typeface="Courier"/>
              </a:rPr>
              <a:t>=</a:t>
            </a:r>
            <a:r>
              <a:rPr>
                <a:solidFill>
                  <a:srgbClr val="4070A0"/>
                </a:solidFill>
                <a:latin typeface="Courier"/>
              </a:rPr>
              <a:t>"student_id"</a:t>
            </a:r>
            <a:r>
              <a:rPr>
                <a:latin typeface="Courier"/>
              </a:rPr>
              <a:t>)</a:t>
            </a:r>
            <a:br/>
            <a:r>
              <a:rPr>
                <a:latin typeface="Courier"/>
              </a:rPr>
              <a:t>school_calendar </a:t>
            </a:r>
            <a:r>
              <a:rPr>
                <a:solidFill>
                  <a:srgbClr val="666666"/>
                </a:solidFill>
                <a:latin typeface="Courier"/>
              </a:rPr>
              <a:t>=</a:t>
            </a:r>
            <a:r>
              <a:rPr>
                <a:latin typeface="Courier"/>
              </a:rPr>
              <a:t> open_days[[</a:t>
            </a:r>
            <a:r>
              <a:rPr>
                <a:solidFill>
                  <a:srgbClr val="4070A0"/>
                </a:solidFill>
                <a:latin typeface="Courier"/>
              </a:rPr>
              <a:t>"school_id"</a:t>
            </a:r>
            <a:r>
              <a:rPr>
                <a:latin typeface="Courier"/>
              </a:rPr>
              <a:t>, </a:t>
            </a:r>
            <a:r>
              <a:rPr>
                <a:solidFill>
                  <a:srgbClr val="4070A0"/>
                </a:solidFill>
                <a:latin typeface="Courier"/>
              </a:rPr>
              <a:t>"attendance_date"</a:t>
            </a:r>
            <a:r>
              <a:rPr>
                <a:latin typeface="Courier"/>
              </a:rPr>
              <a:t>]].drop_duplicates()</a:t>
            </a:r>
            <a:br/>
            <a:br/>
            <a:r>
              <a:rPr>
                <a:latin typeface="Courier"/>
              </a:rPr>
              <a:t>grid </a:t>
            </a:r>
            <a:r>
              <a:rPr>
                <a:solidFill>
                  <a:srgbClr val="666666"/>
                </a:solidFill>
                <a:latin typeface="Courier"/>
              </a:rPr>
              <a:t>=</a:t>
            </a:r>
            <a:r>
              <a:rPr>
                <a:latin typeface="Courier"/>
              </a:rPr>
              <a:t> (</a:t>
            </a:r>
            <a:br/>
            <a:r>
              <a:rPr>
                <a:latin typeface="Courier"/>
              </a:rPr>
              <a:t>    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a:t>
            </a:r>
            <a:br/>
            <a:r>
              <a:rPr>
                <a:latin typeface="Courier"/>
              </a:rPr>
              <a:t>    .merge(school_calendar, on</a:t>
            </a:r>
            <a:r>
              <a:rPr>
                <a:solidFill>
                  <a:srgbClr val="666666"/>
                </a:solidFill>
                <a:latin typeface="Courier"/>
              </a:rPr>
              <a:t>=</a:t>
            </a:r>
            <a:r>
              <a:rPr>
                <a:solidFill>
                  <a:srgbClr val="4070A0"/>
                </a:solidFill>
                <a:latin typeface="Courier"/>
              </a:rPr>
              <a:t>"school_id"</a:t>
            </a:r>
            <a:r>
              <a:rPr>
                <a:latin typeface="Courier"/>
              </a:rPr>
              <a:t>)</a:t>
            </a:r>
            <a:br/>
            <a:r>
              <a:rPr>
                <a:latin typeface="Courier"/>
              </a:rPr>
              <a:t>)</a:t>
            </a:r>
            <a:br/>
            <a:r>
              <a:rPr>
                <a:solidFill>
                  <a:srgbClr val="008000"/>
                </a:solidFill>
                <a:latin typeface="Courier"/>
              </a:rPr>
              <a:t>print</a:t>
            </a:r>
            <a:r>
              <a:rPr>
                <a:latin typeface="Courier"/>
              </a:rPr>
              <a:t>(</a:t>
            </a:r>
            <a:r>
              <a:rPr>
                <a:solidFill>
                  <a:srgbClr val="008000"/>
                </a:solidFill>
                <a:latin typeface="Courier"/>
              </a:rPr>
              <a:t>len</a:t>
            </a:r>
            <a:r>
              <a:rPr>
                <a:latin typeface="Courier"/>
              </a:rPr>
              <a:t>(grid), </a:t>
            </a:r>
            <a:r>
              <a:rPr>
                <a:solidFill>
                  <a:srgbClr val="4070A0"/>
                </a:solidFill>
                <a:latin typeface="Courier"/>
              </a:rPr>
              <a:t>"student-days the schools were actually open"</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Absent n’est pas absent — En R</a:t>
            </a:r>
          </a:p>
        </p:txBody>
      </p:sp>
      <p:sp>
        <p:nvSpPr>
          <p:cNvPr id="3" name="Content Placeholder 2"/>
          <p:cNvSpPr>
            <a:spLocks noGrp="1"/>
          </p:cNvSpPr>
          <p:nvPr>
            <p:ph idx="1"/>
          </p:nvPr>
        </p:nvSpPr>
        <p:spPr/>
        <p:txBody>
          <a:bodyPr/>
          <a:lstStyle/>
          <a:p>
            <a:pPr lvl="0" indent="0">
              <a:buNone/>
            </a:pPr>
            <a:r>
              <a:rPr>
                <a:latin typeface="Courier"/>
              </a:rPr>
              <a:t>school_calendar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select</a:t>
            </a:r>
            <a:r>
              <a:rPr>
                <a:latin typeface="Courier"/>
              </a:rPr>
              <a:t>(roster, student_id, school_id),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4070A0"/>
                </a:solidFill>
                <a:latin typeface="Courier"/>
              </a:rPr>
              <a:t>|&gt;</a:t>
            </a:r>
            <a:br/>
            <a:r>
              <a:rPr>
                <a:latin typeface="Courier"/>
              </a:rPr>
              <a:t>  </a:t>
            </a:r>
            <a:r>
              <a:rPr>
                <a:solidFill>
                  <a:srgbClr val="06287E"/>
                </a:solidFill>
                <a:latin typeface="Courier"/>
              </a:rPr>
              <a:t>distinct</a:t>
            </a:r>
            <a:r>
              <a:rPr>
                <a:latin typeface="Courier"/>
              </a:rPr>
              <a:t>(school_id, attendance_date)</a:t>
            </a:r>
            <a:br/>
            <a:br/>
            <a:r>
              <a:rPr>
                <a:latin typeface="Courier"/>
              </a:rPr>
              <a:t>grid </a:t>
            </a:r>
            <a:r>
              <a:rPr>
                <a:solidFill>
                  <a:srgbClr val="007020"/>
                </a:solidFill>
                <a:latin typeface="Courier"/>
              </a:rPr>
              <a:t>&lt;-</a:t>
            </a:r>
            <a:r>
              <a:rPr>
                <a:latin typeface="Courier"/>
              </a:rPr>
              <a:t> roster </a:t>
            </a:r>
            <a:r>
              <a:rPr>
                <a:solidFill>
                  <a:srgbClr val="4070A0"/>
                </a:solidFill>
                <a:latin typeface="Courier"/>
              </a:rPr>
              <a:t>|&gt;</a:t>
            </a:r>
            <a:br/>
            <a:r>
              <a:rPr>
                <a:latin typeface="Courier"/>
              </a:rPr>
              <a:t>  </a:t>
            </a:r>
            <a:r>
              <a:rPr>
                <a:solidFill>
                  <a:srgbClr val="06287E"/>
                </a:solidFill>
                <a:latin typeface="Courier"/>
              </a:rPr>
              <a:t>select</a:t>
            </a:r>
            <a:r>
              <a:rPr>
                <a:latin typeface="Courier"/>
              </a:rPr>
              <a:t>(student_id, school_id) </a:t>
            </a:r>
            <a:r>
              <a:rPr>
                <a:solidFill>
                  <a:srgbClr val="4070A0"/>
                </a:solidFill>
                <a:latin typeface="Courier"/>
              </a:rPr>
              <a:t>|&gt;</a:t>
            </a:r>
            <a:br/>
            <a:r>
              <a:rPr>
                <a:latin typeface="Courier"/>
              </a:rPr>
              <a:t>  </a:t>
            </a:r>
            <a:r>
              <a:rPr>
                <a:solidFill>
                  <a:srgbClr val="06287E"/>
                </a:solidFill>
                <a:latin typeface="Courier"/>
              </a:rPr>
              <a:t>left_join</a:t>
            </a:r>
            <a:r>
              <a:rPr>
                <a:latin typeface="Courier"/>
              </a:rPr>
              <a:t>(school_calendar, </a:t>
            </a:r>
            <a:r>
              <a:rPr>
                <a:solidFill>
                  <a:srgbClr val="7D9029"/>
                </a:solidFill>
                <a:latin typeface="Courier"/>
              </a:rPr>
              <a:t>by =</a:t>
            </a:r>
            <a:r>
              <a:rPr>
                <a:latin typeface="Courier"/>
              </a:rPr>
              <a:t> </a:t>
            </a:r>
            <a:r>
              <a:rPr>
                <a:solidFill>
                  <a:srgbClr val="4070A0"/>
                </a:solidFill>
                <a:latin typeface="Courier"/>
              </a:rPr>
              <a:t>"school_id"</a:t>
            </a:r>
            <a:r>
              <a:rPr>
                <a:latin typeface="Courier"/>
              </a:rPr>
              <a:t>, </a:t>
            </a:r>
            <a:r>
              <a:rPr>
                <a:solidFill>
                  <a:srgbClr val="7D9029"/>
                </a:solidFill>
                <a:latin typeface="Courier"/>
              </a:rPr>
              <a:t>relationship =</a:t>
            </a:r>
            <a:r>
              <a:rPr>
                <a:latin typeface="Courier"/>
              </a:rPr>
              <a:t> </a:t>
            </a:r>
            <a:r>
              <a:rPr>
                <a:solidFill>
                  <a:srgbClr val="4070A0"/>
                </a:solidFill>
                <a:latin typeface="Courier"/>
              </a:rPr>
              <a:t>"many-to-many"</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Absent n’est pas absent</a:t>
            </a:r>
          </a:p>
        </p:txBody>
      </p:sp>
      <p:sp>
        <p:nvSpPr>
          <p:cNvPr id="3" name="Content Placeholder 2"/>
          <p:cNvSpPr>
            <a:spLocks noGrp="1"/>
          </p:cNvSpPr>
          <p:nvPr>
            <p:ph idx="1"/>
          </p:nvPr>
        </p:nvSpPr>
        <p:spPr/>
        <p:txBody>
          <a:bodyPr/>
          <a:lstStyle/>
          <a:p>
            <a:pPr lvl="0"/>
            <a:r>
              <a:rPr/>
              <a:t>Construisez la grille par école, pas par district — L’univers des périodes est une propriété de l’unité de rapportage,…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Absent n’est pas absent</a:t>
            </a:r>
          </a:p>
        </p:txBody>
      </p:sp>
      <p:sp>
        <p:nvSpPr>
          <p:cNvPr id="3" name="Content Placeholder 2"/>
          <p:cNvSpPr>
            <a:spLocks noGrp="1"/>
          </p:cNvSpPr>
          <p:nvPr>
            <p:ph idx="1"/>
          </p:nvPr>
        </p:nvSpPr>
        <p:spPr/>
        <p:txBody>
          <a:bodyPr/>
          <a:lstStyle/>
          <a:p>
            <a:pPr lvl="0" indent="0" marL="1270000">
              <a:buNone/>
            </a:pPr>
            <a:r>
              <a:rPr sz="2000"/>
              <a:t>Décider si un trou est un zéro, une valeur manquante ou une période qui ne devrait pas exister n’est pas une question technique. C’est l’analyse, et cela a sa place dans le journal avec son motif.</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grille complète ne prouve pas que tout le monde a rapporté — En Python</a:t>
            </a:r>
          </a:p>
        </p:txBody>
      </p:sp>
      <p:sp>
        <p:nvSpPr>
          <p:cNvPr id="3" name="Content Placeholder 2"/>
          <p:cNvSpPr>
            <a:spLocks noGrp="1"/>
          </p:cNvSpPr>
          <p:nvPr>
            <p:ph idx="1"/>
          </p:nvPr>
        </p:nvSpPr>
        <p:spPr/>
        <p:txBody>
          <a:bodyPr/>
          <a:lstStyle/>
          <a:p>
            <a:pPr lvl="0" indent="0">
              <a:buNone/>
            </a:pPr>
            <a:r>
              <a:rPr>
                <a:latin typeface="Courier"/>
              </a:rPr>
              <a:t>expected </a:t>
            </a:r>
            <a:r>
              <a:rPr>
                <a:solidFill>
                  <a:srgbClr val="666666"/>
                </a:solidFill>
                <a:latin typeface="Courier"/>
              </a:rPr>
              <a:t>=</a:t>
            </a:r>
            <a:r>
              <a:rPr>
                <a:latin typeface="Courier"/>
              </a:rPr>
              <a:t> (</a:t>
            </a:r>
            <a:br/>
            <a:r>
              <a:rPr>
                <a:latin typeface="Courier"/>
              </a:rPr>
              <a:t>    vax[</a:t>
            </a:r>
            <a:r>
              <a:rPr>
                <a:solidFill>
                  <a:srgbClr val="4070A0"/>
                </a:solidFill>
                <a:latin typeface="Courier"/>
              </a:rPr>
              <a:t>"facility_id"</a:t>
            </a:r>
            <a:r>
              <a:rPr>
                <a:latin typeface="Courier"/>
              </a:rPr>
              <a:t>].nunique()</a:t>
            </a:r>
            <a:br/>
            <a:r>
              <a:rPr>
                <a:latin typeface="Courier"/>
              </a:rPr>
              <a:t>    </a:t>
            </a:r>
            <a:r>
              <a:rPr>
                <a:solidFill>
                  <a:srgbClr val="666666"/>
                </a:solidFill>
                <a:latin typeface="Courier"/>
              </a:rPr>
              <a:t>*</a:t>
            </a:r>
            <a:r>
              <a:rPr>
                <a:latin typeface="Courier"/>
              </a:rPr>
              <a:t> vax[</a:t>
            </a:r>
            <a:r>
              <a:rPr>
                <a:solidFill>
                  <a:srgbClr val="4070A0"/>
                </a:solidFill>
                <a:latin typeface="Courier"/>
              </a:rPr>
              <a:t>"period"</a:t>
            </a:r>
            <a:r>
              <a:rPr>
                <a:latin typeface="Courier"/>
              </a:rPr>
              <a:t>].nunique()</a:t>
            </a:r>
            <a:br/>
            <a:r>
              <a:rPr>
                <a:latin typeface="Courier"/>
              </a:rPr>
              <a:t>    </a:t>
            </a:r>
            <a:r>
              <a:rPr>
                <a:solidFill>
                  <a:srgbClr val="666666"/>
                </a:solidFill>
                <a:latin typeface="Courier"/>
              </a:rPr>
              <a:t>*</a:t>
            </a:r>
            <a:r>
              <a:rPr>
                <a:latin typeface="Courier"/>
              </a:rPr>
              <a:t> vax[</a:t>
            </a:r>
            <a:r>
              <a:rPr>
                <a:solidFill>
                  <a:srgbClr val="4070A0"/>
                </a:solidFill>
                <a:latin typeface="Courier"/>
              </a:rPr>
              <a:t>"antigen"</a:t>
            </a:r>
            <a:r>
              <a:rPr>
                <a:latin typeface="Courier"/>
              </a:rPr>
              <a:t>].nunique()</a:t>
            </a:r>
            <a:br/>
            <a:r>
              <a:rPr>
                <a:latin typeface="Courier"/>
              </a:rPr>
              <a:t>)</a:t>
            </a:r>
            <a:br/>
            <a:r>
              <a:rPr>
                <a:solidFill>
                  <a:srgbClr val="008000"/>
                </a:solidFill>
                <a:latin typeface="Courier"/>
              </a:rPr>
              <a:t>print</a:t>
            </a:r>
            <a:r>
              <a:rPr>
                <a:latin typeface="Courier"/>
              </a:rPr>
              <a:t>(expected, </a:t>
            </a:r>
            <a:r>
              <a:rPr>
                <a:solidFill>
                  <a:srgbClr val="4070A0"/>
                </a:solidFill>
                <a:latin typeface="Courier"/>
              </a:rPr>
              <a:t>"expected rows;"</a:t>
            </a:r>
            <a:r>
              <a:rPr>
                <a:latin typeface="Courier"/>
              </a:rPr>
              <a:t>, </a:t>
            </a:r>
            <a:r>
              <a:rPr>
                <a:solidFill>
                  <a:srgbClr val="008000"/>
                </a:solidFill>
                <a:latin typeface="Courier"/>
              </a:rPr>
              <a:t>len</a:t>
            </a:r>
            <a:r>
              <a:rPr>
                <a:latin typeface="Courier"/>
              </a:rPr>
              <a:t>(vax), </a:t>
            </a:r>
            <a:r>
              <a:rPr>
                <a:solidFill>
                  <a:srgbClr val="4070A0"/>
                </a:solidFill>
                <a:latin typeface="Courier"/>
              </a:rPr>
              <a:t>"actual"</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grille complète ne prouve pas que tout le monde a rapporté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expected =</a:t>
            </a: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facility_id) </a:t>
            </a:r>
            <a:r>
              <a:rPr>
                <a:solidFill>
                  <a:srgbClr val="4070A0"/>
                </a:solidFill>
                <a:latin typeface="Courier"/>
              </a:rPr>
              <a:t>*</a:t>
            </a: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period) </a:t>
            </a:r>
            <a:r>
              <a:rPr>
                <a:solidFill>
                  <a:srgbClr val="4070A0"/>
                </a:solidFill>
                <a:latin typeface="Courier"/>
              </a:rPr>
              <a:t>*</a:t>
            </a: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antigen),</a:t>
            </a:r>
            <a:br/>
            <a:r>
              <a:rPr>
                <a:latin typeface="Courier"/>
              </a:rPr>
              <a:t>  </a:t>
            </a:r>
            <a:r>
              <a:rPr>
                <a:solidFill>
                  <a:srgbClr val="7D9029"/>
                </a:solidFill>
                <a:latin typeface="Courier"/>
              </a:rPr>
              <a:t>actual =</a:t>
            </a:r>
            <a:r>
              <a:rPr>
                <a:latin typeface="Courier"/>
              </a:rPr>
              <a:t> </a:t>
            </a:r>
            <a:r>
              <a:rPr>
                <a:solidFill>
                  <a:srgbClr val="06287E"/>
                </a:solidFill>
                <a:latin typeface="Courier"/>
              </a:rPr>
              <a:t>nrow</a:t>
            </a:r>
            <a:r>
              <a:rPr>
                <a:latin typeface="Courier"/>
              </a:rPr>
              <a:t>(vax))</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grille complète ne prouve pas que tout le monde a rapporté — En Python</a:t>
            </a:r>
          </a:p>
        </p:txBody>
      </p:sp>
      <p:sp>
        <p:nvSpPr>
          <p:cNvPr id="3" name="Content Placeholder 2"/>
          <p:cNvSpPr>
            <a:spLocks noGrp="1"/>
          </p:cNvSpPr>
          <p:nvPr>
            <p:ph idx="1"/>
          </p:nvPr>
        </p:nvSpPr>
        <p:spPr/>
        <p:txBody>
          <a:bodyPr/>
          <a:lstStyle/>
          <a:p>
            <a:pPr lvl="0" indent="0">
              <a:buNone/>
            </a:pPr>
            <a:r>
              <a:rPr>
                <a:latin typeface="Courier"/>
              </a:rPr>
              <a:t>coverage </a:t>
            </a:r>
            <a:r>
              <a:rPr>
                <a:solidFill>
                  <a:srgbClr val="666666"/>
                </a:solidFill>
                <a:latin typeface="Courier"/>
              </a:rPr>
              <a:t>=</a:t>
            </a:r>
            <a:r>
              <a:rPr>
                <a:latin typeface="Courier"/>
              </a:rPr>
              <a:t> (</a:t>
            </a:r>
            <a:br/>
            <a:r>
              <a:rPr>
                <a:latin typeface="Courier"/>
              </a:rPr>
              <a:t>    vax[vax[</a:t>
            </a:r>
            <a:r>
              <a:rPr>
                <a:solidFill>
                  <a:srgbClr val="4070A0"/>
                </a:solidFill>
                <a:latin typeface="Courier"/>
              </a:rPr>
              <a:t>"report_submitted"</a:t>
            </a:r>
            <a:r>
              <a:rPr>
                <a:latin typeface="Courier"/>
              </a:rPr>
              <a:t>]]</a:t>
            </a:r>
            <a:br/>
            <a:r>
              <a:rPr>
                <a:latin typeface="Courier"/>
              </a:rPr>
              <a:t>    .groupby([</a:t>
            </a:r>
            <a:r>
              <a:rPr>
                <a:solidFill>
                  <a:srgbClr val="4070A0"/>
                </a:solidFill>
                <a:latin typeface="Courier"/>
              </a:rPr>
              <a:t>"period"</a:t>
            </a:r>
            <a:r>
              <a:rPr>
                <a:latin typeface="Courier"/>
              </a:rPr>
              <a:t>, </a:t>
            </a:r>
            <a:r>
              <a:rPr>
                <a:solidFill>
                  <a:srgbClr val="4070A0"/>
                </a:solidFill>
                <a:latin typeface="Courier"/>
              </a:rPr>
              <a:t>"antigen"</a:t>
            </a:r>
            <a:r>
              <a:rPr>
                <a:latin typeface="Courier"/>
              </a:rPr>
              <a:t>])</a:t>
            </a:r>
            <a:br/>
            <a:r>
              <a:rPr>
                <a:latin typeface="Courier"/>
              </a:rPr>
              <a:t>    .agg(doses</a:t>
            </a:r>
            <a:r>
              <a:rPr>
                <a:solidFill>
                  <a:srgbClr val="666666"/>
                </a:solidFill>
                <a:latin typeface="Courier"/>
              </a:rPr>
              <a:t>=</a:t>
            </a:r>
            <a:r>
              <a:rPr>
                <a:latin typeface="Courier"/>
              </a:rPr>
              <a:t>(</a:t>
            </a:r>
            <a:r>
              <a:rPr>
                <a:solidFill>
                  <a:srgbClr val="4070A0"/>
                </a:solidFill>
                <a:latin typeface="Courier"/>
              </a:rPr>
              <a:t>"doses_administered"</a:t>
            </a:r>
            <a:r>
              <a:rPr>
                <a:latin typeface="Courier"/>
              </a:rPr>
              <a:t>, </a:t>
            </a:r>
            <a:r>
              <a:rPr>
                <a:solidFill>
                  <a:srgbClr val="4070A0"/>
                </a:solidFill>
                <a:latin typeface="Courier"/>
              </a:rPr>
              <a:t>"sum"</a:t>
            </a:r>
            <a:r>
              <a:rPr>
                <a:latin typeface="Courier"/>
              </a:rPr>
              <a:t>), target</a:t>
            </a:r>
            <a:r>
              <a:rPr>
                <a:solidFill>
                  <a:srgbClr val="666666"/>
                </a:solidFill>
                <a:latin typeface="Courier"/>
              </a:rPr>
              <a:t>=</a:t>
            </a:r>
            <a:r>
              <a:rPr>
                <a:latin typeface="Courier"/>
              </a:rPr>
              <a:t>(</a:t>
            </a:r>
            <a:r>
              <a:rPr>
                <a:solidFill>
                  <a:srgbClr val="4070A0"/>
                </a:solidFill>
                <a:latin typeface="Courier"/>
              </a:rPr>
              <a:t>"target_population"</a:t>
            </a:r>
            <a:r>
              <a:rPr>
                <a:latin typeface="Courier"/>
              </a:rPr>
              <a:t>, </a:t>
            </a:r>
            <a:r>
              <a:rPr>
                <a:solidFill>
                  <a:srgbClr val="4070A0"/>
                </a:solidFill>
                <a:latin typeface="Courier"/>
              </a:rPr>
              <a:t>"sum"</a:t>
            </a:r>
            <a:r>
              <a:rPr>
                <a:latin typeface="Courier"/>
              </a:rPr>
              <a:t>))</a:t>
            </a:r>
            <a:br/>
            <a:r>
              <a:rPr>
                <a:latin typeface="Courier"/>
              </a:rPr>
              <a:t>)</a:t>
            </a:r>
            <a:br/>
            <a:r>
              <a:rPr>
                <a:latin typeface="Courier"/>
              </a:rPr>
              <a:t>reporting </a:t>
            </a:r>
            <a:r>
              <a:rPr>
                <a:solidFill>
                  <a:srgbClr val="666666"/>
                </a:solidFill>
                <a:latin typeface="Courier"/>
              </a:rPr>
              <a:t>=</a:t>
            </a:r>
            <a:r>
              <a:rPr>
                <a:latin typeface="Courier"/>
              </a:rPr>
              <a:t> vax.groupby([</a:t>
            </a:r>
            <a:r>
              <a:rPr>
                <a:solidFill>
                  <a:srgbClr val="4070A0"/>
                </a:solidFill>
                <a:latin typeface="Courier"/>
              </a:rPr>
              <a:t>"period"</a:t>
            </a:r>
            <a:r>
              <a:rPr>
                <a:latin typeface="Courier"/>
              </a:rPr>
              <a:t>, </a:t>
            </a:r>
            <a:r>
              <a:rPr>
                <a:solidFill>
                  <a:srgbClr val="4070A0"/>
                </a:solidFill>
                <a:latin typeface="Courier"/>
              </a:rPr>
              <a:t>"antigen"</a:t>
            </a:r>
            <a:r>
              <a:rPr>
                <a:latin typeface="Courier"/>
              </a:rPr>
              <a:t>])[</a:t>
            </a:r>
            <a:r>
              <a:rPr>
                <a:solidFill>
                  <a:srgbClr val="4070A0"/>
                </a:solidFill>
                <a:latin typeface="Courier"/>
              </a:rPr>
              <a:t>"report_submitted"</a:t>
            </a:r>
            <a:r>
              <a:rPr>
                <a:latin typeface="Courier"/>
              </a:rPr>
              <a:t>].mean()</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grille complète ne prouve pas que tout le monde a rapporté — En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reporting_rate =</a:t>
            </a:r>
            <a:r>
              <a:rPr>
                <a:latin typeface="Courier"/>
              </a:rPr>
              <a:t> </a:t>
            </a:r>
            <a:r>
              <a:rPr>
                <a:solidFill>
                  <a:srgbClr val="06287E"/>
                </a:solidFill>
                <a:latin typeface="Courier"/>
              </a:rPr>
              <a:t>mean</a:t>
            </a:r>
            <a:r>
              <a:rPr>
                <a:latin typeface="Courier"/>
              </a:rPr>
              <a:t>(report_submitted),</a:t>
            </a:r>
            <a:br/>
            <a:r>
              <a:rPr>
                <a:latin typeface="Courier"/>
              </a:rPr>
              <a:t>    </a:t>
            </a:r>
            <a:r>
              <a:rPr>
                <a:solidFill>
                  <a:srgbClr val="7D9029"/>
                </a:solidFill>
                <a:latin typeface="Courier"/>
              </a:rPr>
              <a:t>doses  =</a:t>
            </a:r>
            <a:r>
              <a:rPr>
                <a:latin typeface="Courier"/>
              </a:rPr>
              <a:t> </a:t>
            </a:r>
            <a:r>
              <a:rPr>
                <a:solidFill>
                  <a:srgbClr val="06287E"/>
                </a:solidFill>
                <a:latin typeface="Courier"/>
              </a:rPr>
              <a:t>sum</a:t>
            </a:r>
            <a:r>
              <a:rPr>
                <a:latin typeface="Courier"/>
              </a:rPr>
              <a:t>(doses_administered[report_submitted]),</a:t>
            </a:r>
            <a:br/>
            <a:r>
              <a:rPr>
                <a:latin typeface="Courier"/>
              </a:rPr>
              <a:t>    </a:t>
            </a:r>
            <a:r>
              <a:rPr>
                <a:solidFill>
                  <a:srgbClr val="7D9029"/>
                </a:solidFill>
                <a:latin typeface="Courier"/>
              </a:rPr>
              <a:t>target =</a:t>
            </a:r>
            <a:r>
              <a:rPr>
                <a:latin typeface="Courier"/>
              </a:rPr>
              <a:t> </a:t>
            </a:r>
            <a:r>
              <a:rPr>
                <a:solidFill>
                  <a:srgbClr val="06287E"/>
                </a:solidFill>
                <a:latin typeface="Courier"/>
              </a:rPr>
              <a:t>sum</a:t>
            </a:r>
            <a:r>
              <a:rPr>
                <a:latin typeface="Courier"/>
              </a:rPr>
              <a:t>(target_population[report_submitted]),</a:t>
            </a:r>
            <a:b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(period, antigen)</a:t>
            </a:r>
            <a:br/>
            <a:r>
              <a:rPr>
                <a:latin typeface="Courier"/>
              </a:rPr>
              <a:t>  )</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clés de période qui se trient — En Python</a:t>
            </a:r>
          </a:p>
        </p:txBody>
      </p:sp>
      <p:sp>
        <p:nvSpPr>
          <p:cNvPr id="3" name="Content Placeholder 2"/>
          <p:cNvSpPr>
            <a:spLocks noGrp="1"/>
          </p:cNvSpPr>
          <p:nvPr>
            <p:ph idx="1"/>
          </p:nvPr>
        </p:nvSpPr>
        <p:spPr/>
        <p:txBody>
          <a:bodyPr/>
          <a:lstStyle/>
          <a:p>
            <a:pPr lvl="0" indent="0">
              <a:buNone/>
            </a:pPr>
            <a:r>
              <a:rPr>
                <a:latin typeface="Courier"/>
              </a:rPr>
              <a:t>vax[</a:t>
            </a:r>
            <a:r>
              <a:rPr>
                <a:solidFill>
                  <a:srgbClr val="4070A0"/>
                </a:solidFill>
                <a:latin typeface="Courier"/>
              </a:rPr>
              <a:t>"period"</a:t>
            </a:r>
            <a:r>
              <a:rPr>
                <a:latin typeface="Courier"/>
              </a:rPr>
              <a:t>] </a:t>
            </a:r>
            <a:r>
              <a:rPr>
                <a:solidFill>
                  <a:srgbClr val="666666"/>
                </a:solidFill>
                <a:latin typeface="Courier"/>
              </a:rPr>
              <a:t>=</a:t>
            </a:r>
            <a:r>
              <a:rPr>
                <a:latin typeface="Courier"/>
              </a:rPr>
              <a:t> pd.to_datetime(vax[</a:t>
            </a:r>
            <a:r>
              <a:rPr>
                <a:solidFill>
                  <a:srgbClr val="4070A0"/>
                </a:solidFill>
                <a:latin typeface="Courier"/>
              </a:rPr>
              <a:t>"period"</a:t>
            </a:r>
            <a:r>
              <a:rPr>
                <a:latin typeface="Courier"/>
              </a:rPr>
              <a:t>])</a:t>
            </a:r>
            <a:br/>
            <a:r>
              <a:rPr>
                <a:latin typeface="Courier"/>
              </a:rPr>
              <a:t>vax[</a:t>
            </a:r>
            <a:r>
              <a:rPr>
                <a:solidFill>
                  <a:srgbClr val="4070A0"/>
                </a:solidFill>
                <a:latin typeface="Courier"/>
              </a:rPr>
              <a:t>"month"</a:t>
            </a:r>
            <a:r>
              <a:rPr>
                <a:latin typeface="Courier"/>
              </a:rPr>
              <a:t>] </a:t>
            </a:r>
            <a:r>
              <a:rPr>
                <a:solidFill>
                  <a:srgbClr val="666666"/>
                </a:solidFill>
                <a:latin typeface="Courier"/>
              </a:rPr>
              <a:t>=</a:t>
            </a:r>
            <a:r>
              <a:rPr>
                <a:latin typeface="Courier"/>
              </a:rPr>
              <a:t> vax[</a:t>
            </a:r>
            <a:r>
              <a:rPr>
                <a:solidFill>
                  <a:srgbClr val="4070A0"/>
                </a:solidFill>
                <a:latin typeface="Courier"/>
              </a:rPr>
              <a:t>"period"</a:t>
            </a:r>
            <a:r>
              <a:rPr>
                <a:latin typeface="Courier"/>
              </a:rPr>
              <a:t>].dt.strftime(</a:t>
            </a:r>
            <a:r>
              <a:rPr>
                <a:solidFill>
                  <a:srgbClr val="4070A0"/>
                </a:solidFill>
                <a:latin typeface="Courier"/>
              </a:rPr>
              <a:t>"%Y-%m"</a:t>
            </a:r>
            <a:r>
              <a:rPr>
                <a:latin typeface="Courier"/>
              </a:rPr>
              <a:t>)     </a:t>
            </a:r>
            <a:r>
              <a:rPr i="1">
                <a:solidFill>
                  <a:srgbClr val="60A0B0"/>
                </a:solidFill>
                <a:latin typeface="Courier"/>
              </a:rPr>
              <a:t># 2024-08, sorts correctly</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clés de période qui se trient — En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007020"/>
                </a:solidFill>
                <a:latin typeface="Courier"/>
              </a:rPr>
              <a:t>&lt;-</a:t>
            </a:r>
            <a:r>
              <a:rPr>
                <a:latin typeface="Courier"/>
              </a:rPr>
              <a:t> vax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month =</a:t>
            </a:r>
            <a:r>
              <a:rPr>
                <a:latin typeface="Courier"/>
              </a:rPr>
              <a:t> </a:t>
            </a:r>
            <a:r>
              <a:rPr>
                <a:solidFill>
                  <a:srgbClr val="06287E"/>
                </a:solidFill>
                <a:latin typeface="Courier"/>
              </a:rPr>
              <a:t>format</a:t>
            </a:r>
            <a:r>
              <a:rPr>
                <a:latin typeface="Courier"/>
              </a:rPr>
              <a:t>(period, </a:t>
            </a:r>
            <a:r>
              <a:rPr>
                <a:solidFill>
                  <a:srgbClr val="4070A0"/>
                </a:solidFill>
                <a:latin typeface="Courier"/>
              </a:rPr>
              <a:t>"%Y-%m"</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clés de période qui se trient</a:t>
            </a:r>
          </a:p>
        </p:txBody>
      </p:sp>
      <p:sp>
        <p:nvSpPr>
          <p:cNvPr id="3" name="Content Placeholder 2"/>
          <p:cNvSpPr>
            <a:spLocks noGrp="1"/>
          </p:cNvSpPr>
          <p:nvPr>
            <p:ph idx="1"/>
          </p:nvPr>
        </p:nvSpPr>
        <p:spPr/>
        <p:txBody>
          <a:bodyPr/>
          <a:lstStyle/>
          <a:p>
            <a:pPr lvl="0"/>
            <a:r>
              <a:rPr/>
              <a:t>Le mois doit porter son année — Une grille de douze mois indexée sur </a:t>
            </a:r>
            <a:r>
              <a:rPr>
                <a:latin typeface="Courier"/>
              </a:rPr>
              <a:t>month</a:t>
            </a:r>
            <a:r>
              <a:rPr/>
              <a:t> seul fusionne silencieusement août 2023 et…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Aligner un registre journalier sur un agrégat mensuel — En Python</a:t>
            </a:r>
          </a:p>
        </p:txBody>
      </p:sp>
      <p:sp>
        <p:nvSpPr>
          <p:cNvPr id="3" name="Content Placeholder 2"/>
          <p:cNvSpPr>
            <a:spLocks noGrp="1"/>
          </p:cNvSpPr>
          <p:nvPr>
            <p:ph idx="1"/>
          </p:nvPr>
        </p:nvSpPr>
        <p:spPr/>
        <p:txBody>
          <a:bodyPr/>
          <a:lstStyle/>
          <a:p>
            <a:pPr lvl="0" indent="0">
              <a:buNone/>
            </a:pPr>
            <a:r>
              <a:rPr>
                <a:latin typeface="Courier"/>
              </a:rPr>
              <a:t>monthly </a:t>
            </a:r>
            <a:r>
              <a:rPr>
                <a:solidFill>
                  <a:srgbClr val="666666"/>
                </a:solidFill>
                <a:latin typeface="Courier"/>
              </a:rPr>
              <a:t>=</a:t>
            </a:r>
            <a:r>
              <a:rPr>
                <a:latin typeface="Courier"/>
              </a:rPr>
              <a:t> (</a:t>
            </a:r>
            <a:br/>
            <a:r>
              <a:rPr>
                <a:latin typeface="Courier"/>
              </a:rPr>
              <a:t>    attendance.assign(month</a:t>
            </a:r>
            <a:r>
              <a:rPr>
                <a:solidFill>
                  <a:srgbClr val="666666"/>
                </a:solidFill>
                <a:latin typeface="Courier"/>
              </a:rPr>
              <a:t>=</a:t>
            </a:r>
            <a:r>
              <a:rPr>
                <a:latin typeface="Courier"/>
              </a:rPr>
              <a:t>attendance[</a:t>
            </a:r>
            <a:r>
              <a:rPr>
                <a:solidFill>
                  <a:srgbClr val="4070A0"/>
                </a:solidFill>
                <a:latin typeface="Courier"/>
              </a:rPr>
              <a:t>"attendance_date"</a:t>
            </a:r>
            <a:r>
              <a:rPr>
                <a:latin typeface="Courier"/>
              </a:rPr>
              <a:t>].dt.strftime(</a:t>
            </a:r>
            <a:r>
              <a:rPr>
                <a:solidFill>
                  <a:srgbClr val="4070A0"/>
                </a:solidFill>
                <a:latin typeface="Courier"/>
              </a:rPr>
              <a:t>"%Y-%m"</a:t>
            </a:r>
            <a:r>
              <a:rPr>
                <a:latin typeface="Courier"/>
              </a:rPr>
              <a:t>))</a:t>
            </a:r>
            <a:br/>
            <a:r>
              <a:rPr>
                <a:latin typeface="Courier"/>
              </a:rPr>
              <a:t>    .merge(roster[[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 on</a:t>
            </a:r>
            <a:r>
              <a:rPr>
                <a:solidFill>
                  <a:srgbClr val="666666"/>
                </a:solidFill>
                <a:latin typeface="Courier"/>
              </a:rPr>
              <a:t>=</a:t>
            </a:r>
            <a:r>
              <a:rPr>
                <a:solidFill>
                  <a:srgbClr val="4070A0"/>
                </a:solidFill>
                <a:latin typeface="Courier"/>
              </a:rPr>
              <a:t>"student_id"</a:t>
            </a:r>
            <a:r>
              <a:rPr>
                <a:latin typeface="Courier"/>
              </a:rPr>
              <a:t>)</a:t>
            </a:r>
            <a:br/>
            <a:r>
              <a:rPr>
                <a:latin typeface="Courier"/>
              </a:rPr>
              <a:t>    .groupby([</a:t>
            </a:r>
            <a:r>
              <a:rPr>
                <a:solidFill>
                  <a:srgbClr val="4070A0"/>
                </a:solidFill>
                <a:latin typeface="Courier"/>
              </a:rPr>
              <a:t>"school_id"</a:t>
            </a:r>
            <a:r>
              <a:rPr>
                <a:latin typeface="Courier"/>
              </a:rPr>
              <a:t>, </a:t>
            </a:r>
            <a:r>
              <a:rPr>
                <a:solidFill>
                  <a:srgbClr val="4070A0"/>
                </a:solidFill>
                <a:latin typeface="Courier"/>
              </a:rPr>
              <a:t>"month"</a:t>
            </a:r>
            <a:r>
              <a:rPr>
                <a:latin typeface="Courier"/>
              </a:rPr>
              <a:t>])</a:t>
            </a:r>
            <a:br/>
            <a:r>
              <a:rPr>
                <a:latin typeface="Courier"/>
              </a:rPr>
              <a:t>    .agg(marks</a:t>
            </a:r>
            <a:r>
              <a:rPr>
                <a:solidFill>
                  <a:srgbClr val="666666"/>
                </a:solidFill>
                <a:latin typeface="Courier"/>
              </a:rPr>
              <a:t>=</a:t>
            </a:r>
            <a:r>
              <a:rPr>
                <a:latin typeface="Courier"/>
              </a:rPr>
              <a:t>(</a:t>
            </a:r>
            <a:r>
              <a:rPr>
                <a:solidFill>
                  <a:srgbClr val="4070A0"/>
                </a:solidFill>
                <a:latin typeface="Courier"/>
              </a:rPr>
              <a:t>"present"</a:t>
            </a:r>
            <a:r>
              <a:rPr>
                <a:latin typeface="Courier"/>
              </a:rPr>
              <a:t>, </a:t>
            </a:r>
            <a:r>
              <a:rPr>
                <a:solidFill>
                  <a:srgbClr val="4070A0"/>
                </a:solidFill>
                <a:latin typeface="Courier"/>
              </a:rPr>
              <a:t>"size"</a:t>
            </a:r>
            <a:r>
              <a:rPr>
                <a:latin typeface="Courier"/>
              </a:rPr>
              <a:t>),</a:t>
            </a:r>
            <a:br/>
            <a:r>
              <a:rPr>
                <a:latin typeface="Courier"/>
              </a:rPr>
              <a:t>         present</a:t>
            </a:r>
            <a:r>
              <a:rPr>
                <a:solidFill>
                  <a:srgbClr val="666666"/>
                </a:solidFill>
                <a:latin typeface="Courier"/>
              </a:rPr>
              <a:t>=</a:t>
            </a:r>
            <a:r>
              <a:rPr>
                <a:latin typeface="Courier"/>
              </a:rPr>
              <a:t>(</a:t>
            </a:r>
            <a:r>
              <a:rPr>
                <a:solidFill>
                  <a:srgbClr val="4070A0"/>
                </a:solidFill>
                <a:latin typeface="Courier"/>
              </a:rPr>
              <a:t>"present"</a:t>
            </a:r>
            <a:r>
              <a:rPr>
                <a:latin typeface="Courier"/>
              </a:rPr>
              <a:t>, </a:t>
            </a:r>
            <a:r>
              <a:rPr>
                <a:solidFill>
                  <a:srgbClr val="4070A0"/>
                </a:solidFill>
                <a:latin typeface="Courier"/>
              </a:rPr>
              <a:t>"sum"</a:t>
            </a:r>
            <a:r>
              <a:rPr>
                <a:latin typeface="Courier"/>
              </a:rPr>
              <a:t>))</a:t>
            </a:r>
            <a:br/>
            <a:r>
              <a:rPr>
                <a:latin typeface="Courier"/>
              </a:rPr>
              <a:t>    .reset_index()</a:t>
            </a:r>
            <a:b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Aligner un registre journalier sur un agrégat mensuel — En R</a:t>
            </a:r>
          </a:p>
        </p:txBody>
      </p:sp>
      <p:sp>
        <p:nvSpPr>
          <p:cNvPr id="3" name="Content Placeholder 2"/>
          <p:cNvSpPr>
            <a:spLocks noGrp="1"/>
          </p:cNvSpPr>
          <p:nvPr>
            <p:ph idx="1"/>
          </p:nvPr>
        </p:nvSpPr>
        <p:spPr/>
        <p:txBody>
          <a:bodyPr/>
          <a:lstStyle/>
          <a:p>
            <a:pPr lvl="0" indent="0">
              <a:buNone/>
            </a:pPr>
            <a:r>
              <a:rPr>
                <a:latin typeface="Courier"/>
              </a:rPr>
              <a:t>monthly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month =</a:t>
            </a:r>
            <a:r>
              <a:rPr>
                <a:latin typeface="Courier"/>
              </a:rPr>
              <a:t> </a:t>
            </a:r>
            <a:r>
              <a:rPr>
                <a:solidFill>
                  <a:srgbClr val="06287E"/>
                </a:solidFill>
                <a:latin typeface="Courier"/>
              </a:rPr>
              <a:t>format</a:t>
            </a:r>
            <a:r>
              <a:rPr>
                <a:latin typeface="Courier"/>
              </a:rPr>
              <a:t>(attendance_date, </a:t>
            </a:r>
            <a:r>
              <a:rPr>
                <a:solidFill>
                  <a:srgbClr val="4070A0"/>
                </a:solidFill>
                <a:latin typeface="Courier"/>
              </a:rPr>
              <a:t>"%Y-%m"</a:t>
            </a:r>
            <a:r>
              <a:rPr>
                <a:latin typeface="Courier"/>
              </a:rPr>
              <a:t>))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select</a:t>
            </a:r>
            <a:r>
              <a:rPr>
                <a:latin typeface="Courier"/>
              </a:rPr>
              <a:t>(roster, student_id, school_id),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marks =</a:t>
            </a:r>
            <a:r>
              <a:rPr>
                <a:latin typeface="Courier"/>
              </a:rPr>
              <a:t> </a:t>
            </a:r>
            <a:r>
              <a:rPr>
                <a:solidFill>
                  <a:srgbClr val="06287E"/>
                </a:solidFill>
                <a:latin typeface="Courier"/>
              </a:rPr>
              <a:t>n</a:t>
            </a:r>
            <a:r>
              <a:rPr>
                <a:latin typeface="Courier"/>
              </a:rPr>
              <a:t>(), </a:t>
            </a:r>
            <a:r>
              <a:rPr>
                <a:solidFill>
                  <a:srgbClr val="7D9029"/>
                </a:solidFill>
                <a:latin typeface="Courier"/>
              </a:rPr>
              <a:t>present =</a:t>
            </a:r>
            <a:r>
              <a:rPr>
                <a:latin typeface="Courier"/>
              </a:rPr>
              <a:t> </a:t>
            </a:r>
            <a:r>
              <a:rPr>
                <a:solidFill>
                  <a:srgbClr val="06287E"/>
                </a:solidFill>
                <a:latin typeface="Courier"/>
              </a:rPr>
              <a:t>sum</a:t>
            </a:r>
            <a:r>
              <a:rPr>
                <a:latin typeface="Courier"/>
              </a:rPr>
              <a:t>(present </a:t>
            </a:r>
            <a:r>
              <a:rPr>
                <a:solidFill>
                  <a:srgbClr val="4070A0"/>
                </a:solidFill>
                <a:latin typeface="Courier"/>
              </a:rPr>
              <a:t>%in%</a:t>
            </a:r>
            <a:r>
              <a:rPr>
                <a:latin typeface="Courier"/>
              </a:rPr>
              <a:t> </a:t>
            </a:r>
            <a:r>
              <a:rPr>
                <a:solidFill>
                  <a:srgbClr val="880000"/>
                </a:solidFill>
                <a:latin typeface="Courier"/>
              </a:rPr>
              <a:t>TRUE</a:t>
            </a: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(school_id, month))</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Aligner un registre journalier sur un agrégat mensuel — En Python</a:t>
            </a:r>
          </a:p>
        </p:txBody>
      </p:sp>
      <p:sp>
        <p:nvSpPr>
          <p:cNvPr id="3" name="Content Placeholder 2"/>
          <p:cNvSpPr>
            <a:spLocks noGrp="1"/>
          </p:cNvSpPr>
          <p:nvPr>
            <p:ph idx="1"/>
          </p:nvPr>
        </p:nvSpPr>
        <p:spPr/>
        <p:txBody>
          <a:bodyPr/>
          <a:lstStyle/>
          <a:p>
            <a:pPr lvl="0" indent="0">
              <a:buNone/>
            </a:pPr>
            <a:r>
              <a:rPr>
                <a:latin typeface="Courier"/>
              </a:rPr>
              <a:t>last </a:t>
            </a:r>
            <a:r>
              <a:rPr>
                <a:solidFill>
                  <a:srgbClr val="666666"/>
                </a:solidFill>
                <a:latin typeface="Courier"/>
              </a:rPr>
              <a:t>=</a:t>
            </a:r>
            <a:r>
              <a:rPr>
                <a:latin typeface="Courier"/>
              </a:rPr>
              <a:t> monthly[</a:t>
            </a:r>
            <a:r>
              <a:rPr>
                <a:solidFill>
                  <a:srgbClr val="4070A0"/>
                </a:solidFill>
                <a:latin typeface="Courier"/>
              </a:rPr>
              <a:t>"month"</a:t>
            </a:r>
            <a:r>
              <a:rPr>
                <a:latin typeface="Courier"/>
              </a:rPr>
              <a:t>].</a:t>
            </a:r>
            <a:r>
              <a:rPr>
                <a:solidFill>
                  <a:srgbClr val="008000"/>
                </a:solidFill>
                <a:latin typeface="Courier"/>
              </a:rPr>
              <a:t>max</a:t>
            </a:r>
            <a:r>
              <a:rPr>
                <a:latin typeface="Courier"/>
              </a:rPr>
              <a:t>()</a:t>
            </a:r>
            <a:br/>
            <a:r>
              <a:rPr>
                <a:solidFill>
                  <a:srgbClr val="008000"/>
                </a:solidFill>
                <a:latin typeface="Courier"/>
              </a:rPr>
              <a:t>print</a:t>
            </a:r>
            <a:r>
              <a:rPr>
                <a:latin typeface="Courier"/>
              </a:rPr>
              <a:t>(</a:t>
            </a:r>
            <a:r>
              <a:rPr>
                <a:solidFill>
                  <a:srgbClr val="BB6688"/>
                </a:solidFill>
                <a:latin typeface="Courier"/>
              </a:rPr>
              <a:t>f"excluding partial period </a:t>
            </a:r>
            <a:r>
              <a:rPr>
                <a:solidFill>
                  <a:srgbClr val="4070A0"/>
                </a:solidFill>
                <a:latin typeface="Courier"/>
              </a:rPr>
              <a:t>{</a:t>
            </a:r>
            <a:r>
              <a:rPr>
                <a:latin typeface="Courier"/>
              </a:rPr>
              <a:t>last</a:t>
            </a:r>
            <a:r>
              <a:rPr>
                <a:solidFill>
                  <a:srgbClr val="4070A0"/>
                </a:solidFill>
                <a:latin typeface="Courier"/>
              </a:rPr>
              <a:t>}</a:t>
            </a:r>
            <a:r>
              <a:rPr>
                <a:solidFill>
                  <a:srgbClr val="BB6688"/>
                </a:solidFill>
                <a:latin typeface="Courier"/>
              </a:rPr>
              <a:t>"</a:t>
            </a:r>
            <a:r>
              <a:rPr>
                <a:latin typeface="Courier"/>
              </a:rPr>
              <a:t>)</a:t>
            </a:r>
            <a:br/>
            <a:r>
              <a:rPr>
                <a:latin typeface="Courier"/>
              </a:rPr>
              <a:t>monthly </a:t>
            </a:r>
            <a:r>
              <a:rPr>
                <a:solidFill>
                  <a:srgbClr val="666666"/>
                </a:solidFill>
                <a:latin typeface="Courier"/>
              </a:rPr>
              <a:t>=</a:t>
            </a:r>
            <a:r>
              <a:rPr>
                <a:latin typeface="Courier"/>
              </a:rPr>
              <a:t> monthly[monthly[</a:t>
            </a:r>
            <a:r>
              <a:rPr>
                <a:solidFill>
                  <a:srgbClr val="4070A0"/>
                </a:solidFill>
                <a:latin typeface="Courier"/>
              </a:rPr>
              <a:t>"month"</a:t>
            </a:r>
            <a:r>
              <a:rPr>
                <a:latin typeface="Courier"/>
              </a:rPr>
              <a:t>] </a:t>
            </a:r>
            <a:r>
              <a:rPr>
                <a:solidFill>
                  <a:srgbClr val="666666"/>
                </a:solidFill>
                <a:latin typeface="Courier"/>
              </a:rPr>
              <a:t>&lt;</a:t>
            </a:r>
            <a:r>
              <a:rPr>
                <a:latin typeface="Courier"/>
              </a:rPr>
              <a:t> last]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Aligner un registre journalier sur un agrégat mensuel — En R</a:t>
            </a:r>
          </a:p>
        </p:txBody>
      </p:sp>
      <p:sp>
        <p:nvSpPr>
          <p:cNvPr id="3" name="Content Placeholder 2"/>
          <p:cNvSpPr>
            <a:spLocks noGrp="1"/>
          </p:cNvSpPr>
          <p:nvPr>
            <p:ph idx="1"/>
          </p:nvPr>
        </p:nvSpPr>
        <p:spPr/>
        <p:txBody>
          <a:bodyPr/>
          <a:lstStyle/>
          <a:p>
            <a:pPr lvl="0" indent="0">
              <a:buNone/>
            </a:pPr>
            <a:r>
              <a:rPr>
                <a:latin typeface="Courier"/>
              </a:rPr>
              <a:t>monthly </a:t>
            </a:r>
            <a:r>
              <a:rPr>
                <a:solidFill>
                  <a:srgbClr val="007020"/>
                </a:solidFill>
                <a:latin typeface="Courier"/>
              </a:rPr>
              <a:t>&lt;-</a:t>
            </a:r>
            <a:r>
              <a:rPr>
                <a:latin typeface="Courier"/>
              </a:rPr>
              <a:t> monthly </a:t>
            </a:r>
            <a:r>
              <a:rPr>
                <a:solidFill>
                  <a:srgbClr val="4070A0"/>
                </a:solidFill>
                <a:latin typeface="Courier"/>
              </a:rPr>
              <a:t>|&gt;</a:t>
            </a:r>
            <a:r>
              <a:rPr>
                <a:latin typeface="Courier"/>
              </a:rPr>
              <a:t> </a:t>
            </a:r>
            <a:r>
              <a:rPr>
                <a:solidFill>
                  <a:srgbClr val="06287E"/>
                </a:solidFill>
                <a:latin typeface="Courier"/>
              </a:rPr>
              <a:t>filter</a:t>
            </a:r>
            <a:r>
              <a:rPr>
                <a:latin typeface="Courier"/>
              </a:rPr>
              <a:t>(month </a:t>
            </a:r>
            <a:r>
              <a:rPr>
                <a:solidFill>
                  <a:srgbClr val="4070A0"/>
                </a:solidFill>
                <a:latin typeface="Courier"/>
              </a:rPr>
              <a:t>&lt;</a:t>
            </a:r>
            <a:r>
              <a:rPr>
                <a:latin typeface="Courier"/>
              </a:rPr>
              <a:t> </a:t>
            </a:r>
            <a:r>
              <a:rPr>
                <a:solidFill>
                  <a:srgbClr val="06287E"/>
                </a:solidFill>
                <a:latin typeface="Courier"/>
              </a:rPr>
              <a:t>max</a:t>
            </a:r>
            <a:r>
              <a:rPr>
                <a:latin typeface="Courier"/>
              </a:rPr>
              <a:t>(month))</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disposez maintenant d’un registre agrégé à la même granularité que la remontée mensuelle.</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https://data-analysis.cassion.dev/fr/cours/joining-and-reshaping/joining-06-time-and-periods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lignes qui n’ont jamais été écrites</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Une ligne absente n’a aucune valeur à avoir manquante. Construire la grille que les données auraient dû remplir, retrouver où sont passées 1 755 lignes de présence, et comprendre pourquoi une grille complète ne prouve pas que tout le monde a rapporté.</vt:lpwstr>
  </property>
</Properties>
</file>