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Recalculer l’indicateur depuis le registre ligne à ligne, le poser à côté de ce qui a été remonté, et décomposer l’écart par unité de rapportage au lieu de le noyer dans une moyenne.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Quelque part se trouve un registre ligne à ligne — marques de présence journalières, cahier de dépistage, registre de patients. Ailleurs se trouve un chiffre mensuel qui en a été remonté. Les deux divergent, et cet écart est le nombre le plus instructif de ce cours. Il est instructif parce qu’il est borné. Contrairement à la plupart des questions de qualité des données, celle-ci a une bonne réponse rangée dans un tiroir : le registre est la source, le rapport est une affirmation sur le registre, et la différence entre les deux est une quantité mesurable et non une opinion. Les audits bailleurs appellent leur rapport le facteur de vérification — recompter les documents sources, diviser le recomptage par ce qui a été rapporté. Un facteur de vérification de 1,0 signifie que le rapportage est exact. Toute autre valeur est un nombre qui a une cause.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Agrégez le registre à la granularité de rapportage, exactement comme dans la leçon précédente.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Notez ce que compte </a:t>
            </a:r>
            <a:r>
              <a:rPr>
                <a:latin typeface="Courier"/>
              </a:rPr>
              <a:t>marked</a:t>
            </a:r>
            <a:r>
              <a:rPr/>
              <a:t>. Une marque existe là où la valeur vaut </a:t>
            </a:r>
            <a:r>
              <a:rPr>
                <a:latin typeface="Courier"/>
              </a:rPr>
              <a:t>true</a:t>
            </a:r>
            <a:r>
              <a:rPr/>
              <a:t> ou </a:t>
            </a:r>
            <a:r>
              <a:rPr>
                <a:latin typeface="Courier"/>
              </a:rPr>
              <a:t>false</a:t>
            </a:r>
            <a:r>
              <a:rPr/>
              <a:t>. Les valeurs </a:t>
            </a:r>
            <a:r>
              <a:rPr>
                <a:latin typeface="Courier"/>
              </a:rPr>
              <a:t>Y</a:t>
            </a:r>
            <a:r>
              <a:rPr/>
              <a:t>, </a:t>
            </a:r>
            <a:r>
              <a:rPr>
                <a:latin typeface="Courier"/>
              </a:rPr>
              <a:t>N</a:t>
            </a:r>
            <a:r>
              <a:rPr/>
              <a:t> et vide ne sont pas des marques selon cette définition — et cette définition est une décision, ce qui fait toute la section suivante.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école a enregistré la présence avec </a:t>
            </a:r>
            <a:r>
              <a:rPr>
                <a:latin typeface="Courier"/>
              </a:rPr>
              <a:t>Y</a:t>
            </a:r>
            <a:r>
              <a:rPr/>
              <a:t> et </a:t>
            </a:r>
            <a:r>
              <a:rPr>
                <a:latin typeface="Courier"/>
              </a:rPr>
              <a:t>N</a:t>
            </a:r>
            <a:r>
              <a:rPr/>
              <a:t> au lieu de </a:t>
            </a:r>
            <a:r>
              <a:rPr>
                <a:latin typeface="Courier"/>
              </a:rPr>
              <a:t>true</a:t>
            </a:r>
            <a:r>
              <a:rPr/>
              <a:t> et </a:t>
            </a:r>
            <a:r>
              <a:rPr>
                <a:latin typeface="Courier"/>
              </a:rPr>
              <a:t>false</a:t>
            </a:r>
            <a:r>
              <a:rPr/>
              <a:t>. Recalculez des deux façons.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les deux colonnes ensemble, car la leçon est dans le contraste. Le dénominateur croît de 42 %. Le taux bouge d’un tiers de point. C’est la forme la plus courante de ce problème et la raison pour laquelle il franchit si aisément les relectures. Quiconque contrôle le </a:t>
            </a:r>
            <a:r>
              <a:rPr i="1"/>
              <a:t>taux</a:t>
            </a:r>
            <a:r>
              <a:rPr/>
              <a:t> conclut que le codage n’avait pas d’importance. Quiconque rapporte ensuite « nombre de journées de présence enregistrées » se trompe de 850. Un défaut qui touche à peine un rapport peut être énorme sur un effectif, et le rapportage de programme est plein d’effectifs. Sur l’ensemble du fichier, la même opération fait passer le taux du district de 88,47 % à 88,42 % et le dénominateur de 69 101 à 69 974.</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comparez jamais deux chiffres en regardant deux affichages. Joignez-les, avec l’unité de rapportage et la période pour clé, et calculez l’écart comme une colonne.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jointure complète, délibérément. Une unité présente dans le registre et absente du rapport a cessé de rapporter ; une unité présente dans le rapport sans rien dans le registre remonte des chiffres que personne ne peut retrouver. Les deux sont des constats et une jointure interne supprime les deux.</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L’erreur la plus fréquente ici est de calculer un facteur de vérification unique pour tout le district. Un facteur de 1,02 pour le district peut être vingt écoles à 1,00 et une à 1,40, et la moyenne a masqué la seule chose sur laquelle agir.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la distribution et les valeurs extrêmes, jamais la moyenne seule. Une bande de tolérance — tout ce qui sort de 0,95 à 1,05 est examiné — transforme ceci d’un nombre en une liste de travail, ce dont un superviseur peut effectivement se servir.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causes, appelant des réponses totalement différentes. Parcourez-les dans cet ordre. Seule la dernière est une erreur au sens ordinaire. Les trois premières sont des problèmes de rapprochement, et les rapporter comme des « problèmes de qualité des données » fait porter à un superviseur la responsabilité de ce qui a été décidé dans une réunion de conception de formulaire.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tentation est d’ajuster le chiffre du registre jusqu’à ce qu’il corresponde au rapport, ou de ne publier que celui qui a la meilleure allure. Publiez les deux, avec l’écart.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lignes et une phrase nommant le principal contributeur à l’écart. C’est le matériau d’une évaluation de la qualité des données, et le cours </a:t>
            </a:r>
            <a:r>
              <a:rPr i="1"/>
              <a:t>Évaluation de la qualité des données</a:t>
            </a:r>
            <a:r>
              <a:rPr/>
              <a:t> — le suivant et le dernier de ce module — en fait une routine avec une stratégie d’échantillonnage et un plan d’action corrective.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pièces sont en place — des jointures démontrables, une granularité énoncée, la bonne forme, un dénominateur, un calendrier complet et une source rapprochée. La dernière leçon les assemble en une table d’analyse unique : une ligne par unité d’analyse, chaque colonne traçable jusqu’à sa provenance, construite par un script qui va des fichiers bruts à la table finale en une seule commande.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7-register-vs-aggre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Quand le registre et le rapport divergent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Recalculer l’indicateur depuis le registre ligne à ligne, le poser à côté de ce qui a été remonté, et décomposer l’écart par unité de rapportage au lieu de le noyer dans une moyenne.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chiffres pour la même chose</a:t>
            </a:r>
          </a:p>
          <a:p>
            <a:pPr lvl="0"/>
            <a:r>
              <a:rPr/>
              <a:t>Recalculer depuis le registre</a:t>
            </a:r>
          </a:p>
          <a:p>
            <a:pPr lvl="0"/>
            <a:r>
              <a:rPr/>
              <a:t>La décision de codage qui déplace un dénominateur</a:t>
            </a:r>
          </a:p>
          <a:p>
            <a:pPr lvl="0"/>
            <a:r>
              <a:rPr/>
              <a:t>Mettez les deux sources dans une seule table</a:t>
            </a:r>
          </a:p>
          <a:p>
            <a:pPr lvl="0"/>
            <a:r>
              <a:rPr/>
              <a:t>Décomposez, ne moyennez pas</a:t>
            </a:r>
          </a:p>
          <a:p>
            <a:pPr lvl="0"/>
            <a:r>
              <a:rPr/>
              <a:t>Pourquoi deux sources divergent</a:t>
            </a:r>
          </a:p>
          <a:p>
            <a:pPr lvl="0"/>
            <a:r>
              <a:rPr/>
              <a:t>Rapportez l’écart, ne le faites pas disparaître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chiffres pour la même chose</a:t>
            </a:r>
          </a:p>
        </p:txBody>
      </p:sp>
      <p:sp>
        <p:nvSpPr>
          <p:cNvPr id="3" name="Content Placeholder 2"/>
          <p:cNvSpPr>
            <a:spLocks noGrp="1"/>
          </p:cNvSpPr>
          <p:nvPr>
            <p:ph idx="1"/>
          </p:nvPr>
        </p:nvSpPr>
        <p:spPr/>
        <p:txBody>
          <a:bodyPr/>
          <a:lstStyle/>
          <a:p>
            <a:pPr lvl="0"/>
            <a:r>
              <a:rPr/>
              <a:t>Quelque part se trouve un registre ligne à ligne — marques de présence journalières, cahier de dépistage, registre de patients.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Recalculer depuis le registre — En Python</a:t>
            </a:r>
          </a:p>
        </p:txBody>
      </p:sp>
      <p:sp>
        <p:nvSpPr>
          <p:cNvPr id="3" name="Content Placeholder 2"/>
          <p:cNvSpPr>
            <a:spLocks noGrp="1"/>
          </p:cNvSpPr>
          <p:nvPr>
            <p:ph idx="1"/>
          </p:nvPr>
        </p:nvSpPr>
        <p:spPr/>
        <p:txBody>
          <a:bodyPr/>
          <a:lstStyle/>
          <a:p>
            <a:pPr lvl="0" indent="0">
              <a:buNone/>
            </a:pPr>
            <a:r>
              <a:rPr>
                <a:latin typeface="Courier"/>
              </a:rPr>
              <a:t>attendance[</a:t>
            </a:r>
            <a:r>
              <a:rPr>
                <a:solidFill>
                  <a:srgbClr val="4070A0"/>
                </a:solidFill>
                <a:latin typeface="Courier"/>
              </a:rPr>
              <a:t>"marked"</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attendance[</a:t>
            </a:r>
            <a:r>
              <a:rPr>
                <a:solidFill>
                  <a:srgbClr val="4070A0"/>
                </a:solidFill>
                <a:latin typeface="Courier"/>
              </a:rPr>
              <a:t>"is_present"</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 </a:t>
            </a:r>
            <a:r>
              <a:rPr>
                <a:solidFill>
                  <a:srgbClr val="666666"/>
                </a:solidFill>
                <a:latin typeface="Courier"/>
              </a:rPr>
              <a:t>==</a:t>
            </a:r>
            <a:r>
              <a:rPr>
                <a:latin typeface="Courier"/>
              </a:rPr>
              <a:t> </a:t>
            </a:r>
            <a:r>
              <a:rPr>
                <a:solidFill>
                  <a:srgbClr val="4070A0"/>
                </a:solidFill>
                <a:latin typeface="Courier"/>
              </a:rPr>
              <a:t>"true"</a:t>
            </a:r>
            <a:br/>
            <a:br/>
            <a:r>
              <a:rPr>
                <a:latin typeface="Courier"/>
              </a:rPr>
              <a:t>from_register </a:t>
            </a:r>
            <a:r>
              <a:rPr>
                <a:solidFill>
                  <a:srgbClr val="666666"/>
                </a:solidFill>
                <a:latin typeface="Courier"/>
              </a:rPr>
              <a:t>=</a:t>
            </a:r>
            <a:r>
              <a:rPr>
                <a:latin typeface="Courier"/>
              </a:rPr>
              <a:t> (</a:t>
            </a:r>
            <a:b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    .groupby(</a:t>
            </a:r>
            <a:r>
              <a:rPr>
                <a:solidFill>
                  <a:srgbClr val="4070A0"/>
                </a:solidFill>
                <a:latin typeface="Courier"/>
              </a:rPr>
              <a:t>"school_id"</a:t>
            </a:r>
            <a:r>
              <a:rPr>
                <a:latin typeface="Courier"/>
              </a:rPr>
              <a:t>)</a:t>
            </a:r>
            <a:br/>
            <a:r>
              <a:rPr>
                <a:latin typeface="Courier"/>
              </a:rPr>
              <a:t>    .agg(marks</a:t>
            </a:r>
            <a:r>
              <a:rPr>
                <a:solidFill>
                  <a:srgbClr val="666666"/>
                </a:solidFill>
                <a:latin typeface="Courier"/>
              </a:rPr>
              <a:t>=</a:t>
            </a:r>
            <a:r>
              <a:rPr>
                <a:latin typeface="Courier"/>
              </a:rPr>
              <a:t>(</a:t>
            </a:r>
            <a:r>
              <a:rPr>
                <a:solidFill>
                  <a:srgbClr val="4070A0"/>
                </a:solidFill>
                <a:latin typeface="Courier"/>
              </a:rPr>
              <a:t>"marked"</a:t>
            </a:r>
            <a:r>
              <a:rPr>
                <a:latin typeface="Courier"/>
              </a:rPr>
              <a:t>, </a:t>
            </a:r>
            <a:r>
              <a:rPr>
                <a:solidFill>
                  <a:srgbClr val="4070A0"/>
                </a:solidFill>
                <a:latin typeface="Courier"/>
              </a:rPr>
              <a:t>"sum"</a:t>
            </a:r>
            <a:r>
              <a:rPr>
                <a:latin typeface="Courier"/>
              </a:rPr>
              <a:t>), present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a:solidFill>
                  <a:srgbClr val="4070A0"/>
                </a:solidFill>
                <a:latin typeface="Courier"/>
              </a:rPr>
              <a:t>"sum"</a:t>
            </a:r>
            <a:r>
              <a:rPr>
                <a:latin typeface="Courier"/>
              </a:rPr>
              <a:t>))</a:t>
            </a:r>
            <a:br/>
            <a:r>
              <a:rPr>
                <a:latin typeface="Courier"/>
              </a:rPr>
              <a:t>)</a:t>
            </a:r>
            <a:br/>
            <a:r>
              <a:rPr>
                <a:latin typeface="Courier"/>
              </a:rPr>
              <a:t>from_register[</a:t>
            </a:r>
            <a:r>
              <a:rPr>
                <a:solidFill>
                  <a:srgbClr val="4070A0"/>
                </a:solidFill>
                <a:latin typeface="Courier"/>
              </a:rPr>
              <a:t>"rate"</a:t>
            </a:r>
            <a:r>
              <a:rPr>
                <a:latin typeface="Courier"/>
              </a:rPr>
              <a:t>] </a:t>
            </a:r>
            <a:r>
              <a:rPr>
                <a:solidFill>
                  <a:srgbClr val="666666"/>
                </a:solidFill>
                <a:latin typeface="Courier"/>
              </a:rPr>
              <a:t>=</a:t>
            </a:r>
            <a:r>
              <a:rPr>
                <a:latin typeface="Courier"/>
              </a:rPr>
              <a:t> from_register[</a:t>
            </a:r>
            <a:r>
              <a:rPr>
                <a:solidFill>
                  <a:srgbClr val="4070A0"/>
                </a:solidFill>
                <a:latin typeface="Courier"/>
              </a:rPr>
              <a:t>"present"</a:t>
            </a:r>
            <a:r>
              <a:rPr>
                <a:latin typeface="Courier"/>
              </a:rPr>
              <a:t>] </a:t>
            </a:r>
            <a:r>
              <a:rPr>
                <a:solidFill>
                  <a:srgbClr val="666666"/>
                </a:solidFill>
                <a:latin typeface="Courier"/>
              </a:rPr>
              <a:t>/</a:t>
            </a:r>
            <a:r>
              <a:rPr>
                <a:latin typeface="Courier"/>
              </a:rPr>
              <a:t> from_register[</a:t>
            </a:r>
            <a:r>
              <a:rPr>
                <a:solidFill>
                  <a:srgbClr val="4070A0"/>
                </a:solidFill>
                <a:latin typeface="Courier"/>
              </a:rPr>
              <a:t>"marks"</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Recalculer depuis le registre — En R</a:t>
            </a:r>
          </a:p>
        </p:txBody>
      </p:sp>
      <p:sp>
        <p:nvSpPr>
          <p:cNvPr id="3" name="Content Placeholder 2"/>
          <p:cNvSpPr>
            <a:spLocks noGrp="1"/>
          </p:cNvSpPr>
          <p:nvPr>
            <p:ph idx="1"/>
          </p:nvPr>
        </p:nvSpPr>
        <p:spPr/>
        <p:txBody>
          <a:bodyPr/>
          <a:lstStyle/>
          <a:p>
            <a:pPr lvl="0" indent="0">
              <a:buNone/>
            </a:pPr>
            <a:r>
              <a:rPr>
                <a:latin typeface="Courier"/>
              </a:rPr>
              <a:t>from_register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marks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present =</a:t>
            </a:r>
            <a:r>
              <a:rPr>
                <a:latin typeface="Courier"/>
              </a:rPr>
              <a:t> </a:t>
            </a:r>
            <a:r>
              <a:rPr>
                <a:solidFill>
                  <a:srgbClr val="06287E"/>
                </a:solidFill>
                <a:latin typeface="Courier"/>
              </a:rPr>
              <a:t>sum</a:t>
            </a:r>
            <a:r>
              <a:rPr>
                <a:latin typeface="Courier"/>
              </a:rPr>
              <a:t>(present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present </a:t>
            </a:r>
            <a:r>
              <a:rPr>
                <a:solidFill>
                  <a:srgbClr val="4070A0"/>
                </a:solidFill>
                <a:latin typeface="Courier"/>
              </a:rPr>
              <a:t>/</a:t>
            </a:r>
            <a:r>
              <a:rPr>
                <a:latin typeface="Courier"/>
              </a:rPr>
              <a:t> marks)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codage qui déplace un dénominateur — En Python</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attendance[</a:t>
            </a:r>
            <a:r>
              <a:rPr>
                <a:solidFill>
                  <a:srgbClr val="4070A0"/>
                </a:solidFill>
                <a:latin typeface="Courier"/>
              </a:rPr>
              <a:t>"is_present_mapped"</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a:t>
            </a:r>
            <a:r>
              <a:rPr>
                <a:solidFill>
                  <a:srgbClr val="008000"/>
                </a:solidFill>
                <a:latin typeface="Courier"/>
              </a:rPr>
              <a:t>map</a:t>
            </a:r>
            <a:r>
              <a:rPr>
                <a:latin typeface="Courier"/>
              </a:rPr>
              <a:t>(mapping)</a:t>
            </a:r>
            <a:br/>
            <a:br/>
            <a:r>
              <a:rPr>
                <a:latin typeface="Courier"/>
              </a:rPr>
              <a:t>both_ways </a:t>
            </a:r>
            <a:r>
              <a:rPr>
                <a:solidFill>
                  <a:srgbClr val="666666"/>
                </a:solidFill>
                <a:latin typeface="Courier"/>
              </a:rPr>
              <a:t>=</a:t>
            </a:r>
            <a:r>
              <a:rPr>
                <a:latin typeface="Courier"/>
              </a:rPr>
              <a:t> (</a:t>
            </a:r>
            <a:b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.groupby(</a:t>
            </a:r>
            <a:r>
              <a:rPr>
                <a:solidFill>
                  <a:srgbClr val="4070A0"/>
                </a:solidFill>
                <a:latin typeface="Courier"/>
              </a:rPr>
              <a:t>"school_id"</a:t>
            </a:r>
            <a:r>
              <a:rPr>
                <a:latin typeface="Courier"/>
              </a:rPr>
              <a:t>)</a:t>
            </a:r>
            <a:br/>
            <a:r>
              <a:rPr>
                <a:latin typeface="Courier"/>
              </a:rPr>
              <a:t>    .agg(</a:t>
            </a:r>
            <a:br/>
            <a:r>
              <a:rPr>
                <a:latin typeface="Courier"/>
              </a:rPr>
              <a:t>        marks_strict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b="1">
                <a:solidFill>
                  <a:srgbClr val="007020"/>
                </a:solidFill>
                <a:latin typeface="Courier"/>
              </a:rPr>
              <a:t>lambda</a:t>
            </a:r>
            <a:r>
              <a:rPr>
                <a:latin typeface="Courier"/>
              </a:rPr>
              <a:t> s: s.notna().</a:t>
            </a:r>
            <a:r>
              <a:rPr>
                <a:solidFill>
                  <a:srgbClr val="008000"/>
                </a:solidFill>
                <a:latin typeface="Courier"/>
              </a:rPr>
              <a:t>sum</a:t>
            </a:r>
            <a:r>
              <a:rPr>
                <a:latin typeface="Courier"/>
              </a:rPr>
              <a:t>()),</a:t>
            </a:r>
            <a:br/>
            <a:r>
              <a:rPr>
                <a:latin typeface="Courier"/>
              </a:rPr>
              <a:t>        rate_strict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a:solidFill>
                  <a:srgbClr val="4070A0"/>
                </a:solidFill>
                <a:latin typeface="Courier"/>
              </a:rPr>
              <a:t>"mean"</a:t>
            </a:r>
            <a:r>
              <a:rPr>
                <a:latin typeface="Courier"/>
              </a:rPr>
              <a:t>),</a:t>
            </a:r>
            <a:br/>
            <a:r>
              <a:rPr>
                <a:latin typeface="Courier"/>
              </a:rPr>
              <a:t>        marks_mapped</a:t>
            </a:r>
            <a:r>
              <a:rPr>
                <a:solidFill>
                  <a:srgbClr val="666666"/>
                </a:solidFill>
                <a:latin typeface="Courier"/>
              </a:rPr>
              <a:t>=</a:t>
            </a:r>
            <a:r>
              <a:rPr>
                <a:latin typeface="Courier"/>
              </a:rPr>
              <a:t>(</a:t>
            </a:r>
            <a:r>
              <a:rPr>
                <a:solidFill>
                  <a:srgbClr val="4070A0"/>
                </a:solidFill>
                <a:latin typeface="Courier"/>
              </a:rPr>
              <a:t>"is_present_mapped"</a:t>
            </a:r>
            <a:r>
              <a:rPr>
                <a:latin typeface="Courier"/>
              </a:rPr>
              <a:t>, </a:t>
            </a:r>
            <a:r>
              <a:rPr b="1">
                <a:solidFill>
                  <a:srgbClr val="007020"/>
                </a:solidFill>
                <a:latin typeface="Courier"/>
              </a:rPr>
              <a:t>lambda</a:t>
            </a:r>
            <a:r>
              <a:rPr>
                <a:latin typeface="Courier"/>
              </a:rPr>
              <a:t> s: s.notna().</a:t>
            </a:r>
            <a:r>
              <a:rPr>
                <a:solidFill>
                  <a:srgbClr val="008000"/>
                </a:solidFill>
                <a:latin typeface="Courier"/>
              </a:rPr>
              <a:t>sum</a:t>
            </a:r>
            <a:r>
              <a:rPr>
                <a:latin typeface="Courier"/>
              </a:rPr>
              <a:t>()),</a:t>
            </a:r>
            <a:br/>
            <a:r>
              <a:rPr>
                <a:latin typeface="Courier"/>
              </a:rPr>
              <a:t>        rate_mapped</a:t>
            </a:r>
            <a:r>
              <a:rPr>
                <a:solidFill>
                  <a:srgbClr val="666666"/>
                </a:solidFill>
                <a:latin typeface="Courier"/>
              </a:rPr>
              <a:t>=</a:t>
            </a:r>
            <a:r>
              <a:rPr>
                <a:latin typeface="Courier"/>
              </a:rPr>
              <a:t>(</a:t>
            </a:r>
            <a:r>
              <a:rPr>
                <a:solidFill>
                  <a:srgbClr val="4070A0"/>
                </a:solidFill>
                <a:latin typeface="Courier"/>
              </a:rPr>
              <a:t>"is_present_mapped"</a:t>
            </a:r>
            <a:r>
              <a:rPr>
                <a:latin typeface="Courier"/>
              </a:rPr>
              <a:t>, </a:t>
            </a:r>
            <a:r>
              <a:rPr>
                <a:solidFill>
                  <a:srgbClr val="4070A0"/>
                </a:solidFill>
                <a:latin typeface="Courier"/>
              </a:rPr>
              <a:t>"mean"</a:t>
            </a:r>
            <a:r>
              <a:rPr>
                <a:latin typeface="Courier"/>
              </a:rPr>
              <a:t>),</a:t>
            </a:r>
            <a:br/>
            <a:r>
              <a:rPr>
                <a:latin typeface="Courier"/>
              </a:rPr>
              <a:t>    )</a:t>
            </a:r>
            <a:br/>
            <a:r>
              <a:rPr>
                <a:latin typeface="Courier"/>
              </a:rPr>
              <a:t>)</a:t>
            </a:r>
            <a:br/>
            <a:r>
              <a:rPr>
                <a:solidFill>
                  <a:srgbClr val="008000"/>
                </a:solidFill>
                <a:latin typeface="Courier"/>
              </a:rPr>
              <a:t>print</a:t>
            </a:r>
            <a:r>
              <a:rPr>
                <a:latin typeface="Courier"/>
              </a:rPr>
              <a:t>(both_ways.loc[</a:t>
            </a:r>
            <a:r>
              <a:rPr>
                <a:solidFill>
                  <a:srgbClr val="4070A0"/>
                </a:solidFill>
                <a:latin typeface="Courier"/>
              </a:rPr>
              <a:t>"SCH09"</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codage qui déplace un dénominateur — En R</a:t>
            </a:r>
          </a:p>
        </p:txBody>
      </p:sp>
      <p:sp>
        <p:nvSpPr>
          <p:cNvPr id="3" name="Content Placeholder 2"/>
          <p:cNvSpPr>
            <a:spLocks noGrp="1"/>
          </p:cNvSpPr>
          <p:nvPr>
            <p:ph idx="1"/>
          </p:nvPr>
        </p:nvSpPr>
        <p:spPr/>
        <p:txBody>
          <a:bodyPr/>
          <a:lstStyle/>
          <a:p>
            <a:pPr lvl="0" indent="0">
              <a:buNone/>
            </a:pPr>
            <a:r>
              <a:rPr>
                <a:latin typeface="Courier"/>
              </a:rPr>
              <a:t>both_ways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mapped =</a:t>
            </a:r>
            <a:r>
              <a:rPr>
                <a:latin typeface="Courier"/>
              </a:rPr>
              <a:t> dplyr</a:t>
            </a:r>
            <a:r>
              <a:rPr>
                <a:solidFill>
                  <a:srgbClr val="4070A0"/>
                </a:solidFill>
                <a:latin typeface="Courier"/>
              </a:rPr>
              <a:t>::</a:t>
            </a:r>
            <a:r>
              <a:rPr>
                <a:solidFill>
                  <a:srgbClr val="06287E"/>
                </a:solidFill>
                <a:latin typeface="Courier"/>
              </a:rPr>
              <a:t>recode</a:t>
            </a:r>
            <a:r>
              <a:rPr>
                <a:latin typeface="Courier"/>
              </a:rPr>
              <a:t>(present, </a:t>
            </a:r>
            <a:r>
              <a:rPr>
                <a:solidFill>
                  <a:srgbClr val="4070A0"/>
                </a:solidFill>
                <a:latin typeface="Courier"/>
              </a:rPr>
              <a:t>"Y"</a:t>
            </a:r>
            <a:r>
              <a:rPr>
                <a:latin typeface="Courier"/>
              </a:rPr>
              <a:t> </a:t>
            </a:r>
            <a:r>
              <a:rPr>
                <a:solidFill>
                  <a:srgbClr val="00702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"N"</a:t>
            </a:r>
            <a:r>
              <a:rPr>
                <a:latin typeface="Courier"/>
              </a:rPr>
              <a:t> </a:t>
            </a:r>
            <a:r>
              <a:rPr>
                <a:solidFill>
                  <a:srgbClr val="007020"/>
                </a:solidFill>
                <a:latin typeface="Courier"/>
              </a:rPr>
              <a:t>=</a:t>
            </a:r>
            <a:r>
              <a:rPr>
                <a:latin typeface="Courier"/>
              </a:rPr>
              <a:t> </a:t>
            </a:r>
            <a:r>
              <a:rPr>
                <a:solidFill>
                  <a:srgbClr val="4070A0"/>
                </a:solidFill>
                <a:latin typeface="Courier"/>
              </a:rPr>
              <a:t>"false"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marks_strict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rate_strict  =</a:t>
            </a:r>
            <a:r>
              <a:rPr>
                <a:latin typeface="Courier"/>
              </a:rPr>
              <a:t> </a:t>
            </a:r>
            <a:r>
              <a:rPr>
                <a:solidFill>
                  <a:srgbClr val="06287E"/>
                </a:solidFill>
                <a:latin typeface="Courier"/>
              </a:rPr>
              <a:t>mean</a:t>
            </a:r>
            <a:r>
              <a:rPr>
                <a:latin typeface="Courier"/>
              </a:rPr>
              <a:t>(present[present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marks_mapped =</a:t>
            </a:r>
            <a:r>
              <a:rPr>
                <a:latin typeface="Courier"/>
              </a:rPr>
              <a:t> </a:t>
            </a:r>
            <a:r>
              <a:rPr>
                <a:solidFill>
                  <a:srgbClr val="06287E"/>
                </a:solidFill>
                <a:latin typeface="Courier"/>
              </a:rPr>
              <a:t>sum</a:t>
            </a:r>
            <a:r>
              <a:rPr>
                <a:latin typeface="Courier"/>
              </a:rPr>
              <a:t>(mapped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rate_mapped  =</a:t>
            </a:r>
            <a:r>
              <a:rPr>
                <a:latin typeface="Courier"/>
              </a:rPr>
              <a:t> </a:t>
            </a:r>
            <a:r>
              <a:rPr>
                <a:solidFill>
                  <a:srgbClr val="06287E"/>
                </a:solidFill>
                <a:latin typeface="Courier"/>
              </a:rPr>
              <a:t>mean</a:t>
            </a:r>
            <a:r>
              <a:rPr>
                <a:latin typeface="Courier"/>
              </a:rPr>
              <a:t>(mapped[mapped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codage qui déplace un dénominateur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SCH09</a:t>
                      </a:r>
                    </a:p>
                  </a:txBody>
                  <a:tcPr/>
                </a:tc>
                <a:tc>
                  <a:txBody>
                    <a:bodyPr/>
                    <a:lstStyle/>
                    <a:p>
                      <a:pPr lvl="0" indent="0" marL="0">
                        <a:buNone/>
                      </a:pPr>
                      <a:r>
                        <a:rPr/>
                        <a:t>Strict</a:t>
                      </a:r>
                    </a:p>
                  </a:txBody>
                  <a:tcPr/>
                </a:tc>
                <a:tc>
                  <a:txBody>
                    <a:bodyPr/>
                    <a:lstStyle/>
                    <a:p>
                      <a:pPr lvl="0" indent="0" marL="0">
                        <a:buNone/>
                      </a:pPr>
                      <a:r>
                        <a:rPr/>
                        <a:t>Y/N recodés</a:t>
                      </a:r>
                    </a:p>
                  </a:txBody>
                  <a:tcPr/>
                </a:tc>
              </a:tr>
              <a:tr h="0">
                <a:tc>
                  <a:txBody>
                    <a:bodyPr/>
                    <a:lstStyle/>
                    <a:p>
                      <a:pPr lvl="0" indent="0" marL="0">
                        <a:buNone/>
                      </a:pPr>
                      <a:r>
                        <a:rPr/>
                        <a:t>Marques au dénominateur</a:t>
                      </a:r>
                    </a:p>
                  </a:txBody>
                </a:tc>
                <a:tc>
                  <a:txBody>
                    <a:bodyPr/>
                    <a:lstStyle/>
                    <a:p>
                      <a:pPr lvl="0" indent="0" marL="0">
                        <a:buNone/>
                      </a:pPr>
                      <a:r>
                        <a:rPr/>
                        <a:t>2 015</a:t>
                      </a:r>
                    </a:p>
                  </a:txBody>
                </a:tc>
                <a:tc>
                  <a:txBody>
                    <a:bodyPr/>
                    <a:lstStyle/>
                    <a:p>
                      <a:pPr lvl="0" indent="0" marL="0">
                        <a:buNone/>
                      </a:pPr>
                      <a:r>
                        <a:rPr/>
                        <a:t>2 865</a:t>
                      </a:r>
                    </a:p>
                  </a:txBody>
                </a:tc>
              </a:tr>
              <a:tr h="0">
                <a:tc>
                  <a:txBody>
                    <a:bodyPr/>
                    <a:lstStyle/>
                    <a:p>
                      <a:pPr lvl="0" indent="0" marL="0">
                        <a:buNone/>
                      </a:pPr>
                      <a:r>
                        <a:rPr/>
                        <a:t>Taux de présence</a:t>
                      </a:r>
                    </a:p>
                  </a:txBody>
                </a:tc>
                <a:tc>
                  <a:txBody>
                    <a:bodyPr/>
                    <a:lstStyle/>
                    <a:p>
                      <a:pPr lvl="0" indent="0" marL="0">
                        <a:buNone/>
                      </a:pPr>
                      <a:r>
                        <a:rPr/>
                        <a:t>86,05 %</a:t>
                      </a:r>
                    </a:p>
                  </a:txBody>
                </a:tc>
                <a:tc>
                  <a:txBody>
                    <a:bodyPr/>
                    <a:lstStyle/>
                    <a:p>
                      <a:pPr lvl="0" indent="0" marL="0">
                        <a:buNone/>
                      </a:pPr>
                      <a:r>
                        <a:rPr/>
                        <a:t>85,72 %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Mettez les deux sources dans une seule table — En Python</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666666"/>
                </a:solidFill>
                <a:latin typeface="Courier"/>
              </a:rPr>
              <a:t>=</a:t>
            </a:r>
            <a:r>
              <a:rPr>
                <a:latin typeface="Courier"/>
              </a:rPr>
              <a:t> (</a:t>
            </a:r>
            <a:br/>
            <a:r>
              <a:rPr>
                <a:latin typeface="Courier"/>
              </a:rPr>
              <a:t>    from_register.rename(columns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"register_present"</a:t>
            </a:r>
            <a:r>
              <a:rPr>
                <a:latin typeface="Courier"/>
              </a:rPr>
              <a:t>})</a:t>
            </a:r>
            <a:br/>
            <a:r>
              <a:rPr>
                <a:latin typeface="Courier"/>
              </a:rPr>
              <a:t>    .join(reported.rename(columns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"reported_present"</a:t>
            </a:r>
            <a:r>
              <a:rPr>
                <a:latin typeface="Courier"/>
              </a:rPr>
              <a:t>}), how</a:t>
            </a:r>
            <a:r>
              <a:rPr>
                <a:solidFill>
                  <a:srgbClr val="666666"/>
                </a:solidFill>
                <a:latin typeface="Courier"/>
              </a:rPr>
              <a:t>=</a:t>
            </a:r>
            <a:r>
              <a:rPr>
                <a:solidFill>
                  <a:srgbClr val="4070A0"/>
                </a:solidFill>
                <a:latin typeface="Courier"/>
              </a:rPr>
              <a:t>"outer"</a:t>
            </a:r>
            <a:r>
              <a:rPr>
                <a:latin typeface="Courier"/>
              </a:rPr>
              <a:t>)</a:t>
            </a:r>
            <a:br/>
            <a:r>
              <a:rPr>
                <a:latin typeface="Courier"/>
              </a:rPr>
              <a:t>)</a:t>
            </a:r>
            <a:br/>
            <a:r>
              <a:rPr>
                <a:latin typeface="Courier"/>
              </a:rPr>
              <a:t>comparison[</a:t>
            </a:r>
            <a:r>
              <a:rPr>
                <a:solidFill>
                  <a:srgbClr val="4070A0"/>
                </a:solidFill>
                <a:latin typeface="Courier"/>
              </a:rPr>
              <a:t>"difference"</a:t>
            </a:r>
            <a:r>
              <a:rPr>
                <a:latin typeface="Courier"/>
              </a:rPr>
              <a:t>] </a:t>
            </a:r>
            <a:r>
              <a:rPr>
                <a:solidFill>
                  <a:srgbClr val="666666"/>
                </a:solidFill>
                <a:latin typeface="Courier"/>
              </a:rPr>
              <a:t>=</a:t>
            </a:r>
            <a:r>
              <a:rPr>
                <a:latin typeface="Courier"/>
              </a:rPr>
              <a:t> comparison[</a:t>
            </a:r>
            <a:r>
              <a:rPr>
                <a:solidFill>
                  <a:srgbClr val="4070A0"/>
                </a:solidFill>
                <a:latin typeface="Courier"/>
              </a:rPr>
              <a:t>"register_present"</a:t>
            </a:r>
            <a:r>
              <a:rPr>
                <a:latin typeface="Courier"/>
              </a:rPr>
              <a:t>] </a:t>
            </a:r>
            <a:r>
              <a:rPr>
                <a:solidFill>
                  <a:srgbClr val="666666"/>
                </a:solidFill>
                <a:latin typeface="Courier"/>
              </a:rPr>
              <a:t>-</a:t>
            </a:r>
            <a:r>
              <a:rPr>
                <a:latin typeface="Courier"/>
              </a:rPr>
              <a:t> comparison[</a:t>
            </a:r>
            <a:r>
              <a:rPr>
                <a:solidFill>
                  <a:srgbClr val="4070A0"/>
                </a:solidFill>
                <a:latin typeface="Courier"/>
              </a:rPr>
              <a:t>"reported_present"</a:t>
            </a:r>
            <a:r>
              <a:rPr>
                <a:latin typeface="Courier"/>
              </a:rPr>
              <a:t>]</a:t>
            </a:r>
            <a:br/>
            <a:r>
              <a:rPr>
                <a:latin typeface="Courier"/>
              </a:rPr>
              <a:t>comparison[</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br/>
            <a:r>
              <a:rPr>
                <a:latin typeface="Courier"/>
              </a:rPr>
              <a:t>    comparison[</a:t>
            </a:r>
            <a:r>
              <a:rPr>
                <a:solidFill>
                  <a:srgbClr val="4070A0"/>
                </a:solidFill>
                <a:latin typeface="Courier"/>
              </a:rPr>
              <a:t>"register_present"</a:t>
            </a:r>
            <a:r>
              <a:rPr>
                <a:latin typeface="Courier"/>
              </a:rPr>
              <a:t>] </a:t>
            </a:r>
            <a:r>
              <a:rPr>
                <a:solidFill>
                  <a:srgbClr val="666666"/>
                </a:solidFill>
                <a:latin typeface="Courier"/>
              </a:rPr>
              <a:t>/</a:t>
            </a:r>
            <a:r>
              <a:rPr>
                <a:latin typeface="Courier"/>
              </a:rPr>
              <a:t> comparison[</a:t>
            </a:r>
            <a:r>
              <a:rPr>
                <a:solidFill>
                  <a:srgbClr val="4070A0"/>
                </a:solidFill>
                <a:latin typeface="Courier"/>
              </a:rPr>
              <a:t>"reported_present"</a:t>
            </a:r>
            <a:r>
              <a:rPr>
                <a:latin typeface="Courier"/>
              </a:rPr>
              <a:t>]</a:t>
            </a:r>
            <a:br/>
            <a:r>
              <a:rPr>
                <a:latin typeface="Courier"/>
              </a:rPr>
              <a:t>)</a:t>
            </a:r>
            <a:br/>
            <a:r>
              <a:rPr>
                <a:solidFill>
                  <a:srgbClr val="008000"/>
                </a:solidFill>
                <a:latin typeface="Courier"/>
              </a:rPr>
              <a:t>print</a:t>
            </a:r>
            <a:r>
              <a:rPr>
                <a:latin typeface="Courier"/>
              </a:rPr>
              <a:t>(comparison.sort_values(</a:t>
            </a:r>
            <a:r>
              <a:rPr>
                <a:solidFill>
                  <a:srgbClr val="4070A0"/>
                </a:solidFill>
                <a:latin typeface="Courier"/>
              </a:rPr>
              <a:t>"difference"</a:t>
            </a:r>
            <a:r>
              <a:rPr>
                <a:latin typeface="Courier"/>
              </a:rPr>
              <a:t>).head(</a:t>
            </a:r>
            <a:r>
              <a:rPr>
                <a:solidFill>
                  <a:srgbClr val="40A070"/>
                </a:solidFill>
                <a:latin typeface="Courier"/>
              </a:rPr>
              <a:t>10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Mettez les deux sources dans une seule table — En R</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007020"/>
                </a:solidFill>
                <a:latin typeface="Courier"/>
              </a:rPr>
              <a:t>&lt;-</a:t>
            </a:r>
            <a:r>
              <a:rPr>
                <a:latin typeface="Courier"/>
              </a:rPr>
              <a:t> from_register </a:t>
            </a:r>
            <a:r>
              <a:rPr>
                <a:solidFill>
                  <a:srgbClr val="4070A0"/>
                </a:solidFill>
                <a:latin typeface="Courier"/>
              </a:rPr>
              <a:t>|&gt;</a:t>
            </a:r>
            <a:br/>
            <a:r>
              <a:rPr>
                <a:latin typeface="Courier"/>
              </a:rPr>
              <a:t>  </a:t>
            </a:r>
            <a:r>
              <a:rPr>
                <a:solidFill>
                  <a:srgbClr val="06287E"/>
                </a:solidFill>
                <a:latin typeface="Courier"/>
              </a:rPr>
              <a:t>full_join</a:t>
            </a:r>
            <a:r>
              <a:rPr>
                <a:latin typeface="Courier"/>
              </a:rPr>
              <a:t>(reported,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"_register"</a:t>
            </a:r>
            <a:r>
              <a:rPr>
                <a:latin typeface="Courier"/>
              </a:rPr>
              <a:t>, </a:t>
            </a:r>
            <a:r>
              <a:rPr>
                <a:solidFill>
                  <a:srgbClr val="4070A0"/>
                </a:solidFill>
                <a:latin typeface="Courier"/>
              </a:rPr>
              <a:t>"_reported"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present_register </a:t>
            </a:r>
            <a:r>
              <a:rPr>
                <a:solidFill>
                  <a:srgbClr val="4070A0"/>
                </a:solidFill>
                <a:latin typeface="Courier"/>
              </a:rPr>
              <a:t>-</a:t>
            </a:r>
            <a:r>
              <a:rPr>
                <a:latin typeface="Courier"/>
              </a:rPr>
              <a:t> present_reported,</a:t>
            </a:r>
            <a:br/>
            <a:r>
              <a:rPr>
                <a:latin typeface="Courier"/>
              </a:rPr>
              <a:t>    </a:t>
            </a:r>
            <a:r>
              <a:rPr>
                <a:solidFill>
                  <a:srgbClr val="7D9029"/>
                </a:solidFill>
                <a:latin typeface="Courier"/>
              </a:rPr>
              <a:t>verification_factor =</a:t>
            </a:r>
            <a:r>
              <a:rPr>
                <a:latin typeface="Courier"/>
              </a:rPr>
              <a:t> present_register </a:t>
            </a:r>
            <a:r>
              <a:rPr>
                <a:solidFill>
                  <a:srgbClr val="4070A0"/>
                </a:solidFill>
                <a:latin typeface="Courier"/>
              </a:rPr>
              <a:t>/</a:t>
            </a:r>
            <a:r>
              <a:rPr>
                <a:latin typeface="Courier"/>
              </a:rPr>
              <a:t> present_reported</a:t>
            </a:r>
            <a:br/>
            <a:r>
              <a:rPr>
                <a:latin typeface="Courier"/>
              </a:rPr>
              <a:t>  ) </a:t>
            </a:r>
            <a:r>
              <a:rPr>
                <a:solidFill>
                  <a:srgbClr val="4070A0"/>
                </a:solidFill>
                <a:latin typeface="Courier"/>
              </a:rPr>
              <a:t>|&gt;</a:t>
            </a:r>
            <a:br/>
            <a:r>
              <a:rPr>
                <a:latin typeface="Courier"/>
              </a:rPr>
              <a:t>  </a:t>
            </a:r>
            <a:r>
              <a:rPr>
                <a:solidFill>
                  <a:srgbClr val="06287E"/>
                </a:solidFill>
                <a:latin typeface="Courier"/>
              </a:rPr>
              <a:t>arrange</a:t>
            </a:r>
            <a:r>
              <a:rPr>
                <a:latin typeface="Courier"/>
              </a:rPr>
              <a:t>(difference)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ne moyennez pas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(comparison[</a:t>
            </a:r>
            <a:r>
              <a:rPr>
                <a:solidFill>
                  <a:srgbClr val="4070A0"/>
                </a:solidFill>
                <a:latin typeface="Courier"/>
              </a:rPr>
              <a:t>"verification_factor"</a:t>
            </a:r>
            <a:r>
              <a:rPr>
                <a:latin typeface="Courier"/>
              </a:rPr>
              <a:t>].describe())</a:t>
            </a:r>
            <a:br/>
            <a:r>
              <a:rPr>
                <a:solidFill>
                  <a:srgbClr val="008000"/>
                </a:solidFill>
                <a:latin typeface="Courier"/>
              </a:rPr>
              <a:t>print</a:t>
            </a:r>
            <a:r>
              <a:rPr>
                <a:latin typeface="Courier"/>
              </a:rPr>
              <a:t>(comparison[comparison[</a:t>
            </a:r>
            <a:r>
              <a:rPr>
                <a:solidFill>
                  <a:srgbClr val="4070A0"/>
                </a:solidFill>
                <a:latin typeface="Courier"/>
              </a:rPr>
              <a:t>"verification_factor"</a:t>
            </a:r>
            <a:r>
              <a:rPr>
                <a:latin typeface="Courier"/>
              </a:rPr>
              <a:t>].sub(</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ne moyennez pas — En R</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(verification_factor, </a:t>
            </a:r>
            <a:r>
              <a:rPr>
                <a:solidFill>
                  <a:srgbClr val="06287E"/>
                </a:solidFill>
                <a:latin typeface="Courier"/>
              </a:rPr>
              <a:t>list</a:t>
            </a:r>
            <a:r>
              <a:rPr>
                <a:latin typeface="Courier"/>
              </a:rPr>
              <a:t>(</a:t>
            </a:r>
            <a:r>
              <a:rPr>
                <a:solidFill>
                  <a:srgbClr val="7D9029"/>
                </a:solidFill>
                <a:latin typeface="Courier"/>
              </a:rPr>
              <a:t>min =</a:t>
            </a:r>
            <a:r>
              <a:rPr>
                <a:latin typeface="Courier"/>
              </a:rPr>
              <a:t> min, </a:t>
            </a:r>
            <a:r>
              <a:rPr>
                <a:solidFill>
                  <a:srgbClr val="7D9029"/>
                </a:solidFill>
                <a:latin typeface="Courier"/>
              </a:rPr>
              <a:t>median =</a:t>
            </a:r>
            <a:r>
              <a:rPr>
                <a:latin typeface="Courier"/>
              </a:rPr>
              <a:t> median, </a:t>
            </a:r>
            <a:r>
              <a:rPr>
                <a:solidFill>
                  <a:srgbClr val="7D9029"/>
                </a:solidFill>
                <a:latin typeface="Courier"/>
              </a:rPr>
              <a:t>max =</a:t>
            </a:r>
            <a:r>
              <a:rPr>
                <a:latin typeface="Courier"/>
              </a:rPr>
              <a:t> max)))</a:t>
            </a:r>
            <a:br/>
            <a:br/>
            <a:r>
              <a:rPr>
                <a:latin typeface="Courier"/>
              </a:rPr>
              <a:t>comparison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ne moyennez pas</a:t>
            </a:r>
          </a:p>
        </p:txBody>
      </p:sp>
      <p:sp>
        <p:nvSpPr>
          <p:cNvPr id="3" name="Content Placeholder 2"/>
          <p:cNvSpPr>
            <a:spLocks noGrp="1"/>
          </p:cNvSpPr>
          <p:nvPr>
            <p:ph idx="1"/>
          </p:nvPr>
        </p:nvSpPr>
        <p:spPr/>
        <p:txBody>
          <a:bodyPr/>
          <a:lstStyle/>
          <a:p>
            <a:pPr lvl="0"/>
            <a:r>
              <a:rPr/>
              <a:t>Rapportez la distribution et les valeurs extrêmes, jamais la moyenne seule — Une bande de tolérance — tout ce qui sort…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deux sources divergent</a:t>
            </a:r>
          </a:p>
        </p:txBody>
      </p:sp>
      <p:sp>
        <p:nvSpPr>
          <p:cNvPr id="3" name="Content Placeholder 2"/>
          <p:cNvSpPr>
            <a:spLocks noGrp="1"/>
          </p:cNvSpPr>
          <p:nvPr>
            <p:ph idx="1"/>
          </p:nvPr>
        </p:nvSpPr>
        <p:spPr/>
        <p:txBody>
          <a:bodyPr/>
          <a:lstStyle/>
          <a:p>
            <a:pPr lvl="0"/>
            <a:r>
              <a:rPr b="1"/>
              <a:t>Des définitions différentes.</a:t>
            </a:r>
            <a:r>
              <a:rPr/>
              <a:t> Le registre compte des marques ; le rapport compte des enfants inscrits. De loin la…</a:t>
            </a:r>
          </a:p>
          <a:p>
            <a:pPr lvl="0"/>
            <a:r>
              <a:rPr b="1"/>
              <a:t>Des périodes différentes.</a:t>
            </a:r>
            <a:r>
              <a:rPr/>
              <a:t> Le rapport couvre un mois calendaire, le registre a été extrait le 28. Vérifiez les…</a:t>
            </a:r>
          </a:p>
          <a:p>
            <a:pPr lvl="0"/>
            <a:r>
              <a:rPr b="1"/>
              <a:t>Des couvertures différentes.</a:t>
            </a:r>
            <a:r>
              <a:rPr/>
              <a:t> Le rapport inclut une école que l’extraction du registre excluait, ou l’inverse.…</a:t>
            </a:r>
          </a:p>
          <a:p>
            <a:pPr lvl="0"/>
            <a:r>
              <a:rPr b="1"/>
              <a:t>La transcription.</a:t>
            </a:r>
            <a:r>
              <a:rPr/>
              <a:t> Quelqu’un a additionné la colonne à la main. C’est la cause que tout le monde suppose et la moins…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l’écart, ne le faites pas disparaître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"source"</a:t>
            </a:r>
            <a:r>
              <a:rPr>
                <a:latin typeface="Courier"/>
              </a:rPr>
              <a:t>: [</a:t>
            </a:r>
            <a:r>
              <a:rPr>
                <a:solidFill>
                  <a:srgbClr val="4070A0"/>
                </a:solidFill>
                <a:latin typeface="Courier"/>
              </a:rPr>
              <a:t>"Line-level register"</a:t>
            </a:r>
            <a:r>
              <a:rPr>
                <a:latin typeface="Courier"/>
              </a:rPr>
              <a:t>, </a:t>
            </a:r>
            <a:r>
              <a:rPr>
                <a:solidFill>
                  <a:srgbClr val="4070A0"/>
                </a:solidFill>
                <a:latin typeface="Courier"/>
              </a:rPr>
              <a:t>"Reported monthly returns"</a:t>
            </a:r>
            <a:r>
              <a:rPr>
                <a:latin typeface="Courier"/>
              </a:rPr>
              <a:t>],</a:t>
            </a:r>
            <a:br/>
            <a:r>
              <a:rPr>
                <a:latin typeface="Courier"/>
              </a:rPr>
              <a:t>    </a:t>
            </a:r>
            <a:r>
              <a:rPr>
                <a:solidFill>
                  <a:srgbClr val="4070A0"/>
                </a:solidFill>
                <a:latin typeface="Courier"/>
              </a:rPr>
              <a:t>"attendance days recorded"</a:t>
            </a:r>
            <a:r>
              <a:rPr>
                <a:latin typeface="Courier"/>
              </a:rPr>
              <a:t>: [</a:t>
            </a:r>
            <a:r>
              <a:rPr>
                <a:solidFill>
                  <a:srgbClr val="40A070"/>
                </a:solidFill>
                <a:latin typeface="Courier"/>
              </a:rPr>
              <a:t>69101</a:t>
            </a:r>
            <a:r>
              <a:rPr>
                <a:latin typeface="Courier"/>
              </a:rPr>
              <a:t>, </a:t>
            </a:r>
            <a:r>
              <a:rPr>
                <a:solidFill>
                  <a:srgbClr val="40A070"/>
                </a:solidFill>
                <a:latin typeface="Courier"/>
              </a:rPr>
              <a:t>68240</a:t>
            </a:r>
            <a:r>
              <a:rPr>
                <a:latin typeface="Courier"/>
              </a:rPr>
              <a:t>],</a:t>
            </a:r>
            <a:br/>
            <a:r>
              <a:rPr>
                <a:latin typeface="Courier"/>
              </a:rPr>
              <a:t>    </a:t>
            </a:r>
            <a:r>
              <a:rPr>
                <a:solidFill>
                  <a:srgbClr val="4070A0"/>
                </a:solidFill>
                <a:latin typeface="Courier"/>
              </a:rPr>
              <a:t>"attendance rate"</a:t>
            </a:r>
            <a:r>
              <a:rPr>
                <a:latin typeface="Courier"/>
              </a:rPr>
              <a:t>: [</a:t>
            </a:r>
            <a:r>
              <a:rPr>
                <a:solidFill>
                  <a:srgbClr val="4070A0"/>
                </a:solidFill>
                <a:latin typeface="Courier"/>
              </a:rPr>
              <a:t>"88.5%"</a:t>
            </a:r>
            <a:r>
              <a:rPr>
                <a:latin typeface="Courier"/>
              </a:rPr>
              <a:t>, </a:t>
            </a:r>
            <a:r>
              <a:rPr>
                <a:solidFill>
                  <a:srgbClr val="4070A0"/>
                </a:solidFill>
                <a:latin typeface="Courier"/>
              </a:rPr>
              <a:t>"89.1%"</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l’écart, ne le faites pas disparaître — En R</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source =</a:t>
            </a:r>
            <a:r>
              <a:rPr>
                <a:latin typeface="Courier"/>
              </a:rPr>
              <a:t> </a:t>
            </a:r>
            <a:r>
              <a:rPr>
                <a:solidFill>
                  <a:srgbClr val="06287E"/>
                </a:solidFill>
                <a:latin typeface="Courier"/>
              </a:rPr>
              <a:t>c</a:t>
            </a:r>
            <a:r>
              <a:rPr>
                <a:latin typeface="Courier"/>
              </a:rPr>
              <a:t>(</a:t>
            </a:r>
            <a:r>
              <a:rPr>
                <a:solidFill>
                  <a:srgbClr val="4070A0"/>
                </a:solidFill>
                <a:latin typeface="Courier"/>
              </a:rPr>
              <a:t>"Line-level register"</a:t>
            </a:r>
            <a:r>
              <a:rPr>
                <a:latin typeface="Courier"/>
              </a:rPr>
              <a:t>, </a:t>
            </a:r>
            <a:r>
              <a:rPr>
                <a:solidFill>
                  <a:srgbClr val="4070A0"/>
                </a:solidFill>
                <a:latin typeface="Courier"/>
              </a:rPr>
              <a:t>"Reported monthly returns"</a:t>
            </a:r>
            <a:r>
              <a:rPr>
                <a:latin typeface="Courier"/>
              </a:rPr>
              <a:t>),</a:t>
            </a:r>
            <a:br/>
            <a:r>
              <a:rPr>
                <a:latin typeface="Courier"/>
              </a:rPr>
              <a:t>  </a:t>
            </a:r>
            <a:r>
              <a:rPr>
                <a:solidFill>
                  <a:srgbClr val="7D9029"/>
                </a:solidFill>
                <a:latin typeface="Courier"/>
              </a:rPr>
              <a:t>days   =</a:t>
            </a:r>
            <a:r>
              <a:rPr>
                <a:latin typeface="Courier"/>
              </a:rPr>
              <a:t> </a:t>
            </a:r>
            <a:r>
              <a:rPr>
                <a:solidFill>
                  <a:srgbClr val="06287E"/>
                </a:solidFill>
                <a:latin typeface="Courier"/>
              </a:rPr>
              <a:t>c</a:t>
            </a:r>
            <a:r>
              <a:rPr>
                <a:latin typeface="Courier"/>
              </a:rPr>
              <a:t>(</a:t>
            </a:r>
            <a:r>
              <a:rPr>
                <a:solidFill>
                  <a:srgbClr val="40A070"/>
                </a:solidFill>
                <a:latin typeface="Courier"/>
              </a:rPr>
              <a:t>69101</a:t>
            </a:r>
            <a:r>
              <a:rPr>
                <a:latin typeface="Courier"/>
              </a:rPr>
              <a:t>, </a:t>
            </a:r>
            <a:r>
              <a:rPr>
                <a:solidFill>
                  <a:srgbClr val="40A070"/>
                </a:solidFill>
                <a:latin typeface="Courier"/>
              </a:rPr>
              <a:t>68240</a:t>
            </a:r>
            <a:r>
              <a:rPr>
                <a:latin typeface="Courier"/>
              </a:rPr>
              <a:t>),</a:t>
            </a:r>
            <a:br/>
            <a:r>
              <a:rPr>
                <a:latin typeface="Courier"/>
              </a:rPr>
              <a:t>  </a:t>
            </a:r>
            <a:r>
              <a:rPr>
                <a:solidFill>
                  <a:srgbClr val="7D9029"/>
                </a:solidFill>
                <a:latin typeface="Courier"/>
              </a:rPr>
              <a:t>rate   =</a:t>
            </a:r>
            <a:r>
              <a:rPr>
                <a:latin typeface="Courier"/>
              </a:rPr>
              <a:t> </a:t>
            </a:r>
            <a:r>
              <a:rPr>
                <a:solidFill>
                  <a:srgbClr val="06287E"/>
                </a:solidFill>
                <a:latin typeface="Courier"/>
              </a:rPr>
              <a:t>c</a:t>
            </a:r>
            <a:r>
              <a:rPr>
                <a:latin typeface="Courier"/>
              </a:rPr>
              <a:t>(</a:t>
            </a:r>
            <a:r>
              <a:rPr>
                <a:solidFill>
                  <a:srgbClr val="4070A0"/>
                </a:solidFill>
                <a:latin typeface="Courier"/>
              </a:rPr>
              <a:t>"88.5%"</a:t>
            </a:r>
            <a:r>
              <a:rPr>
                <a:latin typeface="Courier"/>
              </a:rPr>
              <a:t>, </a:t>
            </a:r>
            <a:r>
              <a:rPr>
                <a:solidFill>
                  <a:srgbClr val="4070A0"/>
                </a:solidFill>
                <a:latin typeface="Courier"/>
              </a:rPr>
              <a:t>"89.1%"</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l’écart, ne le faites pas disparaître</a:t>
            </a:r>
          </a:p>
        </p:txBody>
      </p:sp>
      <p:sp>
        <p:nvSpPr>
          <p:cNvPr id="3" name="Content Placeholder 2"/>
          <p:cNvSpPr>
            <a:spLocks noGrp="1"/>
          </p:cNvSpPr>
          <p:nvPr>
            <p:ph idx="1"/>
          </p:nvPr>
        </p:nvSpPr>
        <p:spPr/>
        <p:txBody>
          <a:bodyPr/>
          <a:lstStyle/>
          <a:p>
            <a:pPr lvl="0" indent="0" marL="1270000">
              <a:buNone/>
            </a:pPr>
            <a:r>
              <a:rPr sz="2000"/>
              <a:t>Un écart que vous rapportez est un constat. Un écart que vous refermez en silence est un chiffre que personne ne peut reproduire, vous compris, dans six mois.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Toutes les pièces sont en place — des jointures démontrables, une granularité énoncée, la bonne forme, un dénominateur, un calendrier complet et une source rapprochée.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https://data-analysis.cassion.dev/fr/cours/joining-and-reshaping/joining-07-register-vs-aggregate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Quand le registre et le rapport divergent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Recalculer l’indicateur depuis le registre ligne à ligne, le poser à côté de ce qui a été remonté, et décomposer l’écart par unité de rapportage au lieu de le noyer dans une moyenne.</vt:lpwstr>
  </property>
</Properties>
</file>