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notesMaster" Target="notesMasters/notesMaster1.xml" /><Relationship Id="rId24" Type="http://schemas.openxmlformats.org/officeDocument/2006/relationships/viewProps" Target="viewProps.xml" /><Relationship Id="rId23" Type="http://schemas.openxmlformats.org/officeDocument/2006/relationships/presProps" Target="presProps.xml" /><Relationship Id="rId1" Type="http://schemas.openxmlformats.org/officeDocument/2006/relationships/slideMaster" Target="slideMasters/slideMaster1.xml" /><Relationship Id="rId26" Type="http://schemas.openxmlformats.org/officeDocument/2006/relationships/tableStyles" Target="tableStyles.xml" /><Relationship Id="rId2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Start from a spine of the units you must report on, attach one measure at a time, assert at every seam, and carry provenance columns so a reviewer can trace any figure back to the file it came from.</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By the end of an assembly you want exactly one table: one row per unit of analysis, one column per measure, and nothing else. Every chart, every summary and every figure in the report comes off that table. The discipline matters because the alternative is what usually happens — a notebook of eleven data frames named </a:t>
            </a:r>
            <a:r>
              <a:rPr>
                <a:latin typeface="Courier"/>
              </a:rPr>
              <a:t>df</a:t>
            </a:r>
            <a:r>
              <a:rPr/>
              <a:t>, </a:t>
            </a:r>
            <a:r>
              <a:rPr>
                <a:latin typeface="Courier"/>
              </a:rPr>
              <a:t>df2</a:t>
            </a:r>
            <a:r>
              <a:rPr/>
              <a:t>, </a:t>
            </a:r>
            <a:r>
              <a:rPr>
                <a:latin typeface="Courier"/>
              </a:rPr>
              <a:t>merged</a:t>
            </a:r>
            <a:r>
              <a:rPr/>
              <a:t>, </a:t>
            </a:r>
            <a:r>
              <a:rPr>
                <a:latin typeface="Courier"/>
              </a:rPr>
              <a:t>merged_final</a:t>
            </a:r>
            <a:r>
              <a:rPr/>
              <a:t> and </a:t>
            </a:r>
            <a:r>
              <a:rPr>
                <a:latin typeface="Courier"/>
              </a:rPr>
              <a:t>merged_final_v2</a:t>
            </a:r>
            <a:r>
              <a:rPr/>
              <a:t>, where the table a figure was computed from is whichever one was in memory at the time. Nobody can reproduce that, including the person who wrote it.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unit of analysis is the thing your report makes statements about. Write it down first, because it determines every join that follows.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If you cannot state it in one line, the analysis is not ready to be assembled. And if two figures in your report have different units — one per school, one per child — they belong to two tables, not one.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spine is the complete set of units you must report on, built from the authority, not from the data. Every measure is then attached to it.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Spine first is the single most useful habit in this lesson. A school-month with no data now exists as a row with missing measures, which is visible, instead of not existing, which is not. It is the same argument as the period grid, applied to the whole assembly.</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properties worth having. The row count cannot change, so a fan-out is impossible by construction. And the match rate is printed for every attachment — an enrolment table that matched 100% of the spine and an attendance table that matched 92% tell you immediately where the holes are, before any figure is computed. </a:t>
            </a:r>
            <a:r>
              <a:rPr>
                <a:latin typeface="Courier"/>
              </a:rPr>
              <a:t>attach()</a:t>
            </a:r>
            <a:r>
              <a:rPr/>
              <a:t> looks like ceremony until the first time it fires. It will.</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Add columns that say where things came from and what they rest on.</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looks redundant when every row has the same value. It stops being redundant the moment two extracts are concatenated, a second district arrives, or someone opens the CSV a year later with no idea which version of the register it came from. Constant columns are cheap; unlabelled numbers are not.</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assertions, and each corresponds to a lesson in this course: the grain is unique, the rate is a rate, the numerator cannot exceed its denominator, and the spine is complete. Run them at the end of assembly, every time.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And save the assembly script beside it, because the table is the output and the script is the method. If regenerating the table takes more than one command, regenerating it in three months will not happen. Four scripts, run in order, from raw files to final table. That is the layout </a:t>
            </a:r>
            <a:r>
              <a:rPr i="1"/>
              <a:t>Reproducible Analysis Workflows</a:t>
            </a:r>
            <a:r>
              <a:rPr/>
              <a:t> builds out later in the programme; adopting it now costs nothing and saves the reconstruction.</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can take several files that describe the same programme and produce one table you would defend column by column — with the joins proved, the grain stated, the denominator sourced, the calendar complete, and the difference from what was reported upward written down rather than argued about. The last course in this module, </a:t>
            </a:r>
            <a:r>
              <a:rPr i="1"/>
              <a:t>Data Quality Assessment</a:t>
            </a:r>
            <a:r>
              <a:rPr/>
              <a:t>, takes the last of those and makes it a routine: verification factors across a sample of facilities, the five quality dimensions, and a report that names the corrective action, the owner and the deadline — which is what turns a gap you found into a gap that closes.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joining-and-reshaping/joining-08-the-analysis-tabl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One table, assembled on purpose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Start from a spine of the units you must report on, attach one measure at a time, assert at every seam, and carry provenance columns so a reviewer can trace any figure back to the file it came from.</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8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table everything else is computed from</a:t>
            </a:r>
          </a:p>
          <a:p>
            <a:pPr lvl="0"/>
            <a:r>
              <a:rPr/>
              <a:t>Decide the unit of analysis before you write a line</a:t>
            </a:r>
          </a:p>
          <a:p>
            <a:pPr lvl="0"/>
            <a:r>
              <a:rPr/>
              <a:t>Build the spine first</a:t>
            </a:r>
          </a:p>
          <a:p>
            <a:pPr lvl="0"/>
            <a:r>
              <a:rPr/>
              <a:t>Attach one measure at a time, and assert at every seam</a:t>
            </a:r>
          </a:p>
          <a:p>
            <a:pPr lvl="0"/>
            <a:r>
              <a:rPr/>
              <a:t>Carry provenance</a:t>
            </a:r>
          </a:p>
          <a:p>
            <a:pPr lvl="0"/>
            <a:r>
              <a:rPr/>
              <a:t>Assert what must be true of the finished table</a:t>
            </a:r>
          </a:p>
          <a:p>
            <a:pPr lvl="0"/>
            <a:r>
              <a:rPr/>
              <a:t>What does not belong in the table</a:t>
            </a:r>
          </a:p>
          <a:p>
            <a:pPr lvl="0"/>
            <a:r>
              <a:rPr/>
              <a:t>Save it with its grain in the name</a:t>
            </a:r>
          </a:p>
          <a:p>
            <a:pPr lvl="0"/>
            <a:r>
              <a:rPr/>
              <a:t>Where this course leaves you</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table everything else is computed from</a:t>
            </a:r>
          </a:p>
        </p:txBody>
      </p:sp>
      <p:sp>
        <p:nvSpPr>
          <p:cNvPr id="3" name="Content Placeholder 2"/>
          <p:cNvSpPr>
            <a:spLocks noGrp="1"/>
          </p:cNvSpPr>
          <p:nvPr>
            <p:ph idx="1"/>
          </p:nvPr>
        </p:nvSpPr>
        <p:spPr/>
        <p:txBody>
          <a:bodyPr/>
          <a:lstStyle/>
          <a:p>
            <a:pPr lvl="0"/>
            <a:r>
              <a:rPr/>
              <a:t>By the end of an assembly you want exactly one table: one row per unit of analysis, one column per measure, and nothing else.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Decide the unit of analysis before you write a line — In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unit of analysis: one school x month</a:t>
            </a:r>
            <a:br/>
            <a:r>
              <a:rPr i="1">
                <a:solidFill>
                  <a:srgbClr val="60A0B0"/>
                </a:solidFill>
                <a:latin typeface="Courier"/>
              </a:rPr>
              <a:t># rows: 24 schools x 3 months = 72</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Decide the unit of analysis before you write a line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unit of analysis: one school x month</a:t>
            </a:r>
            <a:br/>
            <a:r>
              <a:rPr i="1">
                <a:solidFill>
                  <a:srgbClr val="60A0B0"/>
                </a:solidFill>
                <a:latin typeface="Courier"/>
              </a:rPr>
              <a:t># rows: 24 schools x 3 months = 72</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Build the spine first — In Python</a:t>
            </a:r>
          </a:p>
        </p:txBody>
      </p:sp>
      <p:sp>
        <p:nvSpPr>
          <p:cNvPr id="3" name="Content Placeholder 2"/>
          <p:cNvSpPr>
            <a:spLocks noGrp="1"/>
          </p:cNvSpPr>
          <p:nvPr>
            <p:ph idx="1"/>
          </p:nvPr>
        </p:nvSpPr>
        <p:spPr/>
        <p:txBody>
          <a:bodyPr/>
          <a:lstStyle/>
          <a:p>
            <a:pPr lvl="0" indent="0">
              <a:buNone/>
            </a:pPr>
            <a:r>
              <a:rPr>
                <a:latin typeface="Courier"/>
              </a:rPr>
              <a:t>schools </a:t>
            </a:r>
            <a:r>
              <a:rPr>
                <a:solidFill>
                  <a:srgbClr val="666666"/>
                </a:solidFill>
                <a:latin typeface="Courier"/>
              </a:rPr>
              <a:t>=</a:t>
            </a:r>
            <a:r>
              <a:rPr>
                <a:latin typeface="Courier"/>
              </a:rPr>
              <a:t> roster[</a:t>
            </a:r>
            <a:r>
              <a:rPr>
                <a:solidFill>
                  <a:srgbClr val="4070A0"/>
                </a:solidFill>
                <a:latin typeface="Courier"/>
              </a:rPr>
              <a:t>"school_id"</a:t>
            </a:r>
            <a:r>
              <a:rPr>
                <a:latin typeface="Courier"/>
              </a:rPr>
              <a:t>].drop_duplicates()</a:t>
            </a:r>
            <a:br/>
            <a:r>
              <a:rPr>
                <a:latin typeface="Courier"/>
              </a:rPr>
              <a:t>months </a:t>
            </a:r>
            <a:r>
              <a:rPr>
                <a:solidFill>
                  <a:srgbClr val="666666"/>
                </a:solidFill>
                <a:latin typeface="Courier"/>
              </a:rPr>
              <a:t>=</a:t>
            </a:r>
            <a:r>
              <a:rPr>
                <a:latin typeface="Courier"/>
              </a:rPr>
              <a:t> pd.Series([</a:t>
            </a:r>
            <a:r>
              <a:rPr>
                <a:solidFill>
                  <a:srgbClr val="4070A0"/>
                </a:solidFill>
                <a:latin typeface="Courier"/>
              </a:rPr>
              <a:t>"2024-02"</a:t>
            </a:r>
            <a:r>
              <a:rPr>
                <a:latin typeface="Courier"/>
              </a:rPr>
              <a:t>, </a:t>
            </a:r>
            <a:r>
              <a:rPr>
                <a:solidFill>
                  <a:srgbClr val="4070A0"/>
                </a:solidFill>
                <a:latin typeface="Courier"/>
              </a:rPr>
              <a:t>"2024-03"</a:t>
            </a:r>
            <a:r>
              <a:rPr>
                <a:latin typeface="Courier"/>
              </a:rPr>
              <a:t>, </a:t>
            </a:r>
            <a:r>
              <a:rPr>
                <a:solidFill>
                  <a:srgbClr val="4070A0"/>
                </a:solidFill>
                <a:latin typeface="Courier"/>
              </a:rPr>
              <a:t>"2024-04"</a:t>
            </a:r>
            <a:r>
              <a:rPr>
                <a:latin typeface="Courier"/>
              </a:rPr>
              <a:t>], name</a:t>
            </a:r>
            <a:r>
              <a:rPr>
                <a:solidFill>
                  <a:srgbClr val="666666"/>
                </a:solidFill>
                <a:latin typeface="Courier"/>
              </a:rPr>
              <a:t>=</a:t>
            </a:r>
            <a:r>
              <a:rPr>
                <a:solidFill>
                  <a:srgbClr val="4070A0"/>
                </a:solidFill>
                <a:latin typeface="Courier"/>
              </a:rPr>
              <a:t>"month"</a:t>
            </a:r>
            <a:r>
              <a:rPr>
                <a:latin typeface="Courier"/>
              </a:rPr>
              <a:t>)</a:t>
            </a:r>
            <a:br/>
            <a:br/>
            <a:r>
              <a:rPr>
                <a:latin typeface="Courier"/>
              </a:rPr>
              <a:t>analysis </a:t>
            </a:r>
            <a:r>
              <a:rPr>
                <a:solidFill>
                  <a:srgbClr val="666666"/>
                </a:solidFill>
                <a:latin typeface="Courier"/>
              </a:rPr>
              <a:t>=</a:t>
            </a:r>
            <a:r>
              <a:rPr>
                <a:latin typeface="Courier"/>
              </a:rPr>
              <a:t> (</a:t>
            </a:r>
            <a:br/>
            <a:r>
              <a:rPr>
                <a:latin typeface="Courier"/>
              </a:rPr>
              <a:t>    pd.MultiIndex.from_product([schools, months], names</a:t>
            </a:r>
            <a:r>
              <a:rPr>
                <a:solidFill>
                  <a:srgbClr val="666666"/>
                </a:solidFill>
                <a:latin typeface="Courier"/>
              </a:rPr>
              <a:t>=</a:t>
            </a:r>
            <a:r>
              <a:rPr>
                <a:latin typeface="Courier"/>
              </a:rPr>
              <a:t>[</a:t>
            </a:r>
            <a:r>
              <a:rPr>
                <a:solidFill>
                  <a:srgbClr val="4070A0"/>
                </a:solidFill>
                <a:latin typeface="Courier"/>
              </a:rPr>
              <a:t>"school_id"</a:t>
            </a:r>
            <a:r>
              <a:rPr>
                <a:latin typeface="Courier"/>
              </a:rPr>
              <a:t>, </a:t>
            </a:r>
            <a:r>
              <a:rPr>
                <a:solidFill>
                  <a:srgbClr val="4070A0"/>
                </a:solidFill>
                <a:latin typeface="Courier"/>
              </a:rPr>
              <a:t>"month"</a:t>
            </a:r>
            <a:r>
              <a:rPr>
                <a:latin typeface="Courier"/>
              </a:rPr>
              <a:t>])</a:t>
            </a:r>
            <a:br/>
            <a:r>
              <a:rPr>
                <a:latin typeface="Courier"/>
              </a:rPr>
              <a:t>    .to_frame(index</a:t>
            </a:r>
            <a:r>
              <a:rPr>
                <a:solidFill>
                  <a:srgbClr val="666666"/>
                </a:solidFill>
                <a:latin typeface="Courier"/>
              </a:rPr>
              <a:t>=</a:t>
            </a:r>
            <a:r>
              <a:rPr>
                <a:solidFill>
                  <a:srgbClr val="19177C"/>
                </a:solidFill>
                <a:latin typeface="Courier"/>
              </a:rPr>
              <a:t>False</a:t>
            </a:r>
            <a:r>
              <a:rPr>
                <a:latin typeface="Courier"/>
              </a:rPr>
              <a:t>)</a:t>
            </a:r>
            <a:br/>
            <a:r>
              <a:rPr>
                <a:latin typeface="Courier"/>
              </a:rPr>
              <a:t>)</a:t>
            </a:r>
            <a:br/>
            <a:r>
              <a:rPr>
                <a:solidFill>
                  <a:srgbClr val="008000"/>
                </a:solidFill>
                <a:latin typeface="Courier"/>
              </a:rPr>
              <a:t>print</a:t>
            </a:r>
            <a:r>
              <a:rPr>
                <a:latin typeface="Courier"/>
              </a:rPr>
              <a:t>(</a:t>
            </a:r>
            <a:r>
              <a:rPr>
                <a:solidFill>
                  <a:srgbClr val="008000"/>
                </a:solidFill>
                <a:latin typeface="Courier"/>
              </a:rPr>
              <a:t>len</a:t>
            </a:r>
            <a:r>
              <a:rPr>
                <a:latin typeface="Courier"/>
              </a:rPr>
              <a:t>(analysis), </a:t>
            </a:r>
            <a:r>
              <a:rPr>
                <a:solidFill>
                  <a:srgbClr val="4070A0"/>
                </a:solidFill>
                <a:latin typeface="Courier"/>
              </a:rPr>
              <a:t>"rows in the spine"</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Build the spine first — In R</a:t>
            </a:r>
          </a:p>
        </p:txBody>
      </p:sp>
      <p:sp>
        <p:nvSpPr>
          <p:cNvPr id="3" name="Content Placeholder 2"/>
          <p:cNvSpPr>
            <a:spLocks noGrp="1"/>
          </p:cNvSpPr>
          <p:nvPr>
            <p:ph idx="1"/>
          </p:nvPr>
        </p:nvSpPr>
        <p:spPr/>
        <p:txBody>
          <a:bodyPr/>
          <a:lstStyle/>
          <a:p>
            <a:pPr lvl="0" indent="0">
              <a:buNone/>
            </a:pPr>
            <a:r>
              <a:rPr>
                <a:latin typeface="Courier"/>
              </a:rPr>
              <a:t>analysis </a:t>
            </a:r>
            <a:r>
              <a:rPr>
                <a:solidFill>
                  <a:srgbClr val="007020"/>
                </a:solidFill>
                <a:latin typeface="Courier"/>
              </a:rPr>
              <a:t>&lt;-</a:t>
            </a:r>
            <a:r>
              <a:rPr>
                <a:latin typeface="Courier"/>
              </a:rPr>
              <a:t> tidyr</a:t>
            </a:r>
            <a:r>
              <a:rPr>
                <a:solidFill>
                  <a:srgbClr val="4070A0"/>
                </a:solidFill>
                <a:latin typeface="Courier"/>
              </a:rPr>
              <a:t>::</a:t>
            </a:r>
            <a:r>
              <a:rPr>
                <a:solidFill>
                  <a:srgbClr val="06287E"/>
                </a:solidFill>
                <a:latin typeface="Courier"/>
              </a:rPr>
              <a:t>expand_grid</a:t>
            </a:r>
            <a:r>
              <a:rPr>
                <a:latin typeface="Courier"/>
              </a:rPr>
              <a:t>(</a:t>
            </a:r>
            <a:br/>
            <a:r>
              <a:rPr>
                <a:latin typeface="Courier"/>
              </a:rPr>
              <a:t>  </a:t>
            </a:r>
            <a:r>
              <a:rPr>
                <a:solidFill>
                  <a:srgbClr val="7D9029"/>
                </a:solidFill>
                <a:latin typeface="Courier"/>
              </a:rPr>
              <a:t>school_id =</a:t>
            </a:r>
            <a:r>
              <a:rPr>
                <a:latin typeface="Courier"/>
              </a:rPr>
              <a:t> </a:t>
            </a:r>
            <a:r>
              <a:rPr>
                <a:solidFill>
                  <a:srgbClr val="06287E"/>
                </a:solidFill>
                <a:latin typeface="Courier"/>
              </a:rPr>
              <a:t>unique</a:t>
            </a:r>
            <a:r>
              <a:rPr>
                <a:latin typeface="Courier"/>
              </a:rPr>
              <a:t>(roster</a:t>
            </a:r>
            <a:r>
              <a:rPr>
                <a:solidFill>
                  <a:srgbClr val="4070A0"/>
                </a:solidFill>
                <a:latin typeface="Courier"/>
              </a:rPr>
              <a:t>$</a:t>
            </a:r>
            <a:r>
              <a:rPr>
                <a:latin typeface="Courier"/>
              </a:rPr>
              <a:t>school_id),</a:t>
            </a:r>
            <a:br/>
            <a:r>
              <a:rPr>
                <a:latin typeface="Courier"/>
              </a:rPr>
              <a:t>  </a:t>
            </a:r>
            <a:r>
              <a:rPr>
                <a:solidFill>
                  <a:srgbClr val="7D9029"/>
                </a:solidFill>
                <a:latin typeface="Courier"/>
              </a:rPr>
              <a:t>month =</a:t>
            </a:r>
            <a:r>
              <a:rPr>
                <a:latin typeface="Courier"/>
              </a:rPr>
              <a:t> </a:t>
            </a:r>
            <a:r>
              <a:rPr>
                <a:solidFill>
                  <a:srgbClr val="06287E"/>
                </a:solidFill>
                <a:latin typeface="Courier"/>
              </a:rPr>
              <a:t>c</a:t>
            </a:r>
            <a:r>
              <a:rPr>
                <a:latin typeface="Courier"/>
              </a:rPr>
              <a:t>(</a:t>
            </a:r>
            <a:r>
              <a:rPr>
                <a:solidFill>
                  <a:srgbClr val="4070A0"/>
                </a:solidFill>
                <a:latin typeface="Courier"/>
              </a:rPr>
              <a:t>"2024-02"</a:t>
            </a:r>
            <a:r>
              <a:rPr>
                <a:latin typeface="Courier"/>
              </a:rPr>
              <a:t>, </a:t>
            </a:r>
            <a:r>
              <a:rPr>
                <a:solidFill>
                  <a:srgbClr val="4070A0"/>
                </a:solidFill>
                <a:latin typeface="Courier"/>
              </a:rPr>
              <a:t>"2024-03"</a:t>
            </a:r>
            <a:r>
              <a:rPr>
                <a:latin typeface="Courier"/>
              </a:rPr>
              <a:t>, </a:t>
            </a:r>
            <a:r>
              <a:rPr>
                <a:solidFill>
                  <a:srgbClr val="4070A0"/>
                </a:solidFill>
                <a:latin typeface="Courier"/>
              </a:rPr>
              <a:t>"2024-04"</a:t>
            </a:r>
            <a:r>
              <a:rPr>
                <a:latin typeface="Courier"/>
              </a:rPr>
              <a:t>)</a:t>
            </a:r>
            <a:b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Build the spine first</a:t>
            </a:r>
          </a:p>
        </p:txBody>
      </p:sp>
      <p:sp>
        <p:nvSpPr>
          <p:cNvPr id="3" name="Content Placeholder 2"/>
          <p:cNvSpPr>
            <a:spLocks noGrp="1"/>
          </p:cNvSpPr>
          <p:nvPr>
            <p:ph idx="1"/>
          </p:nvPr>
        </p:nvSpPr>
        <p:spPr/>
        <p:txBody>
          <a:bodyPr/>
          <a:lstStyle/>
          <a:p>
            <a:pPr lvl="0"/>
            <a:r>
              <a:rPr/>
              <a:t>Spine first is the single most useful habit in this lesson — A school-month with no data now exists as a row with…</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Attach one measure at a time, and assert at every seam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attach(base, addition, on, name):</a:t>
            </a:r>
            <a:br/>
            <a:r>
              <a:rPr>
                <a:latin typeface="Courier"/>
              </a:rPr>
              <a:t>    before </a:t>
            </a:r>
            <a:r>
              <a:rPr>
                <a:solidFill>
                  <a:srgbClr val="666666"/>
                </a:solidFill>
                <a:latin typeface="Courier"/>
              </a:rPr>
              <a:t>=</a:t>
            </a:r>
            <a:r>
              <a:rPr>
                <a:latin typeface="Courier"/>
              </a:rPr>
              <a:t> </a:t>
            </a:r>
            <a:r>
              <a:rPr>
                <a:solidFill>
                  <a:srgbClr val="008000"/>
                </a:solidFill>
                <a:latin typeface="Courier"/>
              </a:rPr>
              <a:t>len</a:t>
            </a:r>
            <a:r>
              <a:rPr>
                <a:latin typeface="Courier"/>
              </a:rPr>
              <a:t>(base)</a:t>
            </a:r>
            <a:br/>
            <a:r>
              <a:rPr>
                <a:latin typeface="Courier"/>
              </a:rPr>
              <a:t>    out </a:t>
            </a:r>
            <a:r>
              <a:rPr>
                <a:solidFill>
                  <a:srgbClr val="666666"/>
                </a:solidFill>
                <a:latin typeface="Courier"/>
              </a:rPr>
              <a:t>=</a:t>
            </a:r>
            <a:r>
              <a:rPr>
                <a:latin typeface="Courier"/>
              </a:rPr>
              <a:t> base.merge(addition, on</a:t>
            </a:r>
            <a:r>
              <a:rPr>
                <a:solidFill>
                  <a:srgbClr val="666666"/>
                </a:solidFill>
                <a:latin typeface="Courier"/>
              </a:rPr>
              <a:t>=</a:t>
            </a:r>
            <a:r>
              <a:rPr>
                <a:latin typeface="Courier"/>
              </a:rPr>
              <a:t>on, how</a:t>
            </a:r>
            <a:r>
              <a:rPr>
                <a:solidFill>
                  <a:srgbClr val="666666"/>
                </a:solidFill>
                <a:latin typeface="Courier"/>
              </a:rPr>
              <a:t>=</a:t>
            </a:r>
            <a:r>
              <a:rPr>
                <a:solidFill>
                  <a:srgbClr val="4070A0"/>
                </a:solidFill>
                <a:latin typeface="Courier"/>
              </a:rPr>
              <a:t>"left"</a:t>
            </a:r>
            <a:r>
              <a:rPr>
                <a:latin typeface="Courier"/>
              </a:rPr>
              <a:t>, validate</a:t>
            </a:r>
            <a:r>
              <a:rPr>
                <a:solidFill>
                  <a:srgbClr val="666666"/>
                </a:solidFill>
                <a:latin typeface="Courier"/>
              </a:rPr>
              <a:t>=</a:t>
            </a:r>
            <a:r>
              <a:rPr>
                <a:solidFill>
                  <a:srgbClr val="4070A0"/>
                </a:solidFill>
                <a:latin typeface="Courier"/>
              </a:rPr>
              <a:t>"one_to_one"</a:t>
            </a:r>
            <a:r>
              <a:rPr>
                <a:latin typeface="Courier"/>
              </a:rPr>
              <a:t>)</a:t>
            </a:r>
            <a:br/>
            <a:r>
              <a:rPr>
                <a:latin typeface="Courier"/>
              </a:rPr>
              <a:t>    </a:t>
            </a:r>
            <a:r>
              <a:rPr b="1">
                <a:solidFill>
                  <a:srgbClr val="007020"/>
                </a:solidFill>
                <a:latin typeface="Courier"/>
              </a:rPr>
              <a:t>if</a:t>
            </a:r>
            <a:r>
              <a:rPr>
                <a:latin typeface="Courier"/>
              </a:rPr>
              <a:t> </a:t>
            </a:r>
            <a:r>
              <a:rPr>
                <a:solidFill>
                  <a:srgbClr val="008000"/>
                </a:solidFill>
                <a:latin typeface="Courier"/>
              </a:rPr>
              <a:t>len</a:t>
            </a:r>
            <a:r>
              <a:rPr>
                <a:latin typeface="Courier"/>
              </a:rPr>
              <a:t>(out) </a:t>
            </a:r>
            <a:r>
              <a:rPr>
                <a:solidFill>
                  <a:srgbClr val="666666"/>
                </a:solidFill>
                <a:latin typeface="Courier"/>
              </a:rPr>
              <a:t>!=</a:t>
            </a:r>
            <a:r>
              <a:rPr>
                <a:latin typeface="Courier"/>
              </a:rPr>
              <a:t> before:</a:t>
            </a:r>
            <a:br/>
            <a:r>
              <a:rPr>
                <a:latin typeface="Courier"/>
              </a:rPr>
              <a:t>        </a:t>
            </a:r>
            <a:r>
              <a:rPr b="1">
                <a:solidFill>
                  <a:srgbClr val="007020"/>
                </a:solidFill>
                <a:latin typeface="Courier"/>
              </a:rPr>
              <a:t>raise</a:t>
            </a:r>
            <a:r>
              <a:rPr>
                <a:latin typeface="Courier"/>
              </a:rPr>
              <a:t> </a:t>
            </a:r>
            <a:r>
              <a:rPr>
                <a:solidFill>
                  <a:srgbClr val="BC7A00"/>
                </a:solidFill>
                <a:latin typeface="Courier"/>
              </a:rPr>
              <a:t>ValueError</a:t>
            </a:r>
            <a:r>
              <a:rPr>
                <a:latin typeface="Courier"/>
              </a:rPr>
              <a:t>(</a:t>
            </a:r>
            <a:r>
              <a:rPr>
                <a:solidFill>
                  <a:srgbClr val="BB6688"/>
                </a:solidFill>
                <a:latin typeface="Courier"/>
              </a:rPr>
              <a:t>f"</a:t>
            </a:r>
            <a:r>
              <a:rPr>
                <a:solidFill>
                  <a:srgbClr val="4070A0"/>
                </a:solidFill>
                <a:latin typeface="Courier"/>
              </a:rPr>
              <a:t>{</a:t>
            </a:r>
            <a:r>
              <a:rPr>
                <a:latin typeface="Courier"/>
              </a:rPr>
              <a:t>name</a:t>
            </a:r>
            <a:r>
              <a:rPr>
                <a:solidFill>
                  <a:srgbClr val="4070A0"/>
                </a:solidFill>
                <a:latin typeface="Courier"/>
              </a:rPr>
              <a:t>}</a:t>
            </a:r>
            <a:r>
              <a:rPr>
                <a:solidFill>
                  <a:srgbClr val="BB6688"/>
                </a:solidFill>
                <a:latin typeface="Courier"/>
              </a:rPr>
              <a:t>: row count changed </a:t>
            </a:r>
            <a:r>
              <a:rPr>
                <a:solidFill>
                  <a:srgbClr val="4070A0"/>
                </a:solidFill>
                <a:latin typeface="Courier"/>
              </a:rPr>
              <a:t>{</a:t>
            </a:r>
            <a:r>
              <a:rPr>
                <a:latin typeface="Courier"/>
              </a:rPr>
              <a:t>before</a:t>
            </a:r>
            <a:r>
              <a:rPr>
                <a:solidFill>
                  <a:srgbClr val="4070A0"/>
                </a:solidFill>
                <a:latin typeface="Courier"/>
              </a:rPr>
              <a:t>}</a:t>
            </a:r>
            <a:r>
              <a:rPr>
                <a:solidFill>
                  <a:srgbClr val="BB6688"/>
                </a:solidFill>
                <a:latin typeface="Courier"/>
              </a:rPr>
              <a:t> -&gt; </a:t>
            </a:r>
            <a:r>
              <a:rPr>
                <a:solidFill>
                  <a:srgbClr val="4070A0"/>
                </a:solidFill>
                <a:latin typeface="Courier"/>
              </a:rPr>
              <a:t>{</a:t>
            </a:r>
            <a:r>
              <a:rPr>
                <a:solidFill>
                  <a:srgbClr val="008000"/>
                </a:solidFill>
                <a:latin typeface="Courier"/>
              </a:rPr>
              <a:t>len</a:t>
            </a:r>
            <a:r>
              <a:rPr>
                <a:latin typeface="Courier"/>
              </a:rPr>
              <a:t>(out)</a:t>
            </a:r>
            <a:r>
              <a:rPr>
                <a:solidFill>
                  <a:srgbClr val="4070A0"/>
                </a:solidFill>
                <a:latin typeface="Courier"/>
              </a:rPr>
              <a:t>}</a:t>
            </a:r>
            <a:r>
              <a:rPr>
                <a:solidFill>
                  <a:srgbClr val="BB6688"/>
                </a:solidFill>
                <a:latin typeface="Courier"/>
              </a:rPr>
              <a:t>"</a:t>
            </a:r>
            <a:r>
              <a:rPr>
                <a:latin typeface="Courier"/>
              </a:rPr>
              <a:t>)</a:t>
            </a:r>
            <a:br/>
            <a:r>
              <a:rPr>
                <a:latin typeface="Courier"/>
              </a:rPr>
              <a:t>    filled </a:t>
            </a:r>
            <a:r>
              <a:rPr>
                <a:solidFill>
                  <a:srgbClr val="666666"/>
                </a:solidFill>
                <a:latin typeface="Courier"/>
              </a:rPr>
              <a:t>=</a:t>
            </a:r>
            <a:r>
              <a:rPr>
                <a:latin typeface="Courier"/>
              </a:rPr>
              <a:t> out[addition.columns.difference(on)].notna().</a:t>
            </a:r>
            <a:r>
              <a:rPr>
                <a:solidFill>
                  <a:srgbClr val="008000"/>
                </a:solidFill>
                <a:latin typeface="Courier"/>
              </a:rPr>
              <a:t>any</a:t>
            </a:r>
            <a:r>
              <a:rPr>
                <a:latin typeface="Courier"/>
              </a:rPr>
              <a:t>(axis</a:t>
            </a:r>
            <a:r>
              <a:rPr>
                <a:solidFill>
                  <a:srgbClr val="666666"/>
                </a:solidFill>
                <a:latin typeface="Courier"/>
              </a:rPr>
              <a:t>=</a:t>
            </a:r>
            <a:r>
              <a:rPr>
                <a:solidFill>
                  <a:srgbClr val="40A070"/>
                </a:solidFill>
                <a:latin typeface="Courier"/>
              </a:rPr>
              <a:t>1</a:t>
            </a:r>
            <a:r>
              <a:rPr>
                <a:latin typeface="Courier"/>
              </a:rPr>
              <a:t>).mean()</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name</a:t>
            </a:r>
            <a:r>
              <a:rPr>
                <a:solidFill>
                  <a:srgbClr val="4070A0"/>
                </a:solidFill>
                <a:latin typeface="Courier"/>
              </a:rPr>
              <a:t>}</a:t>
            </a:r>
            <a:r>
              <a:rPr>
                <a:solidFill>
                  <a:srgbClr val="BB6688"/>
                </a:solidFill>
                <a:latin typeface="Courier"/>
              </a:rPr>
              <a:t>: attached, </a:t>
            </a:r>
            <a:r>
              <a:rPr>
                <a:solidFill>
                  <a:srgbClr val="4070A0"/>
                </a:solidFill>
                <a:latin typeface="Courier"/>
              </a:rPr>
              <a:t>{</a:t>
            </a:r>
            <a:r>
              <a:rPr>
                <a:latin typeface="Courier"/>
              </a:rPr>
              <a:t>filled</a:t>
            </a:r>
            <a:r>
              <a:rPr>
                <a:solidFill>
                  <a:srgbClr val="4070A0"/>
                </a:solidFill>
                <a:latin typeface="Courier"/>
              </a:rPr>
              <a:t>:.1%}</a:t>
            </a:r>
            <a:r>
              <a:rPr>
                <a:solidFill>
                  <a:srgbClr val="BB6688"/>
                </a:solidFill>
                <a:latin typeface="Courier"/>
              </a:rPr>
              <a:t> of spine rows matched"</a:t>
            </a:r>
            <a:r>
              <a:rPr>
                <a:latin typeface="Courier"/>
              </a:rPr>
              <a:t>)</a:t>
            </a:r>
            <a:br/>
            <a:r>
              <a:rPr>
                <a:latin typeface="Courier"/>
              </a:rPr>
              <a:t>    </a:t>
            </a:r>
            <a:r>
              <a:rPr b="1">
                <a:solidFill>
                  <a:srgbClr val="007020"/>
                </a:solidFill>
                <a:latin typeface="Courier"/>
              </a:rPr>
              <a:t>return</a:t>
            </a:r>
            <a:r>
              <a:rPr>
                <a:latin typeface="Courier"/>
              </a:rPr>
              <a:t> out</a:t>
            </a:r>
            <a:br/>
            <a:br/>
            <a:br/>
            <a:r>
              <a:rPr>
                <a:latin typeface="Courier"/>
              </a:rPr>
              <a:t>analysis </a:t>
            </a:r>
            <a:r>
              <a:rPr>
                <a:solidFill>
                  <a:srgbClr val="666666"/>
                </a:solidFill>
                <a:latin typeface="Courier"/>
              </a:rPr>
              <a:t>=</a:t>
            </a:r>
            <a:r>
              <a:rPr>
                <a:latin typeface="Courier"/>
              </a:rPr>
              <a:t> attach(analysis, attendance_by_school_month, [</a:t>
            </a:r>
            <a:r>
              <a:rPr>
                <a:solidFill>
                  <a:srgbClr val="4070A0"/>
                </a:solidFill>
                <a:latin typeface="Courier"/>
              </a:rPr>
              <a:t>"school_id"</a:t>
            </a:r>
            <a:r>
              <a:rPr>
                <a:latin typeface="Courier"/>
              </a:rPr>
              <a:t>, </a:t>
            </a:r>
            <a:r>
              <a:rPr>
                <a:solidFill>
                  <a:srgbClr val="4070A0"/>
                </a:solidFill>
                <a:latin typeface="Courier"/>
              </a:rPr>
              <a:t>"month"</a:t>
            </a:r>
            <a:r>
              <a:rPr>
                <a:latin typeface="Courier"/>
              </a:rPr>
              <a:t>], </a:t>
            </a:r>
            <a:r>
              <a:rPr>
                <a:solidFill>
                  <a:srgbClr val="4070A0"/>
                </a:solidFill>
                <a:latin typeface="Courier"/>
              </a:rPr>
              <a:t>"attendance"</a:t>
            </a:r>
            <a:r>
              <a:rPr>
                <a:latin typeface="Courier"/>
              </a:rPr>
              <a:t>)</a:t>
            </a:r>
            <a:br/>
            <a:r>
              <a:rPr>
                <a:latin typeface="Courier"/>
              </a:rPr>
              <a:t>analysis </a:t>
            </a:r>
            <a:r>
              <a:rPr>
                <a:solidFill>
                  <a:srgbClr val="666666"/>
                </a:solidFill>
                <a:latin typeface="Courier"/>
              </a:rPr>
              <a:t>=</a:t>
            </a:r>
            <a:r>
              <a:rPr>
                <a:latin typeface="Courier"/>
              </a:rPr>
              <a:t> attach(analysis, enrolment_by_school, [</a:t>
            </a:r>
            <a:r>
              <a:rPr>
                <a:solidFill>
                  <a:srgbClr val="4070A0"/>
                </a:solidFill>
                <a:latin typeface="Courier"/>
              </a:rPr>
              <a:t>"school_id"</a:t>
            </a:r>
            <a:r>
              <a:rPr>
                <a:latin typeface="Courier"/>
              </a:rPr>
              <a:t>], </a:t>
            </a:r>
            <a:r>
              <a:rPr>
                <a:solidFill>
                  <a:srgbClr val="4070A0"/>
                </a:solidFill>
                <a:latin typeface="Courier"/>
              </a:rPr>
              <a:t>"enrolment"</a:t>
            </a:r>
            <a:r>
              <a:rPr>
                <a:latin typeface="Courier"/>
              </a:rPr>
              <a:t>)</a:t>
            </a:r>
            <a:br/>
            <a:r>
              <a:rPr>
                <a:latin typeface="Courier"/>
              </a:rPr>
              <a:t>analysis </a:t>
            </a:r>
            <a:r>
              <a:rPr>
                <a:solidFill>
                  <a:srgbClr val="666666"/>
                </a:solidFill>
                <a:latin typeface="Courier"/>
              </a:rPr>
              <a:t>=</a:t>
            </a:r>
            <a:r>
              <a:rPr>
                <a:latin typeface="Courier"/>
              </a:rPr>
              <a:t> attach(analysis, feeding_by_school, [</a:t>
            </a:r>
            <a:r>
              <a:rPr>
                <a:solidFill>
                  <a:srgbClr val="4070A0"/>
                </a:solidFill>
                <a:latin typeface="Courier"/>
              </a:rPr>
              <a:t>"school_id"</a:t>
            </a:r>
            <a:r>
              <a:rPr>
                <a:latin typeface="Courier"/>
              </a:rPr>
              <a:t>], </a:t>
            </a:r>
            <a:r>
              <a:rPr>
                <a:solidFill>
                  <a:srgbClr val="4070A0"/>
                </a:solidFill>
                <a:latin typeface="Courier"/>
              </a:rPr>
              <a:t>"feeding programme"</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Attach one measure at a time, and assert at every seam — In R</a:t>
            </a:r>
          </a:p>
        </p:txBody>
      </p:sp>
      <p:sp>
        <p:nvSpPr>
          <p:cNvPr id="3" name="Content Placeholder 2"/>
          <p:cNvSpPr>
            <a:spLocks noGrp="1"/>
          </p:cNvSpPr>
          <p:nvPr>
            <p:ph idx="1"/>
          </p:nvPr>
        </p:nvSpPr>
        <p:spPr/>
        <p:txBody>
          <a:bodyPr/>
          <a:lstStyle/>
          <a:p>
            <a:pPr lvl="0" indent="0">
              <a:buNone/>
            </a:pPr>
            <a:r>
              <a:rPr>
                <a:latin typeface="Courier"/>
              </a:rPr>
              <a:t>attach_measure </a:t>
            </a:r>
            <a:r>
              <a:rPr>
                <a:solidFill>
                  <a:srgbClr val="007020"/>
                </a:solidFill>
                <a:latin typeface="Courier"/>
              </a:rPr>
              <a:t>&lt;-</a:t>
            </a:r>
            <a:r>
              <a:rPr>
                <a:latin typeface="Courier"/>
              </a:rPr>
              <a:t> </a:t>
            </a:r>
            <a:r>
              <a:rPr b="1">
                <a:solidFill>
                  <a:srgbClr val="007020"/>
                </a:solidFill>
                <a:latin typeface="Courier"/>
              </a:rPr>
              <a:t>function</a:t>
            </a:r>
            <a:r>
              <a:rPr>
                <a:latin typeface="Courier"/>
              </a:rPr>
              <a:t>(base, addition, by, name) {</a:t>
            </a:r>
            <a:br/>
            <a:r>
              <a:rPr>
                <a:latin typeface="Courier"/>
              </a:rPr>
              <a:t>  before </a:t>
            </a:r>
            <a:r>
              <a:rPr>
                <a:solidFill>
                  <a:srgbClr val="007020"/>
                </a:solidFill>
                <a:latin typeface="Courier"/>
              </a:rPr>
              <a:t>&lt;-</a:t>
            </a:r>
            <a:r>
              <a:rPr>
                <a:latin typeface="Courier"/>
              </a:rPr>
              <a:t> </a:t>
            </a:r>
            <a:r>
              <a:rPr>
                <a:solidFill>
                  <a:srgbClr val="06287E"/>
                </a:solidFill>
                <a:latin typeface="Courier"/>
              </a:rPr>
              <a:t>nrow</a:t>
            </a:r>
            <a:r>
              <a:rPr>
                <a:latin typeface="Courier"/>
              </a:rPr>
              <a:t>(base)</a:t>
            </a:r>
            <a:br/>
            <a:r>
              <a:rPr>
                <a:latin typeface="Courier"/>
              </a:rPr>
              <a:t>  out </a:t>
            </a:r>
            <a:r>
              <a:rPr>
                <a:solidFill>
                  <a:srgbClr val="007020"/>
                </a:solidFill>
                <a:latin typeface="Courier"/>
              </a:rPr>
              <a:t>&lt;-</a:t>
            </a:r>
            <a:r>
              <a:rPr>
                <a:latin typeface="Courier"/>
              </a:rPr>
              <a:t> dplyr</a:t>
            </a:r>
            <a:r>
              <a:rPr>
                <a:solidFill>
                  <a:srgbClr val="4070A0"/>
                </a:solidFill>
                <a:latin typeface="Courier"/>
              </a:rPr>
              <a:t>::</a:t>
            </a:r>
            <a:r>
              <a:rPr>
                <a:solidFill>
                  <a:srgbClr val="06287E"/>
                </a:solidFill>
                <a:latin typeface="Courier"/>
              </a:rPr>
              <a:t>left_join</a:t>
            </a:r>
            <a:r>
              <a:rPr>
                <a:latin typeface="Courier"/>
              </a:rPr>
              <a:t>(base, addition, </a:t>
            </a:r>
            <a:r>
              <a:rPr>
                <a:solidFill>
                  <a:srgbClr val="7D9029"/>
                </a:solidFill>
                <a:latin typeface="Courier"/>
              </a:rPr>
              <a:t>by =</a:t>
            </a:r>
            <a:r>
              <a:rPr>
                <a:latin typeface="Courier"/>
              </a:rPr>
              <a:t> by, </a:t>
            </a:r>
            <a:r>
              <a:rPr>
                <a:solidFill>
                  <a:srgbClr val="7D9029"/>
                </a:solidFill>
                <a:latin typeface="Courier"/>
              </a:rPr>
              <a:t>relationship =</a:t>
            </a:r>
            <a:r>
              <a:rPr>
                <a:latin typeface="Courier"/>
              </a:rPr>
              <a:t> </a:t>
            </a:r>
            <a:r>
              <a:rPr>
                <a:solidFill>
                  <a:srgbClr val="4070A0"/>
                </a:solidFill>
                <a:latin typeface="Courier"/>
              </a:rPr>
              <a:t>"one-to-one"</a:t>
            </a:r>
            <a:r>
              <a:rPr>
                <a:latin typeface="Courier"/>
              </a:rPr>
              <a:t>)</a:t>
            </a:r>
            <a:br/>
            <a:r>
              <a:rPr>
                <a:latin typeface="Courier"/>
              </a:rPr>
              <a:t>  </a:t>
            </a:r>
            <a:r>
              <a:rPr b="1">
                <a:solidFill>
                  <a:srgbClr val="007020"/>
                </a:solidFill>
                <a:latin typeface="Courier"/>
              </a:rPr>
              <a:t>if</a:t>
            </a:r>
            <a:r>
              <a:rPr>
                <a:latin typeface="Courier"/>
              </a:rPr>
              <a:t> (</a:t>
            </a:r>
            <a:r>
              <a:rPr>
                <a:solidFill>
                  <a:srgbClr val="06287E"/>
                </a:solidFill>
                <a:latin typeface="Courier"/>
              </a:rPr>
              <a:t>nrow</a:t>
            </a:r>
            <a:r>
              <a:rPr>
                <a:latin typeface="Courier"/>
              </a:rPr>
              <a:t>(out) </a:t>
            </a:r>
            <a:r>
              <a:rPr>
                <a:solidFill>
                  <a:srgbClr val="4070A0"/>
                </a:solidFill>
                <a:latin typeface="Courier"/>
              </a:rPr>
              <a:t>!=</a:t>
            </a:r>
            <a:r>
              <a:rPr>
                <a:latin typeface="Courier"/>
              </a:rPr>
              <a:t> before) {</a:t>
            </a:r>
            <a:br/>
            <a:r>
              <a:rPr>
                <a:latin typeface="Courier"/>
              </a:rPr>
              <a:t>    </a:t>
            </a:r>
            <a:r>
              <a:rPr>
                <a:solidFill>
                  <a:srgbClr val="06287E"/>
                </a:solidFill>
                <a:latin typeface="Courier"/>
              </a:rPr>
              <a:t>stop</a:t>
            </a:r>
            <a:r>
              <a:rPr>
                <a:latin typeface="Courier"/>
              </a:rPr>
              <a:t>(</a:t>
            </a:r>
            <a:r>
              <a:rPr>
                <a:solidFill>
                  <a:srgbClr val="06287E"/>
                </a:solidFill>
                <a:latin typeface="Courier"/>
              </a:rPr>
              <a:t>sprintf</a:t>
            </a:r>
            <a:r>
              <a:rPr>
                <a:latin typeface="Courier"/>
              </a:rPr>
              <a:t>(</a:t>
            </a:r>
            <a:r>
              <a:rPr>
                <a:solidFill>
                  <a:srgbClr val="4070A0"/>
                </a:solidFill>
                <a:latin typeface="Courier"/>
              </a:rPr>
              <a:t>"%s: row count changed %d -&gt; %d"</a:t>
            </a:r>
            <a:r>
              <a:rPr>
                <a:latin typeface="Courier"/>
              </a:rPr>
              <a:t>, name, before, </a:t>
            </a:r>
            <a:r>
              <a:rPr>
                <a:solidFill>
                  <a:srgbClr val="06287E"/>
                </a:solidFill>
                <a:latin typeface="Courier"/>
              </a:rPr>
              <a:t>nrow</a:t>
            </a:r>
            <a:r>
              <a:rPr>
                <a:latin typeface="Courier"/>
              </a:rPr>
              <a:t>(out)))</a:t>
            </a:r>
            <a:br/>
            <a:r>
              <a:rPr>
                <a:latin typeface="Courier"/>
              </a:rPr>
              <a:t>  }</a:t>
            </a:r>
            <a:br/>
            <a:r>
              <a:rPr>
                <a:latin typeface="Courier"/>
              </a:rPr>
              <a:t>  </a:t>
            </a:r>
            <a:r>
              <a:rPr>
                <a:solidFill>
                  <a:srgbClr val="06287E"/>
                </a:solidFill>
                <a:latin typeface="Courier"/>
              </a:rPr>
              <a:t>message</a:t>
            </a:r>
            <a:r>
              <a:rPr>
                <a:latin typeface="Courier"/>
              </a:rPr>
              <a:t>(</a:t>
            </a:r>
            <a:r>
              <a:rPr>
                <a:solidFill>
                  <a:srgbClr val="06287E"/>
                </a:solidFill>
                <a:latin typeface="Courier"/>
              </a:rPr>
              <a:t>sprintf</a:t>
            </a:r>
            <a:r>
              <a:rPr>
                <a:latin typeface="Courier"/>
              </a:rPr>
              <a:t>(</a:t>
            </a:r>
            <a:r>
              <a:rPr>
                <a:solidFill>
                  <a:srgbClr val="4070A0"/>
                </a:solidFill>
                <a:latin typeface="Courier"/>
              </a:rPr>
              <a:t>"%s: attached"</a:t>
            </a:r>
            <a:r>
              <a:rPr>
                <a:latin typeface="Courier"/>
              </a:rPr>
              <a:t>, name))</a:t>
            </a:r>
            <a:br/>
            <a:r>
              <a:rPr>
                <a:latin typeface="Courier"/>
              </a:rPr>
              <a:t>  out</a:t>
            </a:r>
            <a:br/>
            <a:r>
              <a:rPr>
                <a:latin typeface="Courier"/>
              </a:rPr>
              <a:t>}</a:t>
            </a:r>
            <a:br/>
            <a:br/>
            <a:r>
              <a:rPr>
                <a:latin typeface="Courier"/>
              </a:rPr>
              <a:t>analysis </a:t>
            </a:r>
            <a:r>
              <a:rPr>
                <a:solidFill>
                  <a:srgbClr val="007020"/>
                </a:solidFill>
                <a:latin typeface="Courier"/>
              </a:rPr>
              <a:t>&lt;-</a:t>
            </a:r>
            <a:r>
              <a:rPr>
                <a:latin typeface="Courier"/>
              </a:rPr>
              <a:t> analysis </a:t>
            </a:r>
            <a:r>
              <a:rPr>
                <a:solidFill>
                  <a:srgbClr val="4070A0"/>
                </a:solidFill>
                <a:latin typeface="Courier"/>
              </a:rPr>
              <a:t>|&gt;</a:t>
            </a:r>
            <a:br/>
            <a:r>
              <a:rPr>
                <a:latin typeface="Courier"/>
              </a:rPr>
              <a:t>  </a:t>
            </a:r>
            <a:r>
              <a:rPr>
                <a:solidFill>
                  <a:srgbClr val="06287E"/>
                </a:solidFill>
                <a:latin typeface="Courier"/>
              </a:rPr>
              <a:t>attach_measure</a:t>
            </a:r>
            <a:r>
              <a:rPr>
                <a:latin typeface="Courier"/>
              </a:rPr>
              <a:t>(attendance_by_school_month, </a:t>
            </a:r>
            <a:r>
              <a:rPr>
                <a:solidFill>
                  <a:srgbClr val="06287E"/>
                </a:solidFill>
                <a:latin typeface="Courier"/>
              </a:rPr>
              <a:t>c</a:t>
            </a:r>
            <a:r>
              <a:rPr>
                <a:latin typeface="Courier"/>
              </a:rPr>
              <a:t>(</a:t>
            </a:r>
            <a:r>
              <a:rPr>
                <a:solidFill>
                  <a:srgbClr val="4070A0"/>
                </a:solidFill>
                <a:latin typeface="Courier"/>
              </a:rPr>
              <a:t>"school_id"</a:t>
            </a:r>
            <a:r>
              <a:rPr>
                <a:latin typeface="Courier"/>
              </a:rPr>
              <a:t>, </a:t>
            </a:r>
            <a:r>
              <a:rPr>
                <a:solidFill>
                  <a:srgbClr val="4070A0"/>
                </a:solidFill>
                <a:latin typeface="Courier"/>
              </a:rPr>
              <a:t>"month"</a:t>
            </a:r>
            <a:r>
              <a:rPr>
                <a:latin typeface="Courier"/>
              </a:rPr>
              <a:t>), </a:t>
            </a:r>
            <a:r>
              <a:rPr>
                <a:solidFill>
                  <a:srgbClr val="4070A0"/>
                </a:solidFill>
                <a:latin typeface="Courier"/>
              </a:rPr>
              <a:t>"attendance"</a:t>
            </a:r>
            <a:r>
              <a:rPr>
                <a:latin typeface="Courier"/>
              </a:rPr>
              <a:t>) </a:t>
            </a:r>
            <a:r>
              <a:rPr>
                <a:solidFill>
                  <a:srgbClr val="4070A0"/>
                </a:solidFill>
                <a:latin typeface="Courier"/>
              </a:rPr>
              <a:t>|&gt;</a:t>
            </a:r>
            <a:br/>
            <a:r>
              <a:rPr>
                <a:latin typeface="Courier"/>
              </a:rPr>
              <a:t>  </a:t>
            </a:r>
            <a:r>
              <a:rPr>
                <a:solidFill>
                  <a:srgbClr val="06287E"/>
                </a:solidFill>
                <a:latin typeface="Courier"/>
              </a:rPr>
              <a:t>attach_measure</a:t>
            </a:r>
            <a:r>
              <a:rPr>
                <a:latin typeface="Courier"/>
              </a:rPr>
              <a:t>(enrolment_by_school, </a:t>
            </a:r>
            <a:r>
              <a:rPr>
                <a:solidFill>
                  <a:srgbClr val="4070A0"/>
                </a:solidFill>
                <a:latin typeface="Courier"/>
              </a:rPr>
              <a:t>"school_id"</a:t>
            </a:r>
            <a:r>
              <a:rPr>
                <a:latin typeface="Courier"/>
              </a:rPr>
              <a:t>, </a:t>
            </a:r>
            <a:r>
              <a:rPr>
                <a:solidFill>
                  <a:srgbClr val="4070A0"/>
                </a:solidFill>
                <a:latin typeface="Courier"/>
              </a:rPr>
              <a:t>"enrolment"</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Carry provenance — In Python</a:t>
            </a:r>
          </a:p>
        </p:txBody>
      </p:sp>
      <p:sp>
        <p:nvSpPr>
          <p:cNvPr id="3" name="Content Placeholder 2"/>
          <p:cNvSpPr>
            <a:spLocks noGrp="1"/>
          </p:cNvSpPr>
          <p:nvPr>
            <p:ph idx="1"/>
          </p:nvPr>
        </p:nvSpPr>
        <p:spPr/>
        <p:txBody>
          <a:bodyPr/>
          <a:lstStyle/>
          <a:p>
            <a:pPr lvl="0" indent="0">
              <a:buNone/>
            </a:pPr>
            <a:r>
              <a:rPr>
                <a:latin typeface="Courier"/>
              </a:rPr>
              <a:t>analysis[</a:t>
            </a:r>
            <a:r>
              <a:rPr>
                <a:solidFill>
                  <a:srgbClr val="4070A0"/>
                </a:solidFill>
                <a:latin typeface="Courier"/>
              </a:rPr>
              <a:t>"source_register"</a:t>
            </a:r>
            <a:r>
              <a:rPr>
                <a:latin typeface="Courier"/>
              </a:rPr>
              <a:t>] </a:t>
            </a:r>
            <a:r>
              <a:rPr>
                <a:solidFill>
                  <a:srgbClr val="666666"/>
                </a:solidFill>
                <a:latin typeface="Courier"/>
              </a:rPr>
              <a:t>=</a:t>
            </a:r>
            <a:r>
              <a:rPr>
                <a:latin typeface="Courier"/>
              </a:rPr>
              <a:t> </a:t>
            </a:r>
            <a:r>
              <a:rPr>
                <a:solidFill>
                  <a:srgbClr val="4070A0"/>
                </a:solidFill>
                <a:latin typeface="Courier"/>
              </a:rPr>
              <a:t>"school-attendance-2024.v1.csv"</a:t>
            </a:r>
            <a:br/>
            <a:r>
              <a:rPr>
                <a:latin typeface="Courier"/>
              </a:rPr>
              <a:t>analysis[</a:t>
            </a:r>
            <a:r>
              <a:rPr>
                <a:solidFill>
                  <a:srgbClr val="4070A0"/>
                </a:solidFill>
                <a:latin typeface="Courier"/>
              </a:rPr>
              <a:t>"denominator_source"</a:t>
            </a:r>
            <a:r>
              <a:rPr>
                <a:latin typeface="Courier"/>
              </a:rPr>
              <a:t>] </a:t>
            </a:r>
            <a:r>
              <a:rPr>
                <a:solidFill>
                  <a:srgbClr val="666666"/>
                </a:solidFill>
                <a:latin typeface="Courier"/>
              </a:rPr>
              <a:t>=</a:t>
            </a:r>
            <a:r>
              <a:rPr>
                <a:latin typeface="Courier"/>
              </a:rPr>
              <a:t> </a:t>
            </a:r>
            <a:r>
              <a:rPr>
                <a:solidFill>
                  <a:srgbClr val="4070A0"/>
                </a:solidFill>
                <a:latin typeface="Courier"/>
              </a:rPr>
              <a:t>"roster 2024, enrolled students"</a:t>
            </a:r>
            <a:br/>
            <a:r>
              <a:rPr>
                <a:latin typeface="Courier"/>
              </a:rPr>
              <a:t>analysis[</a:t>
            </a:r>
            <a:r>
              <a:rPr>
                <a:solidFill>
                  <a:srgbClr val="4070A0"/>
                </a:solidFill>
                <a:latin typeface="Courier"/>
              </a:rPr>
              <a:t>"marks_definition"</a:t>
            </a:r>
            <a:r>
              <a:rPr>
                <a:latin typeface="Courier"/>
              </a:rPr>
              <a:t>] </a:t>
            </a:r>
            <a:r>
              <a:rPr>
                <a:solidFill>
                  <a:srgbClr val="666666"/>
                </a:solidFill>
                <a:latin typeface="Courier"/>
              </a:rPr>
              <a:t>=</a:t>
            </a:r>
            <a:r>
              <a:rPr>
                <a:latin typeface="Courier"/>
              </a:rPr>
              <a:t> </a:t>
            </a:r>
            <a:r>
              <a:rPr>
                <a:solidFill>
                  <a:srgbClr val="4070A0"/>
                </a:solidFill>
                <a:latin typeface="Courier"/>
              </a:rPr>
              <a:t>"true/false only; Y/N excluded"</a:t>
            </a:r>
            <a:br/>
            <a:r>
              <a:rPr>
                <a:latin typeface="Courier"/>
              </a:rPr>
              <a:t>analysis[</a:t>
            </a:r>
            <a:r>
              <a:rPr>
                <a:solidFill>
                  <a:srgbClr val="4070A0"/>
                </a:solidFill>
                <a:latin typeface="Courier"/>
              </a:rPr>
              <a:t>"extracted_on"</a:t>
            </a:r>
            <a:r>
              <a:rPr>
                <a:latin typeface="Courier"/>
              </a:rPr>
              <a:t>] </a:t>
            </a:r>
            <a:r>
              <a:rPr>
                <a:solidFill>
                  <a:srgbClr val="666666"/>
                </a:solidFill>
                <a:latin typeface="Courier"/>
              </a:rPr>
              <a:t>=</a:t>
            </a:r>
            <a:r>
              <a:rPr>
                <a:latin typeface="Courier"/>
              </a:rPr>
              <a:t> </a:t>
            </a:r>
            <a:r>
              <a:rPr>
                <a:solidFill>
                  <a:srgbClr val="4070A0"/>
                </a:solidFill>
                <a:latin typeface="Courier"/>
              </a:rPr>
              <a:t>"2026-07-27"</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Carry provenance — In R</a:t>
            </a:r>
          </a:p>
        </p:txBody>
      </p:sp>
      <p:sp>
        <p:nvSpPr>
          <p:cNvPr id="3" name="Content Placeholder 2"/>
          <p:cNvSpPr>
            <a:spLocks noGrp="1"/>
          </p:cNvSpPr>
          <p:nvPr>
            <p:ph idx="1"/>
          </p:nvPr>
        </p:nvSpPr>
        <p:spPr/>
        <p:txBody>
          <a:bodyPr/>
          <a:lstStyle/>
          <a:p>
            <a:pPr lvl="0" indent="0">
              <a:buNone/>
            </a:pPr>
            <a:r>
              <a:rPr>
                <a:latin typeface="Courier"/>
              </a:rPr>
              <a:t>analysis </a:t>
            </a:r>
            <a:r>
              <a:rPr>
                <a:solidFill>
                  <a:srgbClr val="007020"/>
                </a:solidFill>
                <a:latin typeface="Courier"/>
              </a:rPr>
              <a:t>&lt;-</a:t>
            </a:r>
            <a:r>
              <a:rPr>
                <a:latin typeface="Courier"/>
              </a:rPr>
              <a:t> analysis </a:t>
            </a:r>
            <a:r>
              <a:rPr>
                <a:solidFill>
                  <a:srgbClr val="4070A0"/>
                </a:solidFill>
                <a:latin typeface="Courier"/>
              </a:rPr>
              <a:t>|&gt;</a:t>
            </a:r>
            <a:br/>
            <a:r>
              <a:rPr>
                <a:latin typeface="Courier"/>
              </a:rPr>
              <a:t>  </a:t>
            </a:r>
            <a:r>
              <a:rPr>
                <a:solidFill>
                  <a:srgbClr val="06287E"/>
                </a:solidFill>
                <a:latin typeface="Courier"/>
              </a:rPr>
              <a:t>mutate</a:t>
            </a:r>
            <a:r>
              <a:rPr>
                <a:latin typeface="Courier"/>
              </a:rPr>
              <a:t>(</a:t>
            </a:r>
            <a:br/>
            <a:r>
              <a:rPr>
                <a:latin typeface="Courier"/>
              </a:rPr>
              <a:t>    </a:t>
            </a:r>
            <a:r>
              <a:rPr>
                <a:solidFill>
                  <a:srgbClr val="7D9029"/>
                </a:solidFill>
                <a:latin typeface="Courier"/>
              </a:rPr>
              <a:t>source_register    =</a:t>
            </a:r>
            <a:r>
              <a:rPr>
                <a:latin typeface="Courier"/>
              </a:rPr>
              <a:t> </a:t>
            </a:r>
            <a:r>
              <a:rPr>
                <a:solidFill>
                  <a:srgbClr val="4070A0"/>
                </a:solidFill>
                <a:latin typeface="Courier"/>
              </a:rPr>
              <a:t>"school-attendance-2024.v1.csv"</a:t>
            </a:r>
            <a:r>
              <a:rPr>
                <a:latin typeface="Courier"/>
              </a:rPr>
              <a:t>,</a:t>
            </a:r>
            <a:br/>
            <a:r>
              <a:rPr>
                <a:latin typeface="Courier"/>
              </a:rPr>
              <a:t>    </a:t>
            </a:r>
            <a:r>
              <a:rPr>
                <a:solidFill>
                  <a:srgbClr val="7D9029"/>
                </a:solidFill>
                <a:latin typeface="Courier"/>
              </a:rPr>
              <a:t>denominator_source =</a:t>
            </a:r>
            <a:r>
              <a:rPr>
                <a:latin typeface="Courier"/>
              </a:rPr>
              <a:t> </a:t>
            </a:r>
            <a:r>
              <a:rPr>
                <a:solidFill>
                  <a:srgbClr val="4070A0"/>
                </a:solidFill>
                <a:latin typeface="Courier"/>
              </a:rPr>
              <a:t>"roster 2024, enrolled students"</a:t>
            </a:r>
            <a:r>
              <a:rPr>
                <a:latin typeface="Courier"/>
              </a:rPr>
              <a:t>,</a:t>
            </a:r>
            <a:br/>
            <a:r>
              <a:rPr>
                <a:latin typeface="Courier"/>
              </a:rPr>
              <a:t>    </a:t>
            </a:r>
            <a:r>
              <a:rPr>
                <a:solidFill>
                  <a:srgbClr val="7D9029"/>
                </a:solidFill>
                <a:latin typeface="Courier"/>
              </a:rPr>
              <a:t>marks_definition   =</a:t>
            </a:r>
            <a:r>
              <a:rPr>
                <a:latin typeface="Courier"/>
              </a:rPr>
              <a:t> </a:t>
            </a:r>
            <a:r>
              <a:rPr>
                <a:solidFill>
                  <a:srgbClr val="4070A0"/>
                </a:solidFill>
                <a:latin typeface="Courier"/>
              </a:rPr>
              <a:t>"true/false only; Y/N excluded"</a:t>
            </a:r>
            <a:r>
              <a:rPr>
                <a:latin typeface="Courier"/>
              </a:rPr>
              <a:t>,</a:t>
            </a:r>
            <a:br/>
            <a:r>
              <a:rPr>
                <a:latin typeface="Courier"/>
              </a:rPr>
              <a:t>    </a:t>
            </a:r>
            <a:r>
              <a:rPr>
                <a:solidFill>
                  <a:srgbClr val="7D9029"/>
                </a:solidFill>
                <a:latin typeface="Courier"/>
              </a:rPr>
              <a:t>extracted_on       =</a:t>
            </a:r>
            <a:r>
              <a:rPr>
                <a:latin typeface="Courier"/>
              </a:rPr>
              <a:t> </a:t>
            </a:r>
            <a:r>
              <a:rPr>
                <a:solidFill>
                  <a:srgbClr val="4070A0"/>
                </a:solidFill>
                <a:latin typeface="Courier"/>
              </a:rPr>
              <a:t>"2026-07-27"</a:t>
            </a:r>
            <a:br/>
            <a:r>
              <a:rPr>
                <a:latin typeface="Courier"/>
              </a:rPr>
              <a:t>  )</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 what must be true of the finished table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assert</a:t>
            </a:r>
            <a:r>
              <a:rPr>
                <a:latin typeface="Courier"/>
              </a:rPr>
              <a:t> analysis.duplicated(subset</a:t>
            </a:r>
            <a:r>
              <a:rPr>
                <a:solidFill>
                  <a:srgbClr val="666666"/>
                </a:solidFill>
                <a:latin typeface="Courier"/>
              </a:rPr>
              <a:t>=</a:t>
            </a:r>
            <a:r>
              <a:rPr>
                <a:latin typeface="Courier"/>
              </a:rPr>
              <a:t>[</a:t>
            </a:r>
            <a:r>
              <a:rPr>
                <a:solidFill>
                  <a:srgbClr val="4070A0"/>
                </a:solidFill>
                <a:latin typeface="Courier"/>
              </a:rPr>
              <a:t>"school_id"</a:t>
            </a:r>
            <a:r>
              <a:rPr>
                <a:latin typeface="Courier"/>
              </a:rPr>
              <a:t>, </a:t>
            </a:r>
            <a:r>
              <a:rPr>
                <a:solidFill>
                  <a:srgbClr val="4070A0"/>
                </a:solidFill>
                <a:latin typeface="Courier"/>
              </a:rPr>
              <a:t>"month"</a:t>
            </a:r>
            <a:r>
              <a:rPr>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a:t>
            </a:r>
            <a:r>
              <a:rPr>
                <a:solidFill>
                  <a:srgbClr val="40A070"/>
                </a:solidFill>
                <a:latin typeface="Courier"/>
              </a:rPr>
              <a:t>0</a:t>
            </a:r>
            <a:br/>
            <a:r>
              <a:rPr b="1">
                <a:solidFill>
                  <a:srgbClr val="007020"/>
                </a:solidFill>
                <a:latin typeface="Courier"/>
              </a:rPr>
              <a:t>assert</a:t>
            </a:r>
            <a:r>
              <a:rPr>
                <a:latin typeface="Courier"/>
              </a:rPr>
              <a:t> analysis[</a:t>
            </a:r>
            <a:r>
              <a:rPr>
                <a:solidFill>
                  <a:srgbClr val="4070A0"/>
                </a:solidFill>
                <a:latin typeface="Courier"/>
              </a:rPr>
              <a:t>"attendance_rate"</a:t>
            </a:r>
            <a:r>
              <a:rPr>
                <a:latin typeface="Courier"/>
              </a:rPr>
              <a:t>].between(</a:t>
            </a:r>
            <a:r>
              <a:rPr>
                <a:solidFill>
                  <a:srgbClr val="40A070"/>
                </a:solidFill>
                <a:latin typeface="Courier"/>
              </a:rPr>
              <a:t>0</a:t>
            </a:r>
            <a:r>
              <a:rPr>
                <a:latin typeface="Courier"/>
              </a:rPr>
              <a:t>, </a:t>
            </a:r>
            <a:r>
              <a:rPr>
                <a:solidFill>
                  <a:srgbClr val="40A070"/>
                </a:solidFill>
                <a:latin typeface="Courier"/>
              </a:rPr>
              <a:t>1</a:t>
            </a:r>
            <a:r>
              <a:rPr>
                <a:latin typeface="Courier"/>
              </a:rPr>
              <a:t>).</a:t>
            </a:r>
            <a:r>
              <a:rPr>
                <a:solidFill>
                  <a:srgbClr val="008000"/>
                </a:solidFill>
                <a:latin typeface="Courier"/>
              </a:rPr>
              <a:t>all</a:t>
            </a:r>
            <a:r>
              <a:rPr>
                <a:latin typeface="Courier"/>
              </a:rPr>
              <a:t>()</a:t>
            </a:r>
            <a:br/>
            <a:r>
              <a:rPr b="1">
                <a:solidFill>
                  <a:srgbClr val="007020"/>
                </a:solidFill>
                <a:latin typeface="Courier"/>
              </a:rPr>
              <a:t>assert</a:t>
            </a:r>
            <a:r>
              <a:rPr>
                <a:latin typeface="Courier"/>
              </a:rPr>
              <a:t> (analysis[</a:t>
            </a:r>
            <a:r>
              <a:rPr>
                <a:solidFill>
                  <a:srgbClr val="4070A0"/>
                </a:solidFill>
                <a:latin typeface="Courier"/>
              </a:rPr>
              <a:t>"days_present"</a:t>
            </a:r>
            <a:r>
              <a:rPr>
                <a:latin typeface="Courier"/>
              </a:rPr>
              <a:t>] </a:t>
            </a:r>
            <a:r>
              <a:rPr>
                <a:solidFill>
                  <a:srgbClr val="666666"/>
                </a:solidFill>
                <a:latin typeface="Courier"/>
              </a:rPr>
              <a:t>&lt;=</a:t>
            </a:r>
            <a:r>
              <a:rPr>
                <a:latin typeface="Courier"/>
              </a:rPr>
              <a:t> analysis[</a:t>
            </a:r>
            <a:r>
              <a:rPr>
                <a:solidFill>
                  <a:srgbClr val="4070A0"/>
                </a:solidFill>
                <a:latin typeface="Courier"/>
              </a:rPr>
              <a:t>"days_marked"</a:t>
            </a:r>
            <a:r>
              <a:rPr>
                <a:latin typeface="Courier"/>
              </a:rPr>
              <a:t>]).</a:t>
            </a:r>
            <a:r>
              <a:rPr>
                <a:solidFill>
                  <a:srgbClr val="008000"/>
                </a:solidFill>
                <a:latin typeface="Courier"/>
              </a:rPr>
              <a:t>all</a:t>
            </a:r>
            <a:r>
              <a:rPr>
                <a:latin typeface="Courier"/>
              </a:rPr>
              <a:t>()</a:t>
            </a:r>
            <a:br/>
            <a:r>
              <a:rPr b="1">
                <a:solidFill>
                  <a:srgbClr val="007020"/>
                </a:solidFill>
                <a:latin typeface="Courier"/>
              </a:rPr>
              <a:t>assert</a:t>
            </a:r>
            <a:r>
              <a:rPr>
                <a:latin typeface="Courier"/>
              </a:rPr>
              <a:t> </a:t>
            </a:r>
            <a:r>
              <a:rPr>
                <a:solidFill>
                  <a:srgbClr val="008000"/>
                </a:solidFill>
                <a:latin typeface="Courier"/>
              </a:rPr>
              <a:t>len</a:t>
            </a:r>
            <a:r>
              <a:rPr>
                <a:latin typeface="Courier"/>
              </a:rPr>
              <a:t>(analysis) </a:t>
            </a:r>
            <a:r>
              <a:rPr>
                <a:solidFill>
                  <a:srgbClr val="666666"/>
                </a:solidFill>
                <a:latin typeface="Courier"/>
              </a:rPr>
              <a:t>==</a:t>
            </a:r>
            <a:r>
              <a:rPr>
                <a:latin typeface="Courier"/>
              </a:rPr>
              <a:t> </a:t>
            </a:r>
            <a:r>
              <a:rPr>
                <a:solidFill>
                  <a:srgbClr val="40A070"/>
                </a:solidFill>
                <a:latin typeface="Courier"/>
              </a:rPr>
              <a:t>24</a:t>
            </a:r>
            <a:r>
              <a:rPr>
                <a:latin typeface="Courier"/>
              </a:rPr>
              <a:t> </a:t>
            </a:r>
            <a:r>
              <a:rPr>
                <a:solidFill>
                  <a:srgbClr val="666666"/>
                </a:solidFill>
                <a:latin typeface="Courier"/>
              </a:rPr>
              <a:t>*</a:t>
            </a:r>
            <a:r>
              <a:rPr>
                <a:latin typeface="Courier"/>
              </a:rPr>
              <a:t> </a:t>
            </a:r>
            <a:r>
              <a:rPr>
                <a:solidFill>
                  <a:srgbClr val="40A070"/>
                </a:solidFill>
                <a:latin typeface="Courier"/>
              </a:rPr>
              <a:t>3</a:t>
            </a:r>
            <a:br/>
            <a:br/>
            <a:r>
              <a:rPr>
                <a:solidFill>
                  <a:srgbClr val="008000"/>
                </a:solidFill>
                <a:latin typeface="Courier"/>
              </a:rPr>
              <a:t>print</a:t>
            </a:r>
            <a:r>
              <a:rPr>
                <a:latin typeface="Courier"/>
              </a:rPr>
              <a:t>(</a:t>
            </a:r>
            <a:r>
              <a:rPr>
                <a:solidFill>
                  <a:srgbClr val="BB6688"/>
                </a:solidFill>
                <a:latin typeface="Courier"/>
              </a:rPr>
              <a:t>f"analysis table: </a:t>
            </a:r>
            <a:r>
              <a:rPr>
                <a:solidFill>
                  <a:srgbClr val="4070A0"/>
                </a:solidFill>
                <a:latin typeface="Courier"/>
              </a:rPr>
              <a:t>{</a:t>
            </a:r>
            <a:r>
              <a:rPr>
                <a:solidFill>
                  <a:srgbClr val="008000"/>
                </a:solidFill>
                <a:latin typeface="Courier"/>
              </a:rPr>
              <a:t>len</a:t>
            </a:r>
            <a:r>
              <a:rPr>
                <a:latin typeface="Courier"/>
              </a:rPr>
              <a:t>(analysis)</a:t>
            </a:r>
            <a:r>
              <a:rPr>
                <a:solidFill>
                  <a:srgbClr val="4070A0"/>
                </a:solidFill>
                <a:latin typeface="Courier"/>
              </a:rPr>
              <a:t>}</a:t>
            </a:r>
            <a:r>
              <a:rPr>
                <a:solidFill>
                  <a:srgbClr val="BB6688"/>
                </a:solidFill>
                <a:latin typeface="Courier"/>
              </a:rPr>
              <a:t> rows, "</a:t>
            </a:r>
            <a:br/>
            <a:r>
              <a:rPr>
                <a:latin typeface="Courier"/>
              </a:rPr>
              <a:t>      </a:t>
            </a:r>
            <a:r>
              <a:rPr>
                <a:solidFill>
                  <a:srgbClr val="BB6688"/>
                </a:solidFill>
                <a:latin typeface="Courier"/>
              </a:rPr>
              <a:t>f"</a:t>
            </a:r>
            <a:r>
              <a:rPr>
                <a:solidFill>
                  <a:srgbClr val="4070A0"/>
                </a:solidFill>
                <a:latin typeface="Courier"/>
              </a:rPr>
              <a:t>{</a:t>
            </a:r>
            <a:r>
              <a:rPr>
                <a:latin typeface="Courier"/>
              </a:rPr>
              <a:t>analysis[</a:t>
            </a:r>
            <a:r>
              <a:rPr>
                <a:solidFill>
                  <a:srgbClr val="4070A0"/>
                </a:solidFill>
                <a:latin typeface="Courier"/>
              </a:rPr>
              <a:t>'attendance_rate'</a:t>
            </a:r>
            <a:r>
              <a:rPr>
                <a:latin typeface="Courier"/>
              </a:rPr>
              <a:t>]</a:t>
            </a:r>
            <a:r>
              <a:rPr>
                <a:solidFill>
                  <a:srgbClr val="4070A0"/>
                </a:solidFill>
                <a:latin typeface="Courier"/>
              </a:rPr>
              <a:t>.</a:t>
            </a:r>
            <a:r>
              <a:rPr>
                <a:latin typeface="Courier"/>
              </a:rPr>
              <a:t>isna()</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without an attendance rate"</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 what must be true of the finished table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stopifnot</a:t>
            </a:r>
            <a:r>
              <a:rPr>
                <a:latin typeface="Courier"/>
              </a:rPr>
              <a:t>(</a:t>
            </a:r>
            <a:br/>
            <a:r>
              <a:rPr>
                <a:latin typeface="Courier"/>
              </a:rPr>
              <a:t>  </a:t>
            </a:r>
            <a:r>
              <a:rPr>
                <a:solidFill>
                  <a:srgbClr val="4070A0"/>
                </a:solidFill>
                <a:latin typeface="Courier"/>
              </a:rPr>
              <a:t>!</a:t>
            </a:r>
            <a:r>
              <a:rPr>
                <a:solidFill>
                  <a:srgbClr val="06287E"/>
                </a:solidFill>
                <a:latin typeface="Courier"/>
              </a:rPr>
              <a:t>any</a:t>
            </a:r>
            <a:r>
              <a:rPr>
                <a:latin typeface="Courier"/>
              </a:rPr>
              <a:t>(</a:t>
            </a:r>
            <a:r>
              <a:rPr>
                <a:solidFill>
                  <a:srgbClr val="06287E"/>
                </a:solidFill>
                <a:latin typeface="Courier"/>
              </a:rPr>
              <a:t>duplicated</a:t>
            </a:r>
            <a:r>
              <a:rPr>
                <a:latin typeface="Courier"/>
              </a:rPr>
              <a:t>(analysis[</a:t>
            </a:r>
            <a:r>
              <a:rPr>
                <a:solidFill>
                  <a:srgbClr val="06287E"/>
                </a:solidFill>
                <a:latin typeface="Courier"/>
              </a:rPr>
              <a:t>c</a:t>
            </a:r>
            <a:r>
              <a:rPr>
                <a:latin typeface="Courier"/>
              </a:rPr>
              <a:t>(</a:t>
            </a:r>
            <a:r>
              <a:rPr>
                <a:solidFill>
                  <a:srgbClr val="4070A0"/>
                </a:solidFill>
                <a:latin typeface="Courier"/>
              </a:rPr>
              <a:t>"school_id"</a:t>
            </a:r>
            <a:r>
              <a:rPr>
                <a:latin typeface="Courier"/>
              </a:rPr>
              <a:t>, </a:t>
            </a:r>
            <a:r>
              <a:rPr>
                <a:solidFill>
                  <a:srgbClr val="4070A0"/>
                </a:solidFill>
                <a:latin typeface="Courier"/>
              </a:rPr>
              <a:t>"month"</a:t>
            </a:r>
            <a:r>
              <a:rPr>
                <a:latin typeface="Courier"/>
              </a:rPr>
              <a:t>)])),</a:t>
            </a:r>
            <a:br/>
            <a:r>
              <a:rPr>
                <a:latin typeface="Courier"/>
              </a:rPr>
              <a:t>  </a:t>
            </a:r>
            <a:r>
              <a:rPr>
                <a:solidFill>
                  <a:srgbClr val="06287E"/>
                </a:solidFill>
                <a:latin typeface="Courier"/>
              </a:rPr>
              <a:t>all</a:t>
            </a:r>
            <a:r>
              <a:rPr>
                <a:latin typeface="Courier"/>
              </a:rPr>
              <a:t>(dplyr</a:t>
            </a:r>
            <a:r>
              <a:rPr>
                <a:solidFill>
                  <a:srgbClr val="4070A0"/>
                </a:solidFill>
                <a:latin typeface="Courier"/>
              </a:rPr>
              <a:t>::</a:t>
            </a:r>
            <a:r>
              <a:rPr>
                <a:solidFill>
                  <a:srgbClr val="06287E"/>
                </a:solidFill>
                <a:latin typeface="Courier"/>
              </a:rPr>
              <a:t>between</a:t>
            </a:r>
            <a:r>
              <a:rPr>
                <a:latin typeface="Courier"/>
              </a:rPr>
              <a:t>(analysis</a:t>
            </a:r>
            <a:r>
              <a:rPr>
                <a:solidFill>
                  <a:srgbClr val="4070A0"/>
                </a:solidFill>
                <a:latin typeface="Courier"/>
              </a:rPr>
              <a:t>$</a:t>
            </a:r>
            <a:r>
              <a:rPr>
                <a:latin typeface="Courier"/>
              </a:rPr>
              <a:t>attendance_rate, </a:t>
            </a:r>
            <a:r>
              <a:rPr>
                <a:solidFill>
                  <a:srgbClr val="40A070"/>
                </a:solidFill>
                <a:latin typeface="Courier"/>
              </a:rPr>
              <a:t>0</a:t>
            </a:r>
            <a:r>
              <a:rPr>
                <a:latin typeface="Courier"/>
              </a:rPr>
              <a:t>, </a:t>
            </a:r>
            <a:r>
              <a:rPr>
                <a:solidFill>
                  <a:srgbClr val="40A070"/>
                </a:solidFill>
                <a:latin typeface="Courier"/>
              </a:rPr>
              <a:t>1</a:t>
            </a:r>
            <a:r>
              <a:rPr>
                <a:latin typeface="Courier"/>
              </a:rPr>
              <a:t>),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latin typeface="Courier"/>
              </a:rPr>
              <a:t>  </a:t>
            </a:r>
            <a:r>
              <a:rPr>
                <a:solidFill>
                  <a:srgbClr val="06287E"/>
                </a:solidFill>
                <a:latin typeface="Courier"/>
              </a:rPr>
              <a:t>all</a:t>
            </a:r>
            <a:r>
              <a:rPr>
                <a:latin typeface="Courier"/>
              </a:rPr>
              <a:t>(analysis</a:t>
            </a:r>
            <a:r>
              <a:rPr>
                <a:solidFill>
                  <a:srgbClr val="4070A0"/>
                </a:solidFill>
                <a:latin typeface="Courier"/>
              </a:rPr>
              <a:t>$</a:t>
            </a:r>
            <a:r>
              <a:rPr>
                <a:latin typeface="Courier"/>
              </a:rPr>
              <a:t>days_present </a:t>
            </a:r>
            <a:r>
              <a:rPr>
                <a:solidFill>
                  <a:srgbClr val="4070A0"/>
                </a:solidFill>
                <a:latin typeface="Courier"/>
              </a:rPr>
              <a:t>&lt;=</a:t>
            </a:r>
            <a:r>
              <a:rPr>
                <a:latin typeface="Courier"/>
              </a:rPr>
              <a:t> analysis</a:t>
            </a:r>
            <a:r>
              <a:rPr>
                <a:solidFill>
                  <a:srgbClr val="4070A0"/>
                </a:solidFill>
                <a:latin typeface="Courier"/>
              </a:rPr>
              <a:t>$</a:t>
            </a:r>
            <a:r>
              <a:rPr>
                <a:latin typeface="Courier"/>
              </a:rPr>
              <a:t>days_marked,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latin typeface="Courier"/>
              </a:rPr>
              <a:t>  </a:t>
            </a:r>
            <a:r>
              <a:rPr>
                <a:solidFill>
                  <a:srgbClr val="06287E"/>
                </a:solidFill>
                <a:latin typeface="Courier"/>
              </a:rPr>
              <a:t>nrow</a:t>
            </a:r>
            <a:r>
              <a:rPr>
                <a:latin typeface="Courier"/>
              </a:rPr>
              <a:t>(analysis) </a:t>
            </a:r>
            <a:r>
              <a:rPr>
                <a:solidFill>
                  <a:srgbClr val="4070A0"/>
                </a:solidFill>
                <a:latin typeface="Courier"/>
              </a:rPr>
              <a:t>==</a:t>
            </a:r>
            <a:r>
              <a:rPr>
                <a:latin typeface="Courier"/>
              </a:rPr>
              <a:t> </a:t>
            </a:r>
            <a:r>
              <a:rPr>
                <a:solidFill>
                  <a:srgbClr val="40A070"/>
                </a:solidFill>
                <a:latin typeface="Courier"/>
              </a:rPr>
              <a:t>24</a:t>
            </a:r>
            <a:r>
              <a:rPr>
                <a:latin typeface="Courier"/>
              </a:rPr>
              <a:t> </a:t>
            </a:r>
            <a:r>
              <a:rPr>
                <a:solidFill>
                  <a:srgbClr val="4070A0"/>
                </a:solidFill>
                <a:latin typeface="Courier"/>
              </a:rPr>
              <a:t>*</a:t>
            </a:r>
            <a:r>
              <a:rPr>
                <a:latin typeface="Courier"/>
              </a:rPr>
              <a:t> </a:t>
            </a:r>
            <a:r>
              <a:rPr>
                <a:solidFill>
                  <a:srgbClr val="40A070"/>
                </a:solidFill>
                <a:latin typeface="Courier"/>
              </a:rPr>
              <a:t>3</a:t>
            </a:r>
            <a:b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does not belong in the table</a:t>
            </a:r>
          </a:p>
        </p:txBody>
      </p:sp>
      <p:sp>
        <p:nvSpPr>
          <p:cNvPr id="3" name="Content Placeholder 2"/>
          <p:cNvSpPr>
            <a:spLocks noGrp="1"/>
          </p:cNvSpPr>
          <p:nvPr>
            <p:ph idx="1"/>
          </p:nvPr>
        </p:nvSpPr>
        <p:spPr/>
        <p:txBody>
          <a:bodyPr/>
          <a:lstStyle/>
          <a:p>
            <a:pPr lvl="0"/>
            <a:r>
              <a:rPr b="1"/>
              <a:t>Intermediate columns.</a:t>
            </a:r>
            <a:r>
              <a:rPr/>
              <a:t> </a:t>
            </a:r>
            <a:r>
              <a:rPr>
                <a:latin typeface="Courier"/>
              </a:rPr>
              <a:t>present_x</a:t>
            </a:r>
            <a:r>
              <a:rPr/>
              <a:t>, </a:t>
            </a:r>
            <a:r>
              <a:rPr>
                <a:latin typeface="Courier"/>
              </a:rPr>
              <a:t>_merge</a:t>
            </a:r>
            <a:r>
              <a:rPr/>
              <a:t>, </a:t>
            </a:r>
            <a:r>
              <a:rPr>
                <a:latin typeface="Courier"/>
              </a:rPr>
              <a:t>key_clean</a:t>
            </a:r>
            <a:r>
              <a:rPr/>
              <a:t> and the six columns you needed for one calculation. Drop…</a:t>
            </a:r>
          </a:p>
          <a:p>
            <a:pPr lvl="0"/>
            <a:r>
              <a:rPr b="1"/>
              <a:t>Rows below your reporting threshold.</a:t>
            </a:r>
            <a:r>
              <a:rPr/>
              <a:t> If you would suppress a cell of four cases in a published table, do not carry…</a:t>
            </a:r>
          </a:p>
          <a:p>
            <a:pPr lvl="0"/>
            <a:r>
              <a:rPr b="1"/>
              <a:t>Anything person-level.</a:t>
            </a:r>
            <a:r>
              <a:rPr/>
              <a:t> An analysis table at school-month grain has no business carrying a student identifier, and…</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Save it with its grain in the name — In Python</a:t>
            </a:r>
          </a:p>
        </p:txBody>
      </p:sp>
      <p:sp>
        <p:nvSpPr>
          <p:cNvPr id="3" name="Content Placeholder 2"/>
          <p:cNvSpPr>
            <a:spLocks noGrp="1"/>
          </p:cNvSpPr>
          <p:nvPr>
            <p:ph idx="1"/>
          </p:nvPr>
        </p:nvSpPr>
        <p:spPr/>
        <p:txBody>
          <a:bodyPr/>
          <a:lstStyle/>
          <a:p>
            <a:pPr lvl="0" indent="0">
              <a:buNone/>
            </a:pPr>
            <a:r>
              <a:rPr>
                <a:latin typeface="Courier"/>
              </a:rPr>
              <a:t>analysis.to_csv(</a:t>
            </a:r>
            <a:r>
              <a:rPr>
                <a:solidFill>
                  <a:srgbClr val="4070A0"/>
                </a:solidFill>
                <a:latin typeface="Courier"/>
              </a:rPr>
              <a:t>"outputs/tables/attendance_by_school_month.csv"</a:t>
            </a:r>
            <a:r>
              <a:rPr>
                <a:latin typeface="Courier"/>
              </a:rPr>
              <a:t>, index</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Save it with its grain in the name — In R</a:t>
            </a:r>
          </a:p>
        </p:txBody>
      </p:sp>
      <p:sp>
        <p:nvSpPr>
          <p:cNvPr id="3" name="Content Placeholder 2"/>
          <p:cNvSpPr>
            <a:spLocks noGrp="1"/>
          </p:cNvSpPr>
          <p:nvPr>
            <p:ph idx="1"/>
          </p:nvPr>
        </p:nvSpPr>
        <p:spPr/>
        <p:txBody>
          <a:bodyPr/>
          <a:lstStyle/>
          <a:p>
            <a:pPr lvl="0" indent="0">
              <a:buNone/>
            </a:pPr>
            <a:r>
              <a:rPr>
                <a:latin typeface="Courier"/>
              </a:rPr>
              <a:t>readr</a:t>
            </a:r>
            <a:r>
              <a:rPr>
                <a:solidFill>
                  <a:srgbClr val="4070A0"/>
                </a:solidFill>
                <a:latin typeface="Courier"/>
              </a:rPr>
              <a:t>::</a:t>
            </a:r>
            <a:r>
              <a:rPr>
                <a:solidFill>
                  <a:srgbClr val="06287E"/>
                </a:solidFill>
                <a:latin typeface="Courier"/>
              </a:rPr>
              <a:t>write_csv</a:t>
            </a:r>
            <a:r>
              <a:rPr>
                <a:latin typeface="Courier"/>
              </a:rPr>
              <a:t>(analysis, here</a:t>
            </a:r>
            <a:r>
              <a:rPr>
                <a:solidFill>
                  <a:srgbClr val="4070A0"/>
                </a:solidFill>
                <a:latin typeface="Courier"/>
              </a:rPr>
              <a:t>::</a:t>
            </a:r>
            <a:r>
              <a:rPr>
                <a:solidFill>
                  <a:srgbClr val="06287E"/>
                </a:solidFill>
                <a:latin typeface="Courier"/>
              </a:rPr>
              <a:t>here</a:t>
            </a:r>
            <a:r>
              <a:rPr>
                <a:latin typeface="Courier"/>
              </a:rPr>
              <a:t>(</a:t>
            </a:r>
            <a:r>
              <a:rPr>
                <a:solidFill>
                  <a:srgbClr val="4070A0"/>
                </a:solidFill>
                <a:latin typeface="Courier"/>
              </a:rPr>
              <a:t>"outputs"</a:t>
            </a:r>
            <a:r>
              <a:rPr>
                <a:latin typeface="Courier"/>
              </a:rPr>
              <a:t>, </a:t>
            </a:r>
            <a:r>
              <a:rPr>
                <a:solidFill>
                  <a:srgbClr val="4070A0"/>
                </a:solidFill>
                <a:latin typeface="Courier"/>
              </a:rPr>
              <a:t>"tables"</a:t>
            </a:r>
            <a:r>
              <a:rPr>
                <a:latin typeface="Courier"/>
              </a:rPr>
              <a:t>, </a:t>
            </a:r>
            <a:r>
              <a:rPr>
                <a:solidFill>
                  <a:srgbClr val="4070A0"/>
                </a:solidFill>
                <a:latin typeface="Courier"/>
              </a:rPr>
              <a:t>"attendance_by_school_month.csv"</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Save it with its grain in the name — Example</a:t>
            </a:r>
          </a:p>
        </p:txBody>
      </p:sp>
      <p:sp>
        <p:nvSpPr>
          <p:cNvPr id="3" name="Content Placeholder 2"/>
          <p:cNvSpPr>
            <a:spLocks noGrp="1"/>
          </p:cNvSpPr>
          <p:nvPr>
            <p:ph idx="1"/>
          </p:nvPr>
        </p:nvSpPr>
        <p:spPr/>
        <p:txBody>
          <a:bodyPr/>
          <a:lstStyle/>
          <a:p>
            <a:pPr lvl="0" indent="0">
              <a:buNone/>
            </a:pPr>
            <a:r>
              <a:rPr>
                <a:latin typeface="Courier"/>
              </a:rPr>
              <a:t>scripts/
  01_read_and_validate.R      contract and validation   (cleaning course)
  02_clean.R                  rules and cleaning log    (cleaning course)
  03_assemble.R               spine, joins, assertions  (this course)
  04_report.R                 tables and figures</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course leaves you</a:t>
            </a:r>
          </a:p>
        </p:txBody>
      </p:sp>
      <p:sp>
        <p:nvSpPr>
          <p:cNvPr id="3" name="Content Placeholder 2"/>
          <p:cNvSpPr>
            <a:spLocks noGrp="1"/>
          </p:cNvSpPr>
          <p:nvPr>
            <p:ph idx="1"/>
          </p:nvPr>
        </p:nvSpPr>
        <p:spPr/>
        <p:txBody>
          <a:bodyPr/>
          <a:lstStyle/>
          <a:p>
            <a:pPr lvl="0"/>
            <a:r>
              <a:rPr/>
              <a:t>You can take several files that describe the same programme and produce one table you would defend column by column — with the joins proved, the grain stated, the denominator sourced, the calendar complete, and the difference from what was reported upward written down rather than argued about.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https://data-analysis.cassion.dev/courses/joining-and-reshaping/joining-08-the-analysis-table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 table, assembled on purpose</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8 of 8</vt:lpwstr>
  </property>
  <property fmtid="{D5CDD505-2E9C-101B-9397-08002B2CF9AE}" pid="3" name="subtitle">
    <vt:lpwstr>Start from a spine of the units you must report on, attach one measure at a time, assert at every seam, and carry provenance columns so a reviewer can trace any figure back to the file it came from.</vt:lpwstr>
  </property>
</Properties>
</file>