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Partir d’une ossature des unités sur lesquelles vous devez rapporter, attacher une mesure à la fois, affirmer à chaque raccord, et porter des colonnes de provenance pour qu’un relecteur puisse remonter tout chiffre jusqu’à son fichier d’origine.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À l’issue d’un assemblage, vous voulez exactement une table : une ligne par unité d’analyse, une colonne par mesure, et rien d’autre. Chaque graphique, chaque résumé et chaque chiffre du rapport en sortent. Cette discipline compte parce que l’alternative est ce qui se produit d’ordinaire — un notebook de onze tableaux nommés </a:t>
            </a:r>
            <a:r>
              <a:rPr>
                <a:latin typeface="Courier"/>
              </a:rPr>
              <a:t>df</a:t>
            </a:r>
            <a:r>
              <a:rPr/>
              <a:t>, </a:t>
            </a:r>
            <a:r>
              <a:rPr>
                <a:latin typeface="Courier"/>
              </a:rPr>
              <a:t>df2</a:t>
            </a:r>
            <a:r>
              <a:rPr/>
              <a:t>, </a:t>
            </a:r>
            <a:r>
              <a:rPr>
                <a:latin typeface="Courier"/>
              </a:rPr>
              <a:t>merged</a:t>
            </a:r>
            <a:r>
              <a:rPr/>
              <a:t>, </a:t>
            </a:r>
            <a:r>
              <a:rPr>
                <a:latin typeface="Courier"/>
              </a:rPr>
              <a:t>merged_final</a:t>
            </a:r>
            <a:r>
              <a:rPr/>
              <a:t> et </a:t>
            </a:r>
            <a:r>
              <a:rPr>
                <a:latin typeface="Courier"/>
              </a:rPr>
              <a:t>merged_final_v2</a:t>
            </a:r>
            <a:r>
              <a:rPr/>
              <a:t>, où la table dont un graphique a été tiré est celle qui se trouvait en mémoire à ce moment-là. Personne ne peut reproduire cela, y compris la personne qui l’a écrit.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L’unité d’analyse est ce sur quoi votre rapport formule des affirmations. Écrivez-la d’abord, car elle détermine toutes les jointures qui suivent.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vous ne pouvez pas l’énoncer en une ligne, l’analyse n’est pas prête à être assemblée. Et si deux chiffres de votre rapport ont des unités différentes — l’un par école, l’autre par enfant — ils appartiennent à deux tables, pas à une.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L’ossature est l’ensemble complet des unités sur lesquelles vous devez rapporter, bâti à partir de l’autorité et non des données. Chaque mesure y est ensuite attachée.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L’ossature d’abord est l’habitude la plus utile de cette leçon. Un couple école-mois sans données existe désormais comme une ligne aux mesures manquantes, ce qui est visible, au lieu de ne pas exister, ce qui ne l’est pas. C’est le même argument que la grille de périodes, appliqué à l’assemblage entier.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propriétés qui valent d’être acquises. Le nombre de lignes ne peut pas changer, donc un gonflement est impossible par construction. Et le taux d’appariement est affiché à chaque attachement — une table d’inscriptions appariée à 100 % de l’ossature et une table de présence appariée à 92 % vous disent immédiatement où sont les trous, avant qu’aucun chiffre ne soit calculé. </a:t>
            </a:r>
            <a:r>
              <a:rPr>
                <a:latin typeface="Courier"/>
              </a:rPr>
              <a:t>attach()</a:t>
            </a:r>
            <a:r>
              <a:rPr/>
              <a:t> a l’air d’un cérémonial jusqu’à la première fois où il se déclenche. Il se déclenchera.</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Ajoutez des colonnes disant d’où viennent les choses et sur quoi elles reposent.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Cela paraît redondant tant que chaque ligne porte la même valeur. Cela cesse de l’être dès que deux extractions sont concaténées, qu’un deuxième district arrive, ou que quelqu’un ouvre le CSV un an plus tard sans savoir de quelle version du registre il provient. Les colonnes constantes sont bon marché ; les nombres sans étiquette ne le sont pas.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assertions, correspondant chacune à une leçon de ce cours — la granularité est unique, le taux est un taux, le numérateur ne peut pas dépasser son dénominateur, et l’ossature est complète. Exécutez-les à la fin de l’assemblage, à chaque fois.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Et enregistrez le script d’assemblage à côté, car la table est le produit et le script est la méthode. Si régénérer la table demande plus d’une commande, la régénérer dans trois mois n’aura pas lieu. Quatre scripts, exécutés dans l’ordre, des fichiers bruts à la table finale. C’est l’organisation que </a:t>
            </a:r>
            <a:r>
              <a:rPr i="1"/>
              <a:t>Chaînes d’analyse reproductibles</a:t>
            </a:r>
            <a:r>
              <a:rPr/>
              <a:t> développera plus loin dans le programme ; l’adopter dès maintenant ne coûte rien et évite la reconstitution.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prendre plusieurs fichiers décrivant le même programme et produire une table unique que vous défendriez colonne par colonne — jointures prouvées, granularité énoncée, dénominateur sourcé, calendrier complet, et l’écart avec ce qui a été remonté consigné plutôt que discuté. Le dernier cours de ce module, </a:t>
            </a:r>
            <a:r>
              <a:rPr i="1"/>
              <a:t>Évaluation de la qualité des données</a:t>
            </a:r>
            <a:r>
              <a:rPr/>
              <a:t>, prend ce dernier point et en fait une routine — facteurs de vérification sur un échantillon de formations sanitaires, les cinq dimensions de la qualité, et un rapport qui nomme l’action corrective, le responsable et l’échéance, ce qui transforme un écart trouvé en un écart qui se referme.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joining-and-reshaping/joining-08-the-analysis-tab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seule table, assemblée à dessein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Partir d’une ossature des unités sur lesquelles vous devez rapporter, attacher une mesure à la fois, affirmer à chaque raccord, et porter des colonnes de provenance pour qu’un relecteur puisse remonter tout chiffre jusqu’à son fichier d’origine.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table dont tout le reste se calcule</a:t>
            </a:r>
          </a:p>
          <a:p>
            <a:pPr lvl="0"/>
            <a:r>
              <a:rPr/>
              <a:t>Décidez l’unité d’analyse avant d’écrire une ligne</a:t>
            </a:r>
          </a:p>
          <a:p>
            <a:pPr lvl="0"/>
            <a:r>
              <a:rPr/>
              <a:t>Construisez d’abord l’ossature</a:t>
            </a:r>
          </a:p>
          <a:p>
            <a:pPr lvl="0"/>
            <a:r>
              <a:rPr/>
              <a:t>Attachez une mesure à la fois, et affirmez à chaque raccord</a:t>
            </a:r>
          </a:p>
          <a:p>
            <a:pPr lvl="0"/>
            <a:r>
              <a:rPr/>
              <a:t>Portez la provenance</a:t>
            </a:r>
          </a:p>
          <a:p>
            <a:pPr lvl="0"/>
            <a:r>
              <a:rPr/>
              <a:t>Affirmez ce qui doit être vrai de la table finie</a:t>
            </a:r>
          </a:p>
          <a:p>
            <a:pPr lvl="0"/>
            <a:r>
              <a:rPr/>
              <a:t>Ce qui n’a pas sa place dans la table</a:t>
            </a:r>
          </a:p>
          <a:p>
            <a:pPr lvl="0"/>
            <a:r>
              <a:rPr/>
              <a:t>Enregistrez-la avec sa granularité dans le nom</a:t>
            </a:r>
          </a:p>
          <a:p>
            <a:pPr lvl="0"/>
            <a:r>
              <a:rPr/>
              <a:t>Ce que ce cours vous laisse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table dont tout le reste se calcule</a:t>
            </a:r>
          </a:p>
        </p:txBody>
      </p:sp>
      <p:sp>
        <p:nvSpPr>
          <p:cNvPr id="3" name="Content Placeholder 2"/>
          <p:cNvSpPr>
            <a:spLocks noGrp="1"/>
          </p:cNvSpPr>
          <p:nvPr>
            <p:ph idx="1"/>
          </p:nvPr>
        </p:nvSpPr>
        <p:spPr/>
        <p:txBody>
          <a:bodyPr/>
          <a:lstStyle/>
          <a:p>
            <a:pPr lvl="0"/>
            <a:r>
              <a:rPr/>
              <a:t>À l’issue d’un assemblage, vous voulez exactement une table : une ligne par unité d’analyse, une colonne par mesure, et rien d’autre.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Décidez l’unité d’analyse avant d’écrire une ligne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unit of analysis: one school x month</a:t>
            </a:r>
            <a:br/>
            <a:r>
              <a:rPr i="1">
                <a:solidFill>
                  <a:srgbClr val="60A0B0"/>
                </a:solidFill>
                <a:latin typeface="Courier"/>
              </a:rPr>
              <a:t># rows: 24 schools x 3 months = 72</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Décidez l’unité d’analyse avant d’écrire une ligne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unit of analysis: one school x month</a:t>
            </a:r>
            <a:br/>
            <a:r>
              <a:rPr i="1">
                <a:solidFill>
                  <a:srgbClr val="60A0B0"/>
                </a:solidFill>
                <a:latin typeface="Courier"/>
              </a:rPr>
              <a:t># rows: 24 schools x 3 months = 72</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d’abord l’ossature — En Python</a:t>
            </a:r>
          </a:p>
        </p:txBody>
      </p:sp>
      <p:sp>
        <p:nvSpPr>
          <p:cNvPr id="3" name="Content Placeholder 2"/>
          <p:cNvSpPr>
            <a:spLocks noGrp="1"/>
          </p:cNvSpPr>
          <p:nvPr>
            <p:ph idx="1"/>
          </p:nvPr>
        </p:nvSpPr>
        <p:spPr/>
        <p:txBody>
          <a:bodyPr/>
          <a:lstStyle/>
          <a:p>
            <a:pPr lvl="0" indent="0">
              <a:buNone/>
            </a:pPr>
            <a:r>
              <a:rPr>
                <a:latin typeface="Courier"/>
              </a:rPr>
              <a:t>schools </a:t>
            </a:r>
            <a:r>
              <a:rPr>
                <a:solidFill>
                  <a:srgbClr val="666666"/>
                </a:solidFill>
                <a:latin typeface="Courier"/>
              </a:rPr>
              <a:t>=</a:t>
            </a:r>
            <a:r>
              <a:rPr>
                <a:latin typeface="Courier"/>
              </a:rPr>
              <a:t> roster[</a:t>
            </a:r>
            <a:r>
              <a:rPr>
                <a:solidFill>
                  <a:srgbClr val="4070A0"/>
                </a:solidFill>
                <a:latin typeface="Courier"/>
              </a:rPr>
              <a:t>"school_id"</a:t>
            </a:r>
            <a:r>
              <a:rPr>
                <a:latin typeface="Courier"/>
              </a:rPr>
              <a:t>].drop_duplicates()</a:t>
            </a:r>
            <a:br/>
            <a:r>
              <a:rPr>
                <a:latin typeface="Courier"/>
              </a:rPr>
              <a:t>months </a:t>
            </a:r>
            <a:r>
              <a:rPr>
                <a:solidFill>
                  <a:srgbClr val="666666"/>
                </a:solidFill>
                <a:latin typeface="Courier"/>
              </a:rPr>
              <a:t>=</a:t>
            </a:r>
            <a:r>
              <a:rPr>
                <a:latin typeface="Courier"/>
              </a:rPr>
              <a:t> pd.Series([</a:t>
            </a:r>
            <a:r>
              <a:rPr>
                <a:solidFill>
                  <a:srgbClr val="4070A0"/>
                </a:solidFill>
                <a:latin typeface="Courier"/>
              </a:rPr>
              <a:t>"2024-02"</a:t>
            </a:r>
            <a:r>
              <a:rPr>
                <a:latin typeface="Courier"/>
              </a:rPr>
              <a:t>, </a:t>
            </a:r>
            <a:r>
              <a:rPr>
                <a:solidFill>
                  <a:srgbClr val="4070A0"/>
                </a:solidFill>
                <a:latin typeface="Courier"/>
              </a:rPr>
              <a:t>"2024-03"</a:t>
            </a:r>
            <a:r>
              <a:rPr>
                <a:latin typeface="Courier"/>
              </a:rPr>
              <a:t>, </a:t>
            </a:r>
            <a:r>
              <a:rPr>
                <a:solidFill>
                  <a:srgbClr val="4070A0"/>
                </a:solidFill>
                <a:latin typeface="Courier"/>
              </a:rPr>
              <a:t>"2024-04"</a:t>
            </a:r>
            <a:r>
              <a:rPr>
                <a:latin typeface="Courier"/>
              </a:rPr>
              <a:t>], name</a:t>
            </a:r>
            <a:r>
              <a:rPr>
                <a:solidFill>
                  <a:srgbClr val="666666"/>
                </a:solidFill>
                <a:latin typeface="Courier"/>
              </a:rPr>
              <a:t>=</a:t>
            </a:r>
            <a:r>
              <a:rPr>
                <a:solidFill>
                  <a:srgbClr val="4070A0"/>
                </a:solidFill>
                <a:latin typeface="Courier"/>
              </a:rPr>
              <a:t>"month"</a:t>
            </a:r>
            <a:r>
              <a:rPr>
                <a:latin typeface="Courier"/>
              </a:rPr>
              <a:t>)</a:t>
            </a:r>
            <a:br/>
            <a:br/>
            <a:r>
              <a:rPr>
                <a:latin typeface="Courier"/>
              </a:rPr>
              <a:t>analysis </a:t>
            </a:r>
            <a:r>
              <a:rPr>
                <a:solidFill>
                  <a:srgbClr val="666666"/>
                </a:solidFill>
                <a:latin typeface="Courier"/>
              </a:rPr>
              <a:t>=</a:t>
            </a:r>
            <a:r>
              <a:rPr>
                <a:latin typeface="Courier"/>
              </a:rPr>
              <a:t> (</a:t>
            </a:r>
            <a:br/>
            <a:r>
              <a:rPr>
                <a:latin typeface="Courier"/>
              </a:rPr>
              <a:t>    pd.MultiIndex.from_product([schools, months], names</a:t>
            </a:r>
            <a:r>
              <a:rPr>
                <a:solidFill>
                  <a:srgbClr val="666666"/>
                </a:solidFill>
                <a:latin typeface="Courier"/>
              </a:rPr>
              <a:t>=</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a:t>
            </a:r>
            <a:br/>
            <a:r>
              <a:rPr>
                <a:latin typeface="Courier"/>
              </a:rPr>
              <a:t>    .to_frame(index</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(analysis), </a:t>
            </a:r>
            <a:r>
              <a:rPr>
                <a:solidFill>
                  <a:srgbClr val="4070A0"/>
                </a:solidFill>
                <a:latin typeface="Courier"/>
              </a:rPr>
              <a:t>"rows in the spine"</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d’abord l’ossature — En R</a:t>
            </a:r>
          </a:p>
        </p:txBody>
      </p:sp>
      <p:sp>
        <p:nvSpPr>
          <p:cNvPr id="3" name="Content Placeholder 2"/>
          <p:cNvSpPr>
            <a:spLocks noGrp="1"/>
          </p:cNvSpPr>
          <p:nvPr>
            <p:ph idx="1"/>
          </p:nvPr>
        </p:nvSpPr>
        <p:spPr/>
        <p:txBody>
          <a:bodyPr/>
          <a:lstStyle/>
          <a:p>
            <a:pPr lvl="0" indent="0">
              <a:buNone/>
            </a:pPr>
            <a:r>
              <a:rPr>
                <a:latin typeface="Courier"/>
              </a:rPr>
              <a:t>analysis </a:t>
            </a:r>
            <a:r>
              <a:rPr>
                <a:solidFill>
                  <a:srgbClr val="007020"/>
                </a:solidFill>
                <a:latin typeface="Courier"/>
              </a:rPr>
              <a:t>&lt;-</a:t>
            </a:r>
            <a:r>
              <a:rPr>
                <a:latin typeface="Courier"/>
              </a:rPr>
              <a:t> tidyr</a:t>
            </a:r>
            <a:r>
              <a:rPr>
                <a:solidFill>
                  <a:srgbClr val="4070A0"/>
                </a:solidFill>
                <a:latin typeface="Courier"/>
              </a:rPr>
              <a:t>::</a:t>
            </a:r>
            <a:r>
              <a:rPr>
                <a:solidFill>
                  <a:srgbClr val="06287E"/>
                </a:solidFill>
                <a:latin typeface="Courier"/>
              </a:rPr>
              <a:t>expand_grid</a:t>
            </a:r>
            <a:r>
              <a:rPr>
                <a:latin typeface="Courier"/>
              </a:rPr>
              <a:t>(</a:t>
            </a:r>
            <a:br/>
            <a:r>
              <a:rPr>
                <a:latin typeface="Courier"/>
              </a:rPr>
              <a:t>  </a:t>
            </a:r>
            <a:r>
              <a:rPr>
                <a:solidFill>
                  <a:srgbClr val="7D9029"/>
                </a:solidFill>
                <a:latin typeface="Courier"/>
              </a:rPr>
              <a:t>school_id =</a:t>
            </a:r>
            <a:r>
              <a:rPr>
                <a:latin typeface="Courier"/>
              </a:rPr>
              <a:t> </a:t>
            </a:r>
            <a:r>
              <a:rPr>
                <a:solidFill>
                  <a:srgbClr val="06287E"/>
                </a:solidFill>
                <a:latin typeface="Courier"/>
              </a:rPr>
              <a:t>unique</a:t>
            </a:r>
            <a:r>
              <a:rPr>
                <a:latin typeface="Courier"/>
              </a:rPr>
              <a:t>(roster</a:t>
            </a:r>
            <a:r>
              <a:rPr>
                <a:solidFill>
                  <a:srgbClr val="4070A0"/>
                </a:solidFill>
                <a:latin typeface="Courier"/>
              </a:rPr>
              <a:t>$</a:t>
            </a:r>
            <a:r>
              <a:rPr>
                <a:latin typeface="Courier"/>
              </a:rPr>
              <a:t>school_id),</a:t>
            </a:r>
            <a:br/>
            <a:r>
              <a:rPr>
                <a:latin typeface="Courier"/>
              </a:rPr>
              <a:t>  </a:t>
            </a:r>
            <a:r>
              <a:rPr>
                <a:solidFill>
                  <a:srgbClr val="7D9029"/>
                </a:solidFill>
                <a:latin typeface="Courier"/>
              </a:rPr>
              <a:t>month =</a:t>
            </a:r>
            <a:r>
              <a:rPr>
                <a:latin typeface="Courier"/>
              </a:rPr>
              <a:t> </a:t>
            </a:r>
            <a:r>
              <a:rPr>
                <a:solidFill>
                  <a:srgbClr val="06287E"/>
                </a:solidFill>
                <a:latin typeface="Courier"/>
              </a:rPr>
              <a:t>c</a:t>
            </a:r>
            <a:r>
              <a:rPr>
                <a:latin typeface="Courier"/>
              </a:rPr>
              <a:t>(</a:t>
            </a:r>
            <a:r>
              <a:rPr>
                <a:solidFill>
                  <a:srgbClr val="4070A0"/>
                </a:solidFill>
                <a:latin typeface="Courier"/>
              </a:rPr>
              <a:t>"2024-02"</a:t>
            </a:r>
            <a:r>
              <a:rPr>
                <a:latin typeface="Courier"/>
              </a:rPr>
              <a:t>, </a:t>
            </a:r>
            <a:r>
              <a:rPr>
                <a:solidFill>
                  <a:srgbClr val="4070A0"/>
                </a:solidFill>
                <a:latin typeface="Courier"/>
              </a:rPr>
              <a:t>"2024-03"</a:t>
            </a:r>
            <a:r>
              <a:rPr>
                <a:latin typeface="Courier"/>
              </a:rPr>
              <a:t>, </a:t>
            </a:r>
            <a:r>
              <a:rPr>
                <a:solidFill>
                  <a:srgbClr val="4070A0"/>
                </a:solidFill>
                <a:latin typeface="Courier"/>
              </a:rPr>
              <a:t>"2024-04"</a:t>
            </a:r>
            <a:r>
              <a:rPr>
                <a:latin typeface="Courier"/>
              </a:rPr>
              <a:t>)</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d’abord l’ossature</a:t>
            </a:r>
          </a:p>
        </p:txBody>
      </p:sp>
      <p:sp>
        <p:nvSpPr>
          <p:cNvPr id="3" name="Content Placeholder 2"/>
          <p:cNvSpPr>
            <a:spLocks noGrp="1"/>
          </p:cNvSpPr>
          <p:nvPr>
            <p:ph idx="1"/>
          </p:nvPr>
        </p:nvSpPr>
        <p:spPr/>
        <p:txBody>
          <a:bodyPr/>
          <a:lstStyle/>
          <a:p>
            <a:pPr lvl="0"/>
            <a:r>
              <a:rPr/>
              <a:t>L’ossature d’abord est l’habitude la plus utile de cette leçon — Un couple école-mois sans données existe désormais…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Attachez une mesure à la fois, et affirmez à chaque raccord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attach(base, addition, on, name):</a:t>
            </a:r>
            <a:br/>
            <a:r>
              <a:rPr>
                <a:latin typeface="Courier"/>
              </a:rPr>
              <a:t>    before </a:t>
            </a:r>
            <a:r>
              <a:rPr>
                <a:solidFill>
                  <a:srgbClr val="666666"/>
                </a:solidFill>
                <a:latin typeface="Courier"/>
              </a:rPr>
              <a:t>=</a:t>
            </a:r>
            <a:r>
              <a:rPr>
                <a:latin typeface="Courier"/>
              </a:rPr>
              <a:t> </a:t>
            </a:r>
            <a:r>
              <a:rPr>
                <a:solidFill>
                  <a:srgbClr val="008000"/>
                </a:solidFill>
                <a:latin typeface="Courier"/>
              </a:rPr>
              <a:t>len</a:t>
            </a:r>
            <a:r>
              <a:rPr>
                <a:latin typeface="Courier"/>
              </a:rPr>
              <a:t>(base)</a:t>
            </a:r>
            <a:br/>
            <a:r>
              <a:rPr>
                <a:latin typeface="Courier"/>
              </a:rPr>
              <a:t>    out </a:t>
            </a:r>
            <a:r>
              <a:rPr>
                <a:solidFill>
                  <a:srgbClr val="666666"/>
                </a:solidFill>
                <a:latin typeface="Courier"/>
              </a:rPr>
              <a:t>=</a:t>
            </a:r>
            <a:r>
              <a:rPr>
                <a:latin typeface="Courier"/>
              </a:rPr>
              <a:t> base.merge(addition, on</a:t>
            </a:r>
            <a:r>
              <a:rPr>
                <a:solidFill>
                  <a:srgbClr val="666666"/>
                </a:solidFill>
                <a:latin typeface="Courier"/>
              </a:rPr>
              <a:t>=</a:t>
            </a:r>
            <a:r>
              <a:rPr>
                <a:latin typeface="Courier"/>
              </a:rPr>
              <a:t>on,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"one_to_one"</a:t>
            </a:r>
            <a:r>
              <a:rPr>
                <a:latin typeface="Courier"/>
              </a:rPr>
              <a:t>)</a:t>
            </a:r>
            <a:b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(out) </a:t>
            </a:r>
            <a:r>
              <a:rPr>
                <a:solidFill>
                  <a:srgbClr val="666666"/>
                </a:solidFill>
                <a:latin typeface="Courier"/>
              </a:rPr>
              <a:t>!=</a:t>
            </a:r>
            <a:r>
              <a:rPr>
                <a:latin typeface="Courier"/>
              </a:rPr>
              <a:t> before:</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a:t>
            </a:r>
            <a:r>
              <a:rPr>
                <a:solidFill>
                  <a:srgbClr val="BB6688"/>
                </a:solidFill>
                <a:latin typeface="Courier"/>
              </a:rPr>
              <a:t>: row count changed </a:t>
            </a:r>
            <a:r>
              <a:rPr>
                <a:solidFill>
                  <a:srgbClr val="4070A0"/>
                </a:solidFill>
                <a:latin typeface="Courier"/>
              </a:rPr>
              <a:t>{</a:t>
            </a:r>
            <a:r>
              <a:rPr>
                <a:latin typeface="Courier"/>
              </a:rPr>
              <a:t>before</a:t>
            </a:r>
            <a:r>
              <a:rPr>
                <a:solidFill>
                  <a:srgbClr val="4070A0"/>
                </a:solidFill>
                <a:latin typeface="Courier"/>
              </a:rPr>
              <a:t>}</a:t>
            </a:r>
            <a:r>
              <a:rPr>
                <a:solidFill>
                  <a:srgbClr val="BB6688"/>
                </a:solidFill>
                <a:latin typeface="Courier"/>
              </a:rPr>
              <a:t> -&gt; </a:t>
            </a:r>
            <a:r>
              <a:rPr>
                <a:solidFill>
                  <a:srgbClr val="4070A0"/>
                </a:solidFill>
                <a:latin typeface="Courier"/>
              </a:rPr>
              <a:t>{</a:t>
            </a:r>
            <a:r>
              <a:rPr>
                <a:solidFill>
                  <a:srgbClr val="008000"/>
                </a:solidFill>
                <a:latin typeface="Courier"/>
              </a:rPr>
              <a:t>len</a:t>
            </a:r>
            <a:r>
              <a:rPr>
                <a:latin typeface="Courier"/>
              </a:rPr>
              <a:t>(out)</a:t>
            </a:r>
            <a:r>
              <a:rPr>
                <a:solidFill>
                  <a:srgbClr val="4070A0"/>
                </a:solidFill>
                <a:latin typeface="Courier"/>
              </a:rPr>
              <a:t>}</a:t>
            </a:r>
            <a:r>
              <a:rPr>
                <a:solidFill>
                  <a:srgbClr val="BB6688"/>
                </a:solidFill>
                <a:latin typeface="Courier"/>
              </a:rPr>
              <a:t>"</a:t>
            </a:r>
            <a:r>
              <a:rPr>
                <a:latin typeface="Courier"/>
              </a:rPr>
              <a:t>)</a:t>
            </a:r>
            <a:br/>
            <a:r>
              <a:rPr>
                <a:latin typeface="Courier"/>
              </a:rPr>
              <a:t>    filled </a:t>
            </a:r>
            <a:r>
              <a:rPr>
                <a:solidFill>
                  <a:srgbClr val="666666"/>
                </a:solidFill>
                <a:latin typeface="Courier"/>
              </a:rPr>
              <a:t>=</a:t>
            </a:r>
            <a:r>
              <a:rPr>
                <a:latin typeface="Courier"/>
              </a:rPr>
              <a:t> out[addition.columns.difference(on)].notna().</a:t>
            </a:r>
            <a:r>
              <a:rPr>
                <a:solidFill>
                  <a:srgbClr val="008000"/>
                </a:solidFill>
                <a:latin typeface="Courier"/>
              </a:rPr>
              <a:t>any</a:t>
            </a:r>
            <a:r>
              <a:rPr>
                <a:latin typeface="Courier"/>
              </a:rPr>
              <a:t>(axis</a:t>
            </a:r>
            <a:r>
              <a:rPr>
                <a:solidFill>
                  <a:srgbClr val="666666"/>
                </a:solidFill>
                <a:latin typeface="Courier"/>
              </a:rPr>
              <a:t>=</a:t>
            </a:r>
            <a:r>
              <a:rPr>
                <a:solidFill>
                  <a:srgbClr val="40A070"/>
                </a:solidFill>
                <a:latin typeface="Courier"/>
              </a:rPr>
              <a:t>1</a:t>
            </a:r>
            <a:r>
              <a:rPr>
                <a:latin typeface="Courier"/>
              </a:rPr>
              <a:t>).mean()</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a:t>
            </a:r>
            <a:r>
              <a:rPr>
                <a:solidFill>
                  <a:srgbClr val="BB6688"/>
                </a:solidFill>
                <a:latin typeface="Courier"/>
              </a:rPr>
              <a:t>: attached, </a:t>
            </a:r>
            <a:r>
              <a:rPr>
                <a:solidFill>
                  <a:srgbClr val="4070A0"/>
                </a:solidFill>
                <a:latin typeface="Courier"/>
              </a:rPr>
              <a:t>{</a:t>
            </a:r>
            <a:r>
              <a:rPr>
                <a:latin typeface="Courier"/>
              </a:rPr>
              <a:t>filled</a:t>
            </a:r>
            <a:r>
              <a:rPr>
                <a:solidFill>
                  <a:srgbClr val="4070A0"/>
                </a:solidFill>
                <a:latin typeface="Courier"/>
              </a:rPr>
              <a:t>:.1%}</a:t>
            </a:r>
            <a:r>
              <a:rPr>
                <a:solidFill>
                  <a:srgbClr val="BB6688"/>
                </a:solidFill>
                <a:latin typeface="Courier"/>
              </a:rPr>
              <a:t> of spine rows matched"</a:t>
            </a:r>
            <a:r>
              <a:rPr>
                <a:latin typeface="Courier"/>
              </a:rPr>
              <a:t>)</a:t>
            </a:r>
            <a:br/>
            <a:r>
              <a:rPr>
                <a:latin typeface="Courier"/>
              </a:rPr>
              <a:t>    </a:t>
            </a:r>
            <a:r>
              <a:rPr b="1">
                <a:solidFill>
                  <a:srgbClr val="007020"/>
                </a:solidFill>
                <a:latin typeface="Courier"/>
              </a:rPr>
              <a:t>return</a:t>
            </a:r>
            <a:r>
              <a:rPr>
                <a:latin typeface="Courier"/>
              </a:rPr>
              <a:t> out</a:t>
            </a:r>
            <a:br/>
            <a:br/>
            <a:br/>
            <a:r>
              <a:rPr>
                <a:latin typeface="Courier"/>
              </a:rPr>
              <a:t>analysis </a:t>
            </a:r>
            <a:r>
              <a:rPr>
                <a:solidFill>
                  <a:srgbClr val="666666"/>
                </a:solidFill>
                <a:latin typeface="Courier"/>
              </a:rPr>
              <a:t>=</a:t>
            </a:r>
            <a:r>
              <a:rPr>
                <a:latin typeface="Courier"/>
              </a:rPr>
              <a:t> attach(analysis, attendance_by_school_month, [</a:t>
            </a:r>
            <a:r>
              <a:rPr>
                <a:solidFill>
                  <a:srgbClr val="4070A0"/>
                </a:solidFill>
                <a:latin typeface="Courier"/>
              </a:rPr>
              <a:t>"school_id"</a:t>
            </a:r>
            <a:r>
              <a:rPr>
                <a:latin typeface="Courier"/>
              </a:rPr>
              <a:t>, </a:t>
            </a:r>
            <a:r>
              <a:rPr>
                <a:solidFill>
                  <a:srgbClr val="4070A0"/>
                </a:solidFill>
                <a:latin typeface="Courier"/>
              </a:rPr>
              <a:t>"month"</a:t>
            </a:r>
            <a:r>
              <a:rPr>
                <a:latin typeface="Courier"/>
              </a:rPr>
              <a:t>], </a:t>
            </a:r>
            <a:r>
              <a:rPr>
                <a:solidFill>
                  <a:srgbClr val="4070A0"/>
                </a:solidFill>
                <a:latin typeface="Courier"/>
              </a:rPr>
              <a:t>"attendance"</a:t>
            </a:r>
            <a:r>
              <a:rPr>
                <a:latin typeface="Courier"/>
              </a:rPr>
              <a:t>)</a:t>
            </a:r>
            <a:br/>
            <a:r>
              <a:rPr>
                <a:latin typeface="Courier"/>
              </a:rPr>
              <a:t>analysis </a:t>
            </a:r>
            <a:r>
              <a:rPr>
                <a:solidFill>
                  <a:srgbClr val="666666"/>
                </a:solidFill>
                <a:latin typeface="Courier"/>
              </a:rPr>
              <a:t>=</a:t>
            </a:r>
            <a:r>
              <a:rPr>
                <a:latin typeface="Courier"/>
              </a:rPr>
              <a:t> attach(analysis, enrolment_by_school, [</a:t>
            </a:r>
            <a:r>
              <a:rPr>
                <a:solidFill>
                  <a:srgbClr val="4070A0"/>
                </a:solidFill>
                <a:latin typeface="Courier"/>
              </a:rPr>
              <a:t>"school_id"</a:t>
            </a:r>
            <a:r>
              <a:rPr>
                <a:latin typeface="Courier"/>
              </a:rPr>
              <a:t>], </a:t>
            </a:r>
            <a:r>
              <a:rPr>
                <a:solidFill>
                  <a:srgbClr val="4070A0"/>
                </a:solidFill>
                <a:latin typeface="Courier"/>
              </a:rPr>
              <a:t>"enrolment"</a:t>
            </a:r>
            <a:r>
              <a:rPr>
                <a:latin typeface="Courier"/>
              </a:rPr>
              <a:t>)</a:t>
            </a:r>
            <a:br/>
            <a:r>
              <a:rPr>
                <a:latin typeface="Courier"/>
              </a:rPr>
              <a:t>analysis </a:t>
            </a:r>
            <a:r>
              <a:rPr>
                <a:solidFill>
                  <a:srgbClr val="666666"/>
                </a:solidFill>
                <a:latin typeface="Courier"/>
              </a:rPr>
              <a:t>=</a:t>
            </a:r>
            <a:r>
              <a:rPr>
                <a:latin typeface="Courier"/>
              </a:rPr>
              <a:t> attach(analysis, feeding_by_school, [</a:t>
            </a:r>
            <a:r>
              <a:rPr>
                <a:solidFill>
                  <a:srgbClr val="4070A0"/>
                </a:solidFill>
                <a:latin typeface="Courier"/>
              </a:rPr>
              <a:t>"school_id"</a:t>
            </a:r>
            <a:r>
              <a:rPr>
                <a:latin typeface="Courier"/>
              </a:rPr>
              <a:t>], </a:t>
            </a:r>
            <a:r>
              <a:rPr>
                <a:solidFill>
                  <a:srgbClr val="4070A0"/>
                </a:solidFill>
                <a:latin typeface="Courier"/>
              </a:rPr>
              <a:t>"feeding programme"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Attachez une mesure à la fois, et affirmez à chaque raccord — En R</a:t>
            </a:r>
          </a:p>
        </p:txBody>
      </p:sp>
      <p:sp>
        <p:nvSpPr>
          <p:cNvPr id="3" name="Content Placeholder 2"/>
          <p:cNvSpPr>
            <a:spLocks noGrp="1"/>
          </p:cNvSpPr>
          <p:nvPr>
            <p:ph idx="1"/>
          </p:nvPr>
        </p:nvSpPr>
        <p:spPr/>
        <p:txBody>
          <a:bodyPr/>
          <a:lstStyle/>
          <a:p>
            <a:pPr lvl="0" indent="0">
              <a:buNone/>
            </a:pPr>
            <a:r>
              <a:rPr>
                <a:latin typeface="Courier"/>
              </a:rPr>
              <a:t>attach_measure </a:t>
            </a:r>
            <a:r>
              <a:rPr>
                <a:solidFill>
                  <a:srgbClr val="007020"/>
                </a:solidFill>
                <a:latin typeface="Courier"/>
              </a:rPr>
              <a:t>&lt;-</a:t>
            </a:r>
            <a:r>
              <a:rPr>
                <a:latin typeface="Courier"/>
              </a:rPr>
              <a:t> </a:t>
            </a:r>
            <a:r>
              <a:rPr b="1">
                <a:solidFill>
                  <a:srgbClr val="007020"/>
                </a:solidFill>
                <a:latin typeface="Courier"/>
              </a:rPr>
              <a:t>function</a:t>
            </a:r>
            <a:r>
              <a:rPr>
                <a:latin typeface="Courier"/>
              </a:rPr>
              <a:t>(base, addition, by, name) {</a:t>
            </a:r>
            <a:br/>
            <a:r>
              <a:rPr>
                <a:latin typeface="Courier"/>
              </a:rPr>
              <a:t>  before </a:t>
            </a:r>
            <a:r>
              <a:rPr>
                <a:solidFill>
                  <a:srgbClr val="007020"/>
                </a:solidFill>
                <a:latin typeface="Courier"/>
              </a:rPr>
              <a:t>&lt;-</a:t>
            </a:r>
            <a:r>
              <a:rPr>
                <a:latin typeface="Courier"/>
              </a:rPr>
              <a:t> </a:t>
            </a:r>
            <a:r>
              <a:rPr>
                <a:solidFill>
                  <a:srgbClr val="06287E"/>
                </a:solidFill>
                <a:latin typeface="Courier"/>
              </a:rPr>
              <a:t>nrow</a:t>
            </a:r>
            <a:r>
              <a:rPr>
                <a:latin typeface="Courier"/>
              </a:rPr>
              <a:t>(base)</a:t>
            </a:r>
            <a:br/>
            <a:r>
              <a:rPr>
                <a:latin typeface="Courier"/>
              </a:rPr>
              <a:t>  out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left_join</a:t>
            </a:r>
            <a:r>
              <a:rPr>
                <a:latin typeface="Courier"/>
              </a:rPr>
              <a:t>(base, addition, </a:t>
            </a:r>
            <a:r>
              <a:rPr>
                <a:solidFill>
                  <a:srgbClr val="7D9029"/>
                </a:solidFill>
                <a:latin typeface="Courier"/>
              </a:rPr>
              <a:t>by =</a:t>
            </a:r>
            <a:r>
              <a:rPr>
                <a:latin typeface="Courier"/>
              </a:rPr>
              <a:t> by, </a:t>
            </a:r>
            <a:r>
              <a:rPr>
                <a:solidFill>
                  <a:srgbClr val="7D9029"/>
                </a:solidFill>
                <a:latin typeface="Courier"/>
              </a:rPr>
              <a:t>relationship =</a:t>
            </a:r>
            <a:r>
              <a:rPr>
                <a:latin typeface="Courier"/>
              </a:rPr>
              <a:t> </a:t>
            </a:r>
            <a:r>
              <a:rPr>
                <a:solidFill>
                  <a:srgbClr val="4070A0"/>
                </a:solidFill>
                <a:latin typeface="Courier"/>
              </a:rPr>
              <a:t>"one-to-one"</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nrow</a:t>
            </a:r>
            <a:r>
              <a:rPr>
                <a:latin typeface="Courier"/>
              </a:rPr>
              <a:t>(out) </a:t>
            </a:r>
            <a:r>
              <a:rPr>
                <a:solidFill>
                  <a:srgbClr val="4070A0"/>
                </a:solidFill>
                <a:latin typeface="Courier"/>
              </a:rPr>
              <a:t>!=</a:t>
            </a:r>
            <a:r>
              <a:rPr>
                <a:latin typeface="Courier"/>
              </a:rPr>
              <a:t> before) {</a:t>
            </a:r>
            <a:br/>
            <a:r>
              <a:rPr>
                <a:latin typeface="Courier"/>
              </a:rPr>
              <a:t>    </a:t>
            </a:r>
            <a:r>
              <a:rPr>
                <a:solidFill>
                  <a:srgbClr val="06287E"/>
                </a:solidFill>
                <a:latin typeface="Courier"/>
              </a:rPr>
              <a:t>stop</a:t>
            </a:r>
            <a:r>
              <a:rPr>
                <a:latin typeface="Courier"/>
              </a:rPr>
              <a:t>(</a:t>
            </a:r>
            <a:r>
              <a:rPr>
                <a:solidFill>
                  <a:srgbClr val="06287E"/>
                </a:solidFill>
                <a:latin typeface="Courier"/>
              </a:rPr>
              <a:t>sprintf</a:t>
            </a:r>
            <a:r>
              <a:rPr>
                <a:latin typeface="Courier"/>
              </a:rPr>
              <a:t>(</a:t>
            </a:r>
            <a:r>
              <a:rPr>
                <a:solidFill>
                  <a:srgbClr val="4070A0"/>
                </a:solidFill>
                <a:latin typeface="Courier"/>
              </a:rPr>
              <a:t>"%s: row count changed %d -&gt; %d"</a:t>
            </a:r>
            <a:r>
              <a:rPr>
                <a:latin typeface="Courier"/>
              </a:rPr>
              <a:t>, name, before, </a:t>
            </a:r>
            <a:r>
              <a:rPr>
                <a:solidFill>
                  <a:srgbClr val="06287E"/>
                </a:solidFill>
                <a:latin typeface="Courier"/>
              </a:rPr>
              <a:t>nrow</a:t>
            </a:r>
            <a:r>
              <a:rPr>
                <a:latin typeface="Courier"/>
              </a:rPr>
              <a:t>(out)))</a:t>
            </a:r>
            <a:br/>
            <a:r>
              <a:rPr>
                <a:latin typeface="Courier"/>
              </a:rPr>
              <a:t>  }</a:t>
            </a:r>
            <a:br/>
            <a:r>
              <a:rPr>
                <a:latin typeface="Courier"/>
              </a:rPr>
              <a:t>  </a:t>
            </a:r>
            <a:r>
              <a:rPr>
                <a:solidFill>
                  <a:srgbClr val="06287E"/>
                </a:solidFill>
                <a:latin typeface="Courier"/>
              </a:rPr>
              <a:t>message</a:t>
            </a:r>
            <a:r>
              <a:rPr>
                <a:latin typeface="Courier"/>
              </a:rPr>
              <a:t>(</a:t>
            </a:r>
            <a:r>
              <a:rPr>
                <a:solidFill>
                  <a:srgbClr val="06287E"/>
                </a:solidFill>
                <a:latin typeface="Courier"/>
              </a:rPr>
              <a:t>sprintf</a:t>
            </a:r>
            <a:r>
              <a:rPr>
                <a:latin typeface="Courier"/>
              </a:rPr>
              <a:t>(</a:t>
            </a:r>
            <a:r>
              <a:rPr>
                <a:solidFill>
                  <a:srgbClr val="4070A0"/>
                </a:solidFill>
                <a:latin typeface="Courier"/>
              </a:rPr>
              <a:t>"%s: attached"</a:t>
            </a:r>
            <a:r>
              <a:rPr>
                <a:latin typeface="Courier"/>
              </a:rPr>
              <a:t>, name))</a:t>
            </a:r>
            <a:br/>
            <a:r>
              <a:rPr>
                <a:latin typeface="Courier"/>
              </a:rPr>
              <a:t>  out</a:t>
            </a:r>
            <a:br/>
            <a:r>
              <a:rPr>
                <a:latin typeface="Courier"/>
              </a:rPr>
              <a:t>}</a:t>
            </a:r>
            <a:br/>
            <a:br/>
            <a:r>
              <a:rPr>
                <a:latin typeface="Courier"/>
              </a:rPr>
              <a:t>analysis </a:t>
            </a:r>
            <a:r>
              <a:rPr>
                <a:solidFill>
                  <a:srgbClr val="007020"/>
                </a:solidFill>
                <a:latin typeface="Courier"/>
              </a:rPr>
              <a:t>&lt;-</a:t>
            </a:r>
            <a:r>
              <a:rPr>
                <a:latin typeface="Courier"/>
              </a:rPr>
              <a:t> analysis </a:t>
            </a:r>
            <a:r>
              <a:rPr>
                <a:solidFill>
                  <a:srgbClr val="4070A0"/>
                </a:solidFill>
                <a:latin typeface="Courier"/>
              </a:rPr>
              <a:t>|&gt;</a:t>
            </a:r>
            <a:br/>
            <a:r>
              <a:rPr>
                <a:latin typeface="Courier"/>
              </a:rPr>
              <a:t>  </a:t>
            </a:r>
            <a:r>
              <a:rPr>
                <a:solidFill>
                  <a:srgbClr val="06287E"/>
                </a:solidFill>
                <a:latin typeface="Courier"/>
              </a:rPr>
              <a:t>attach_measure</a:t>
            </a:r>
            <a:r>
              <a:rPr>
                <a:latin typeface="Courier"/>
              </a:rPr>
              <a:t>(attendance_by_school_month, </a:t>
            </a:r>
            <a:r>
              <a:rPr>
                <a:solidFill>
                  <a:srgbClr val="06287E"/>
                </a:solidFill>
                <a:latin typeface="Courier"/>
              </a:rPr>
              <a:t>c</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 </a:t>
            </a:r>
            <a:r>
              <a:rPr>
                <a:solidFill>
                  <a:srgbClr val="4070A0"/>
                </a:solidFill>
                <a:latin typeface="Courier"/>
              </a:rPr>
              <a:t>"attendance"</a:t>
            </a:r>
            <a:r>
              <a:rPr>
                <a:latin typeface="Courier"/>
              </a:rPr>
              <a:t>) </a:t>
            </a:r>
            <a:r>
              <a:rPr>
                <a:solidFill>
                  <a:srgbClr val="4070A0"/>
                </a:solidFill>
                <a:latin typeface="Courier"/>
              </a:rPr>
              <a:t>|&gt;</a:t>
            </a:r>
            <a:br/>
            <a:r>
              <a:rPr>
                <a:latin typeface="Courier"/>
              </a:rPr>
              <a:t>  </a:t>
            </a:r>
            <a:r>
              <a:rPr>
                <a:solidFill>
                  <a:srgbClr val="06287E"/>
                </a:solidFill>
                <a:latin typeface="Courier"/>
              </a:rPr>
              <a:t>attach_measure</a:t>
            </a:r>
            <a:r>
              <a:rPr>
                <a:latin typeface="Courier"/>
              </a:rPr>
              <a:t>(enrolment_by_school, </a:t>
            </a:r>
            <a:r>
              <a:rPr>
                <a:solidFill>
                  <a:srgbClr val="4070A0"/>
                </a:solidFill>
                <a:latin typeface="Courier"/>
              </a:rPr>
              <a:t>"school_id"</a:t>
            </a:r>
            <a:r>
              <a:rPr>
                <a:latin typeface="Courier"/>
              </a:rPr>
              <a:t>, </a:t>
            </a:r>
            <a:r>
              <a:rPr>
                <a:solidFill>
                  <a:srgbClr val="4070A0"/>
                </a:solidFill>
                <a:latin typeface="Courier"/>
              </a:rPr>
              <a:t>"enrolment"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Portez la provenance — En Python</a:t>
            </a:r>
          </a:p>
        </p:txBody>
      </p:sp>
      <p:sp>
        <p:nvSpPr>
          <p:cNvPr id="3" name="Content Placeholder 2"/>
          <p:cNvSpPr>
            <a:spLocks noGrp="1"/>
          </p:cNvSpPr>
          <p:nvPr>
            <p:ph idx="1"/>
          </p:nvPr>
        </p:nvSpPr>
        <p:spPr/>
        <p:txBody>
          <a:bodyPr/>
          <a:lstStyle/>
          <a:p>
            <a:pPr lvl="0" indent="0">
              <a:buNone/>
            </a:pPr>
            <a:r>
              <a:rPr>
                <a:latin typeface="Courier"/>
              </a:rPr>
              <a:t>analysis[</a:t>
            </a:r>
            <a:r>
              <a:rPr>
                <a:solidFill>
                  <a:srgbClr val="4070A0"/>
                </a:solidFill>
                <a:latin typeface="Courier"/>
              </a:rPr>
              <a:t>"source_register"</a:t>
            </a:r>
            <a:r>
              <a:rPr>
                <a:latin typeface="Courier"/>
              </a:rPr>
              <a:t>] </a:t>
            </a:r>
            <a:r>
              <a:rPr>
                <a:solidFill>
                  <a:srgbClr val="666666"/>
                </a:solidFill>
                <a:latin typeface="Courier"/>
              </a:rPr>
              <a:t>=</a:t>
            </a:r>
            <a:r>
              <a:rPr>
                <a:latin typeface="Courier"/>
              </a:rPr>
              <a:t> </a:t>
            </a:r>
            <a:r>
              <a:rPr>
                <a:solidFill>
                  <a:srgbClr val="4070A0"/>
                </a:solidFill>
                <a:latin typeface="Courier"/>
              </a:rPr>
              <a:t>"school-attendance-2024.v1.csv"</a:t>
            </a:r>
            <a:br/>
            <a:r>
              <a:rPr>
                <a:latin typeface="Courier"/>
              </a:rPr>
              <a:t>analysis[</a:t>
            </a:r>
            <a:r>
              <a:rPr>
                <a:solidFill>
                  <a:srgbClr val="4070A0"/>
                </a:solidFill>
                <a:latin typeface="Courier"/>
              </a:rPr>
              <a:t>"denominator_source"</a:t>
            </a:r>
            <a:r>
              <a:rPr>
                <a:latin typeface="Courier"/>
              </a:rPr>
              <a:t>] </a:t>
            </a:r>
            <a:r>
              <a:rPr>
                <a:solidFill>
                  <a:srgbClr val="666666"/>
                </a:solidFill>
                <a:latin typeface="Courier"/>
              </a:rPr>
              <a:t>=</a:t>
            </a:r>
            <a:r>
              <a:rPr>
                <a:latin typeface="Courier"/>
              </a:rPr>
              <a:t> </a:t>
            </a:r>
            <a:r>
              <a:rPr>
                <a:solidFill>
                  <a:srgbClr val="4070A0"/>
                </a:solidFill>
                <a:latin typeface="Courier"/>
              </a:rPr>
              <a:t>"roster 2024, enrolled students"</a:t>
            </a:r>
            <a:br/>
            <a:r>
              <a:rPr>
                <a:latin typeface="Courier"/>
              </a:rPr>
              <a:t>analysis[</a:t>
            </a:r>
            <a:r>
              <a:rPr>
                <a:solidFill>
                  <a:srgbClr val="4070A0"/>
                </a:solidFill>
                <a:latin typeface="Courier"/>
              </a:rPr>
              <a:t>"marks_definition"</a:t>
            </a:r>
            <a:r>
              <a:rPr>
                <a:latin typeface="Courier"/>
              </a:rPr>
              <a:t>] </a:t>
            </a:r>
            <a:r>
              <a:rPr>
                <a:solidFill>
                  <a:srgbClr val="666666"/>
                </a:solidFill>
                <a:latin typeface="Courier"/>
              </a:rPr>
              <a:t>=</a:t>
            </a:r>
            <a:r>
              <a:rPr>
                <a:latin typeface="Courier"/>
              </a:rPr>
              <a:t> </a:t>
            </a:r>
            <a:r>
              <a:rPr>
                <a:solidFill>
                  <a:srgbClr val="4070A0"/>
                </a:solidFill>
                <a:latin typeface="Courier"/>
              </a:rPr>
              <a:t>"true/false only; Y/N excluded"</a:t>
            </a:r>
            <a:br/>
            <a:r>
              <a:rPr>
                <a:latin typeface="Courier"/>
              </a:rPr>
              <a:t>analysis[</a:t>
            </a:r>
            <a:r>
              <a:rPr>
                <a:solidFill>
                  <a:srgbClr val="4070A0"/>
                </a:solidFill>
                <a:latin typeface="Courier"/>
              </a:rPr>
              <a:t>"extracted_on"</a:t>
            </a:r>
            <a:r>
              <a:rPr>
                <a:latin typeface="Courier"/>
              </a:rPr>
              <a:t>] </a:t>
            </a:r>
            <a:r>
              <a:rPr>
                <a:solidFill>
                  <a:srgbClr val="666666"/>
                </a:solidFill>
                <a:latin typeface="Courier"/>
              </a:rPr>
              <a:t>=</a:t>
            </a:r>
            <a:r>
              <a:rPr>
                <a:latin typeface="Courier"/>
              </a:rPr>
              <a:t> </a:t>
            </a:r>
            <a:r>
              <a:rPr>
                <a:solidFill>
                  <a:srgbClr val="4070A0"/>
                </a:solidFill>
                <a:latin typeface="Courier"/>
              </a:rPr>
              <a:t>"2026-07-27"</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Portez la provenance — En R</a:t>
            </a:r>
          </a:p>
        </p:txBody>
      </p:sp>
      <p:sp>
        <p:nvSpPr>
          <p:cNvPr id="3" name="Content Placeholder 2"/>
          <p:cNvSpPr>
            <a:spLocks noGrp="1"/>
          </p:cNvSpPr>
          <p:nvPr>
            <p:ph idx="1"/>
          </p:nvPr>
        </p:nvSpPr>
        <p:spPr/>
        <p:txBody>
          <a:bodyPr/>
          <a:lstStyle/>
          <a:p>
            <a:pPr lvl="0" indent="0">
              <a:buNone/>
            </a:pPr>
            <a:r>
              <a:rPr>
                <a:latin typeface="Courier"/>
              </a:rPr>
              <a:t>analysis </a:t>
            </a:r>
            <a:r>
              <a:rPr>
                <a:solidFill>
                  <a:srgbClr val="007020"/>
                </a:solidFill>
                <a:latin typeface="Courier"/>
              </a:rPr>
              <a:t>&lt;-</a:t>
            </a:r>
            <a:r>
              <a:rPr>
                <a:latin typeface="Courier"/>
              </a:rPr>
              <a:t> analysis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source_register    =</a:t>
            </a:r>
            <a:r>
              <a:rPr>
                <a:latin typeface="Courier"/>
              </a:rPr>
              <a:t> </a:t>
            </a:r>
            <a:r>
              <a:rPr>
                <a:solidFill>
                  <a:srgbClr val="4070A0"/>
                </a:solidFill>
                <a:latin typeface="Courier"/>
              </a:rPr>
              <a:t>"school-attendance-2024.v1.csv"</a:t>
            </a:r>
            <a:r>
              <a:rPr>
                <a:latin typeface="Courier"/>
              </a:rPr>
              <a:t>,</a:t>
            </a:r>
            <a:br/>
            <a:r>
              <a:rPr>
                <a:latin typeface="Courier"/>
              </a:rPr>
              <a:t>    </a:t>
            </a:r>
            <a:r>
              <a:rPr>
                <a:solidFill>
                  <a:srgbClr val="7D9029"/>
                </a:solidFill>
                <a:latin typeface="Courier"/>
              </a:rPr>
              <a:t>denominator_source =</a:t>
            </a:r>
            <a:r>
              <a:rPr>
                <a:latin typeface="Courier"/>
              </a:rPr>
              <a:t> </a:t>
            </a:r>
            <a:r>
              <a:rPr>
                <a:solidFill>
                  <a:srgbClr val="4070A0"/>
                </a:solidFill>
                <a:latin typeface="Courier"/>
              </a:rPr>
              <a:t>"roster 2024, enrolled students"</a:t>
            </a:r>
            <a:r>
              <a:rPr>
                <a:latin typeface="Courier"/>
              </a:rPr>
              <a:t>,</a:t>
            </a:r>
            <a:br/>
            <a:r>
              <a:rPr>
                <a:latin typeface="Courier"/>
              </a:rPr>
              <a:t>    </a:t>
            </a:r>
            <a:r>
              <a:rPr>
                <a:solidFill>
                  <a:srgbClr val="7D9029"/>
                </a:solidFill>
                <a:latin typeface="Courier"/>
              </a:rPr>
              <a:t>marks_definition   =</a:t>
            </a:r>
            <a:r>
              <a:rPr>
                <a:latin typeface="Courier"/>
              </a:rPr>
              <a:t> </a:t>
            </a:r>
            <a:r>
              <a:rPr>
                <a:solidFill>
                  <a:srgbClr val="4070A0"/>
                </a:solidFill>
                <a:latin typeface="Courier"/>
              </a:rPr>
              <a:t>"true/false only; Y/N excluded"</a:t>
            </a:r>
            <a:r>
              <a:rPr>
                <a:latin typeface="Courier"/>
              </a:rPr>
              <a:t>,</a:t>
            </a:r>
            <a:br/>
            <a:r>
              <a:rPr>
                <a:latin typeface="Courier"/>
              </a:rPr>
              <a:t>    </a:t>
            </a:r>
            <a:r>
              <a:rPr>
                <a:solidFill>
                  <a:srgbClr val="7D9029"/>
                </a:solidFill>
                <a:latin typeface="Courier"/>
              </a:rPr>
              <a:t>extracted_on       =</a:t>
            </a:r>
            <a:r>
              <a:rPr>
                <a:latin typeface="Courier"/>
              </a:rPr>
              <a:t> </a:t>
            </a:r>
            <a:r>
              <a:rPr>
                <a:solidFill>
                  <a:srgbClr val="4070A0"/>
                </a:solidFill>
                <a:latin typeface="Courier"/>
              </a:rPr>
              <a:t>"2026-07-27"</a:t>
            </a:r>
            <a:br/>
            <a:r>
              <a:rPr>
                <a:latin typeface="Courier"/>
              </a:rPr>
              <a:t>  )</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Affirmez ce qui doit être vrai de la table finie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assert</a:t>
            </a:r>
            <a:r>
              <a:rPr>
                <a:latin typeface="Courier"/>
              </a:rPr>
              <a:t> analysis.duplicated(subset</a:t>
            </a:r>
            <a:r>
              <a:rPr>
                <a:solidFill>
                  <a:srgbClr val="666666"/>
                </a:solidFill>
                <a:latin typeface="Courier"/>
              </a:rPr>
              <a:t>=</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0</a:t>
            </a:r>
            <a:br/>
            <a:r>
              <a:rPr b="1">
                <a:solidFill>
                  <a:srgbClr val="007020"/>
                </a:solidFill>
                <a:latin typeface="Courier"/>
              </a:rPr>
              <a:t>assert</a:t>
            </a:r>
            <a:r>
              <a:rPr>
                <a:latin typeface="Courier"/>
              </a:rPr>
              <a:t> analysis[</a:t>
            </a:r>
            <a:r>
              <a:rPr>
                <a:solidFill>
                  <a:srgbClr val="4070A0"/>
                </a:solidFill>
                <a:latin typeface="Courier"/>
              </a:rPr>
              <a:t>"attendance_rate"</a:t>
            </a:r>
            <a:r>
              <a:rPr>
                <a:latin typeface="Courier"/>
              </a:rPr>
              <a:t>].between(</a:t>
            </a:r>
            <a:r>
              <a:rPr>
                <a:solidFill>
                  <a:srgbClr val="40A070"/>
                </a:solidFill>
                <a:latin typeface="Courier"/>
              </a:rPr>
              <a:t>0</a:t>
            </a:r>
            <a:r>
              <a:rPr>
                <a:latin typeface="Courier"/>
              </a:rPr>
              <a:t>, </a:t>
            </a:r>
            <a:r>
              <a:rPr>
                <a:solidFill>
                  <a:srgbClr val="40A070"/>
                </a:solidFill>
                <a:latin typeface="Courier"/>
              </a:rPr>
              <a:t>1</a:t>
            </a:r>
            <a:r>
              <a:rPr>
                <a:latin typeface="Courier"/>
              </a:rPr>
              <a:t>).</a:t>
            </a:r>
            <a:r>
              <a:rPr>
                <a:solidFill>
                  <a:srgbClr val="008000"/>
                </a:solidFill>
                <a:latin typeface="Courier"/>
              </a:rPr>
              <a:t>all</a:t>
            </a:r>
            <a:r>
              <a:rPr>
                <a:latin typeface="Courier"/>
              </a:rPr>
              <a:t>()</a:t>
            </a:r>
            <a:br/>
            <a:r>
              <a:rPr b="1">
                <a:solidFill>
                  <a:srgbClr val="007020"/>
                </a:solidFill>
                <a:latin typeface="Courier"/>
              </a:rPr>
              <a:t>assert</a:t>
            </a:r>
            <a:r>
              <a:rPr>
                <a:latin typeface="Courier"/>
              </a:rPr>
              <a:t> (analysis[</a:t>
            </a:r>
            <a:r>
              <a:rPr>
                <a:solidFill>
                  <a:srgbClr val="4070A0"/>
                </a:solidFill>
                <a:latin typeface="Courier"/>
              </a:rPr>
              <a:t>"days_present"</a:t>
            </a:r>
            <a:r>
              <a:rPr>
                <a:latin typeface="Courier"/>
              </a:rPr>
              <a:t>] </a:t>
            </a:r>
            <a:r>
              <a:rPr>
                <a:solidFill>
                  <a:srgbClr val="666666"/>
                </a:solidFill>
                <a:latin typeface="Courier"/>
              </a:rPr>
              <a:t>&lt;=</a:t>
            </a:r>
            <a:r>
              <a:rPr>
                <a:latin typeface="Courier"/>
              </a:rPr>
              <a:t> analysis[</a:t>
            </a:r>
            <a:r>
              <a:rPr>
                <a:solidFill>
                  <a:srgbClr val="4070A0"/>
                </a:solidFill>
                <a:latin typeface="Courier"/>
              </a:rPr>
              <a:t>"days_marked"</a:t>
            </a:r>
            <a:r>
              <a:rPr>
                <a:latin typeface="Courier"/>
              </a:rPr>
              <a:t>]).</a:t>
            </a:r>
            <a:r>
              <a:rPr>
                <a:solidFill>
                  <a:srgbClr val="008000"/>
                </a:solidFill>
                <a:latin typeface="Courier"/>
              </a:rPr>
              <a:t>all</a:t>
            </a:r>
            <a:r>
              <a:rPr>
                <a:latin typeface="Courier"/>
              </a:rPr>
              <a:t>()</a:t>
            </a:r>
            <a:br/>
            <a:r>
              <a:rPr b="1">
                <a:solidFill>
                  <a:srgbClr val="007020"/>
                </a:solidFill>
                <a:latin typeface="Courier"/>
              </a:rPr>
              <a:t>assert</a:t>
            </a:r>
            <a:r>
              <a:rPr>
                <a:latin typeface="Courier"/>
              </a:rPr>
              <a:t> </a:t>
            </a:r>
            <a:r>
              <a:rPr>
                <a:solidFill>
                  <a:srgbClr val="008000"/>
                </a:solidFill>
                <a:latin typeface="Courier"/>
              </a:rPr>
              <a:t>len</a:t>
            </a:r>
            <a:r>
              <a:rPr>
                <a:latin typeface="Courier"/>
              </a:rPr>
              <a:t>(analysis) </a:t>
            </a:r>
            <a:r>
              <a:rPr>
                <a:solidFill>
                  <a:srgbClr val="666666"/>
                </a:solidFill>
                <a:latin typeface="Courier"/>
              </a:rPr>
              <a:t>==</a:t>
            </a:r>
            <a:r>
              <a:rPr>
                <a:latin typeface="Courier"/>
              </a:rPr>
              <a:t> </a:t>
            </a:r>
            <a:r>
              <a:rPr>
                <a:solidFill>
                  <a:srgbClr val="40A070"/>
                </a:solidFill>
                <a:latin typeface="Courier"/>
              </a:rPr>
              <a:t>24</a:t>
            </a:r>
            <a:r>
              <a:rPr>
                <a:latin typeface="Courier"/>
              </a:rPr>
              <a:t> </a:t>
            </a:r>
            <a:r>
              <a:rPr>
                <a:solidFill>
                  <a:srgbClr val="666666"/>
                </a:solidFill>
                <a:latin typeface="Courier"/>
              </a:rPr>
              <a:t>*</a:t>
            </a:r>
            <a:r>
              <a:rPr>
                <a:latin typeface="Courier"/>
              </a:rPr>
              <a:t> </a:t>
            </a:r>
            <a:r>
              <a:rPr>
                <a:solidFill>
                  <a:srgbClr val="40A070"/>
                </a:solidFill>
                <a:latin typeface="Courier"/>
              </a:rPr>
              <a:t>3</a:t>
            </a:r>
            <a:br/>
            <a:br/>
            <a:r>
              <a:rPr>
                <a:solidFill>
                  <a:srgbClr val="008000"/>
                </a:solidFill>
                <a:latin typeface="Courier"/>
              </a:rPr>
              <a:t>print</a:t>
            </a:r>
            <a:r>
              <a:rPr>
                <a:latin typeface="Courier"/>
              </a:rPr>
              <a:t>(</a:t>
            </a:r>
            <a:r>
              <a:rPr>
                <a:solidFill>
                  <a:srgbClr val="BB6688"/>
                </a:solidFill>
                <a:latin typeface="Courier"/>
              </a:rPr>
              <a:t>f"analysis table: </a:t>
            </a:r>
            <a:r>
              <a:rPr>
                <a:solidFill>
                  <a:srgbClr val="4070A0"/>
                </a:solidFill>
                <a:latin typeface="Courier"/>
              </a:rPr>
              <a:t>{</a:t>
            </a:r>
            <a:r>
              <a:rPr>
                <a:solidFill>
                  <a:srgbClr val="008000"/>
                </a:solidFill>
                <a:latin typeface="Courier"/>
              </a:rPr>
              <a:t>len</a:t>
            </a:r>
            <a:r>
              <a:rPr>
                <a:latin typeface="Courier"/>
              </a:rPr>
              <a:t>(analysis)</a:t>
            </a:r>
            <a:r>
              <a:rPr>
                <a:solidFill>
                  <a:srgbClr val="4070A0"/>
                </a:solidFill>
                <a:latin typeface="Courier"/>
              </a:rPr>
              <a:t>}</a:t>
            </a:r>
            <a:r>
              <a:rPr>
                <a:solidFill>
                  <a:srgbClr val="BB6688"/>
                </a:solidFill>
                <a:latin typeface="Courier"/>
              </a:rPr>
              <a:t> rows, "</a:t>
            </a:r>
            <a:br/>
            <a:r>
              <a:rPr>
                <a:latin typeface="Courier"/>
              </a:rPr>
              <a:t>      </a:t>
            </a:r>
            <a:r>
              <a:rPr>
                <a:solidFill>
                  <a:srgbClr val="BB6688"/>
                </a:solidFill>
                <a:latin typeface="Courier"/>
              </a:rPr>
              <a:t>f"</a:t>
            </a:r>
            <a:r>
              <a:rPr>
                <a:solidFill>
                  <a:srgbClr val="4070A0"/>
                </a:solidFill>
                <a:latin typeface="Courier"/>
              </a:rPr>
              <a:t>{</a:t>
            </a:r>
            <a:r>
              <a:rPr>
                <a:latin typeface="Courier"/>
              </a:rPr>
              <a:t>analysis[</a:t>
            </a:r>
            <a:r>
              <a:rPr>
                <a:solidFill>
                  <a:srgbClr val="4070A0"/>
                </a:solidFill>
                <a:latin typeface="Courier"/>
              </a:rPr>
              <a:t>'attendance_rate'</a:t>
            </a:r>
            <a:r>
              <a:rPr>
                <a:latin typeface="Courier"/>
              </a:rPr>
              <a:t>]</a:t>
            </a:r>
            <a:r>
              <a:rPr>
                <a:solidFill>
                  <a:srgbClr val="4070A0"/>
                </a:solidFill>
                <a:latin typeface="Courier"/>
              </a:rPr>
              <a:t>.</a:t>
            </a:r>
            <a:r>
              <a:rPr>
                <a:latin typeface="Courier"/>
              </a:rPr>
              <a:t>isna()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without an attendance rate"</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Affirmez ce qui doit être vrai de la table finie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b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duplicated</a:t>
            </a:r>
            <a:r>
              <a:rPr>
                <a:latin typeface="Courier"/>
              </a:rPr>
              <a:t>(analysis[</a:t>
            </a:r>
            <a:r>
              <a:rPr>
                <a:solidFill>
                  <a:srgbClr val="06287E"/>
                </a:solidFill>
                <a:latin typeface="Courier"/>
              </a:rPr>
              <a:t>c</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a:t>
            </a:r>
            <a:br/>
            <a:r>
              <a:rPr>
                <a:latin typeface="Courier"/>
              </a:rPr>
              <a:t>  </a:t>
            </a:r>
            <a:r>
              <a:rPr>
                <a:solidFill>
                  <a:srgbClr val="06287E"/>
                </a:solidFill>
                <a:latin typeface="Courier"/>
              </a:rPr>
              <a:t>all</a:t>
            </a:r>
            <a:r>
              <a:rPr>
                <a:latin typeface="Courier"/>
              </a:rPr>
              <a:t>(dplyr</a:t>
            </a:r>
            <a:r>
              <a:rPr>
                <a:solidFill>
                  <a:srgbClr val="4070A0"/>
                </a:solidFill>
                <a:latin typeface="Courier"/>
              </a:rPr>
              <a:t>::</a:t>
            </a:r>
            <a:r>
              <a:rPr>
                <a:solidFill>
                  <a:srgbClr val="06287E"/>
                </a:solidFill>
                <a:latin typeface="Courier"/>
              </a:rPr>
              <a:t>between</a:t>
            </a:r>
            <a:r>
              <a:rPr>
                <a:latin typeface="Courier"/>
              </a:rPr>
              <a:t>(analysis</a:t>
            </a:r>
            <a:r>
              <a:rPr>
                <a:solidFill>
                  <a:srgbClr val="4070A0"/>
                </a:solidFill>
                <a:latin typeface="Courier"/>
              </a:rPr>
              <a:t>$</a:t>
            </a:r>
            <a:r>
              <a:rPr>
                <a:latin typeface="Courier"/>
              </a:rPr>
              <a:t>attendance_rate, </a:t>
            </a:r>
            <a:r>
              <a:rPr>
                <a:solidFill>
                  <a:srgbClr val="40A070"/>
                </a:solidFill>
                <a:latin typeface="Courier"/>
              </a:rPr>
              <a:t>0</a:t>
            </a:r>
            <a:r>
              <a:rPr>
                <a:latin typeface="Courier"/>
              </a:rPr>
              <a:t>, </a:t>
            </a:r>
            <a:r>
              <a:rPr>
                <a:solidFill>
                  <a:srgbClr val="40A070"/>
                </a:solidFill>
                <a:latin typeface="Courier"/>
              </a:rPr>
              <a:t>1</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06287E"/>
                </a:solidFill>
                <a:latin typeface="Courier"/>
              </a:rPr>
              <a:t>all</a:t>
            </a:r>
            <a:r>
              <a:rPr>
                <a:latin typeface="Courier"/>
              </a:rPr>
              <a:t>(analysis</a:t>
            </a:r>
            <a:r>
              <a:rPr>
                <a:solidFill>
                  <a:srgbClr val="4070A0"/>
                </a:solidFill>
                <a:latin typeface="Courier"/>
              </a:rPr>
              <a:t>$</a:t>
            </a:r>
            <a:r>
              <a:rPr>
                <a:latin typeface="Courier"/>
              </a:rPr>
              <a:t>days_present </a:t>
            </a:r>
            <a:r>
              <a:rPr>
                <a:solidFill>
                  <a:srgbClr val="4070A0"/>
                </a:solidFill>
                <a:latin typeface="Courier"/>
              </a:rPr>
              <a:t>&lt;=</a:t>
            </a:r>
            <a:r>
              <a:rPr>
                <a:latin typeface="Courier"/>
              </a:rPr>
              <a:t> analysis</a:t>
            </a:r>
            <a:r>
              <a:rPr>
                <a:solidFill>
                  <a:srgbClr val="4070A0"/>
                </a:solidFill>
                <a:latin typeface="Courier"/>
              </a:rPr>
              <a:t>$</a:t>
            </a:r>
            <a:r>
              <a:rPr>
                <a:latin typeface="Courier"/>
              </a:rPr>
              <a:t>days_marked,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06287E"/>
                </a:solidFill>
                <a:latin typeface="Courier"/>
              </a:rPr>
              <a:t>nrow</a:t>
            </a:r>
            <a:r>
              <a:rPr>
                <a:latin typeface="Courier"/>
              </a:rPr>
              <a:t>(analysis) </a:t>
            </a:r>
            <a:r>
              <a:rPr>
                <a:solidFill>
                  <a:srgbClr val="4070A0"/>
                </a:solidFill>
                <a:latin typeface="Courier"/>
              </a:rPr>
              <a:t>==</a:t>
            </a:r>
            <a:r>
              <a:rPr>
                <a:latin typeface="Courier"/>
              </a:rPr>
              <a:t> </a:t>
            </a:r>
            <a:r>
              <a:rPr>
                <a:solidFill>
                  <a:srgbClr val="40A070"/>
                </a:solidFill>
                <a:latin typeface="Courier"/>
              </a:rPr>
              <a:t>24</a:t>
            </a:r>
            <a:r>
              <a:rPr>
                <a:latin typeface="Courier"/>
              </a:rPr>
              <a:t> </a:t>
            </a:r>
            <a:r>
              <a:rPr>
                <a:solidFill>
                  <a:srgbClr val="4070A0"/>
                </a:solidFill>
                <a:latin typeface="Courier"/>
              </a:rPr>
              <a:t>*</a:t>
            </a:r>
            <a:r>
              <a:rPr>
                <a:latin typeface="Courier"/>
              </a:rPr>
              <a:t> </a:t>
            </a:r>
            <a:r>
              <a:rPr>
                <a:solidFill>
                  <a:srgbClr val="40A070"/>
                </a:solidFill>
                <a:latin typeface="Courier"/>
              </a:rPr>
              <a:t>3</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n’a pas sa place dans la table</a:t>
            </a:r>
          </a:p>
        </p:txBody>
      </p:sp>
      <p:sp>
        <p:nvSpPr>
          <p:cNvPr id="3" name="Content Placeholder 2"/>
          <p:cNvSpPr>
            <a:spLocks noGrp="1"/>
          </p:cNvSpPr>
          <p:nvPr>
            <p:ph idx="1"/>
          </p:nvPr>
        </p:nvSpPr>
        <p:spPr/>
        <p:txBody>
          <a:bodyPr/>
          <a:lstStyle/>
          <a:p>
            <a:pPr lvl="0"/>
            <a:r>
              <a:rPr b="1"/>
              <a:t>Les colonnes intermédiaires.</a:t>
            </a:r>
            <a:r>
              <a:rPr/>
              <a:t> </a:t>
            </a:r>
            <a:r>
              <a:rPr>
                <a:latin typeface="Courier"/>
              </a:rPr>
              <a:t>present_x</a:t>
            </a:r>
            <a:r>
              <a:rPr/>
              <a:t>, </a:t>
            </a:r>
            <a:r>
              <a:rPr>
                <a:latin typeface="Courier"/>
              </a:rPr>
              <a:t>_merge</a:t>
            </a:r>
            <a:r>
              <a:rPr/>
              <a:t>, </a:t>
            </a:r>
            <a:r>
              <a:rPr>
                <a:latin typeface="Courier"/>
              </a:rPr>
              <a:t>key_clean</a:t>
            </a:r>
            <a:r>
              <a:rPr/>
              <a:t> et les six colonnes nécessaires à un seul calcul.…</a:t>
            </a:r>
          </a:p>
          <a:p>
            <a:pPr lvl="0"/>
            <a:r>
              <a:rPr b="1"/>
              <a:t>Les lignes sous votre seuil de rapportage.</a:t>
            </a:r>
            <a:r>
              <a:rPr/>
              <a:t> Si vous supprimeriez une cellule de quatre cas dans un tableau publié,…</a:t>
            </a:r>
          </a:p>
          <a:p>
            <a:pPr lvl="0"/>
            <a:r>
              <a:rPr b="1"/>
              <a:t>Tout ce qui est au niveau de la personne.</a:t>
            </a:r>
            <a:r>
              <a:rPr/>
              <a:t> Une table d’analyse à la granularité école-mois n’a rien à faire d’un…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Enregistrez-la avec sa granularité dans le nom — En Python</a:t>
            </a:r>
          </a:p>
        </p:txBody>
      </p:sp>
      <p:sp>
        <p:nvSpPr>
          <p:cNvPr id="3" name="Content Placeholder 2"/>
          <p:cNvSpPr>
            <a:spLocks noGrp="1"/>
          </p:cNvSpPr>
          <p:nvPr>
            <p:ph idx="1"/>
          </p:nvPr>
        </p:nvSpPr>
        <p:spPr/>
        <p:txBody>
          <a:bodyPr/>
          <a:lstStyle/>
          <a:p>
            <a:pPr lvl="0" indent="0">
              <a:buNone/>
            </a:pPr>
            <a:r>
              <a:rPr>
                <a:latin typeface="Courier"/>
              </a:rPr>
              <a:t>analysis.to_csv(</a:t>
            </a:r>
            <a:r>
              <a:rPr>
                <a:solidFill>
                  <a:srgbClr val="4070A0"/>
                </a:solidFill>
                <a:latin typeface="Courier"/>
              </a:rPr>
              <a:t>"outputs/tables/attendance_by_school_month.csv"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Enregistrez-la avec sa granularité dans le nom — En R</a:t>
            </a:r>
          </a:p>
        </p:txBody>
      </p:sp>
      <p:sp>
        <p:nvSpPr>
          <p:cNvPr id="3" name="Content Placeholder 2"/>
          <p:cNvSpPr>
            <a:spLocks noGrp="1"/>
          </p:cNvSpPr>
          <p:nvPr>
            <p:ph idx="1"/>
          </p:nvPr>
        </p:nvSpPr>
        <p:spPr/>
        <p:txBody>
          <a:bodyPr/>
          <a:lstStyle/>
          <a:p>
            <a:pPr lvl="0" indent="0">
              <a:buNone/>
            </a:pPr>
            <a:r>
              <a:rPr>
                <a:latin typeface="Courier"/>
              </a:rPr>
              <a:t>readr</a:t>
            </a:r>
            <a:r>
              <a:rPr>
                <a:solidFill>
                  <a:srgbClr val="4070A0"/>
                </a:solidFill>
                <a:latin typeface="Courier"/>
              </a:rPr>
              <a:t>::</a:t>
            </a:r>
            <a:r>
              <a:rPr>
                <a:solidFill>
                  <a:srgbClr val="06287E"/>
                </a:solidFill>
                <a:latin typeface="Courier"/>
              </a:rPr>
              <a:t>write_csv</a:t>
            </a:r>
            <a:r>
              <a:rPr>
                <a:latin typeface="Courier"/>
              </a:rPr>
              <a:t>(analysis,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"tables"</a:t>
            </a:r>
            <a:r>
              <a:rPr>
                <a:latin typeface="Courier"/>
              </a:rPr>
              <a:t>, </a:t>
            </a:r>
            <a:r>
              <a:rPr>
                <a:solidFill>
                  <a:srgbClr val="4070A0"/>
                </a:solidFill>
                <a:latin typeface="Courier"/>
              </a:rPr>
              <a:t>"attendance_by_school_month.csv"</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Enregistrez-la avec sa granularité dans le nom — Exemple</a:t>
            </a:r>
          </a:p>
        </p:txBody>
      </p:sp>
      <p:sp>
        <p:nvSpPr>
          <p:cNvPr id="3" name="Content Placeholder 2"/>
          <p:cNvSpPr>
            <a:spLocks noGrp="1"/>
          </p:cNvSpPr>
          <p:nvPr>
            <p:ph idx="1"/>
          </p:nvPr>
        </p:nvSpPr>
        <p:spPr/>
        <p:txBody>
          <a:bodyPr/>
          <a:lstStyle/>
          <a:p>
            <a:pPr lvl="0" indent="0">
              <a:buNone/>
            </a:pPr>
            <a:r>
              <a:rPr>
                <a:latin typeface="Courier"/>
              </a:rPr>
              <a:t>scripts/
  01_read_and_validate.R      contract and validation   (cleaning course)
  02_clean.R                  rules and cleaning log    (cleaning course)
  03_assemble.R               spine, joins, assertions  (this course)
  04_report.R                 tables and figures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 cours vous laisse</a:t>
            </a:r>
          </a:p>
        </p:txBody>
      </p:sp>
      <p:sp>
        <p:nvSpPr>
          <p:cNvPr id="3" name="Content Placeholder 2"/>
          <p:cNvSpPr>
            <a:spLocks noGrp="1"/>
          </p:cNvSpPr>
          <p:nvPr>
            <p:ph idx="1"/>
          </p:nvPr>
        </p:nvSpPr>
        <p:spPr/>
        <p:txBody>
          <a:bodyPr/>
          <a:lstStyle/>
          <a:p>
            <a:pPr lvl="0"/>
            <a:r>
              <a:rPr/>
              <a:t>Vous savez prendre plusieurs fichiers décrivant le même programme et produire une table unique que vous défendriez colonne par colonne — jointures prouvées, granularité énoncée, dénominateur sourcé, calendrier complet, et l’écart avec ce qui a été remonté consigné plutôt que discuté.</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https://data-analysis.cassion.dev/fr/cours/joining-and-reshaping/joining-08-the-analysis-table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seule table, assemblée à dessein</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Partir d’une ossature des unités sur lesquelles vous devez rapporter, attacher une mesure à la fois, affirmer à chaque raccord, et porter des colonnes de provenance pour qu’un relecteur puisse remonter tout chiffre jusqu’à son fichier d’origine.</vt:lpwstr>
  </property>
</Properties>
</file>