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notesMaster" Target="notesMasters/notesMaster1.xml" /><Relationship Id="rId23" Type="http://schemas.openxmlformats.org/officeDocument/2006/relationships/viewProps" Target="viewProps.xml" /><Relationship Id="rId22" Type="http://schemas.openxmlformats.org/officeDocument/2006/relationships/presProps" Target="presProps.xml" /><Relationship Id="rId1" Type="http://schemas.openxmlformats.org/officeDocument/2006/relationships/slideMaster" Target="slideMasters/slideMaster1.xml" /><Relationship Id="rId25" Type="http://schemas.openxmlformats.org/officeDocument/2006/relationships/tableStyles" Target="tableStyles.xml" /><Relationship Id="rId2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Weight, length or height, MUAC and oedema. Each answers a different question, each has a precision that decides what it can support, and the one that is not a measurement at all is the one that overrides the others.</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in this course rests on four observations, and an analyst who does not know how each is taken will misread all of them.</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those rows are worth dwelling on, because they explain most of what follows. Weight moves and height does not. A child who was hungry for two months is lighter than a child of the same height who was not, and will regain the weight in weeks if fed. A child who was hungry for two years is </a:t>
            </a:r>
            <a:r>
              <a:rPr i="1"/>
              <a:t>shorter</a:t>
            </a:r>
            <a:r>
              <a:rPr/>
              <a:t>, and will not regain the height. That single fact is why the sector distinguishes wasting from stunting and why the two need different indicators and different programmes. Oedema is not on a scale. It is a clinical sign — bilateral pitting oedema, checked by pressing both feet for three seconds — and a child who has it is severely acutely malnourished whatever their weight or arm circumference. Every case definition in the next unit carries an oedema clause, and every analysis that computes SAM as “count below the z-score cut-off” is wrong by however many oedematous children the register holds.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Children under 24 months are measured lying down — that is length. Children 24 months and over are measured standing — that is height. The same child measures about 0.7 cm longer lying than standing, because the spine decompresses. The WHO standards are published against both, and the rule 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752 measured lying, 178 standing. The register records the position, which is what makes the adjustment possible — and a register that does not is a register whose z-scores carry an unquantifiable error for every child measured in the non-standard position. Get the sign backwards and you bias the youngest half of the survey. The joining course’s lab already made you do this; here is why it matters clinically.</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MUAC is a tape around the upper arm, read to the millimetre, and it looks crude next to a z-score computed from two calibrated instruments. It is used for three reasons that between them decide most community programmes. The cost is the subject of lesson 4: MUAC grows with age independently of nutritional status, so a fixed cut-off finds different children at different ages.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MUAC is read to the millimetre and repeat measurements by two trained workers routinely differ by 2 to 3 mm. So every child within about 3 mm of a cut-off is a child whose classification depends on who held the tape. That does not make the cut-off wrong — a threshold has to be somewhere — but it has two consequences an analyst must carry: The same argument applies to weight at 0.1 kg and height at 0.1 cm, and lesson 5 turns it into a formal check.</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Seventy-two of 1,100 admissions have no height. That is not a data quality nuisance to be cleaned away — it is the reason weight-for-height cannot be computed for those children while MUAC can, and therefore the reason any comparison of the two criteria has two different denominators. Lesson 4 is built on exactly that.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Five checks, in order, before any indicator: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four measurements and know what each is for. The next lesson turns two of them into the quantity every prevalence in this course rests on — a z-score against the WHO 2006 standards, computed from the reference table rather than trusted from a column.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nutrition-analysis-cmam-smart/nutrition-01-anthropometr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The four measurements, and what each is for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Weight, length or height, MUAC and oedema. Each answers a different question, each has a precision that decides what it can support, and the one that is not a measurement at all is the one that overrides the others.</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1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Four things, measured on one child</a:t>
            </a:r>
          </a:p>
          <a:p>
            <a:pPr lvl="0"/>
            <a:r>
              <a:rPr/>
              <a:t>Length or height, and the 0.7 cm that is not a rounding error</a:t>
            </a:r>
          </a:p>
          <a:p>
            <a:pPr lvl="0"/>
            <a:r>
              <a:rPr/>
              <a:t>MUAC, and why it is used at all</a:t>
            </a:r>
          </a:p>
          <a:p>
            <a:pPr lvl="0"/>
            <a:r>
              <a:rPr/>
              <a:t>Precision decides what a measurement can support</a:t>
            </a:r>
          </a:p>
          <a:p>
            <a:pPr lvl="0"/>
            <a:r>
              <a:rPr/>
              <a:t>Read the distribution before computing anything</a:t>
            </a:r>
          </a:p>
          <a:p>
            <a:pPr lvl="0"/>
            <a:r>
              <a:rPr/>
              <a:t>What a nutrition analyst checks first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measured on one child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Measurement</a:t>
                      </a:r>
                    </a:p>
                  </a:txBody>
                  <a:tcPr/>
                </a:tc>
                <a:tc>
                  <a:txBody>
                    <a:bodyPr/>
                    <a:lstStyle/>
                    <a:p>
                      <a:pPr lvl="0" indent="0" marL="0">
                        <a:buNone/>
                      </a:pPr>
                      <a:r>
                        <a:rPr/>
                        <a:t>Unit</a:t>
                      </a:r>
                    </a:p>
                  </a:txBody>
                  <a:tcPr/>
                </a:tc>
                <a:tc>
                  <a:txBody>
                    <a:bodyPr/>
                    <a:lstStyle/>
                    <a:p>
                      <a:pPr lvl="0" indent="0" marL="0">
                        <a:buNone/>
                      </a:pPr>
                      <a:r>
                        <a:rPr/>
                        <a:t>Precision</a:t>
                      </a:r>
                    </a:p>
                  </a:txBody>
                  <a:tcPr/>
                </a:tc>
                <a:tc>
                  <a:txBody>
                    <a:bodyPr/>
                    <a:lstStyle/>
                    <a:p>
                      <a:pPr lvl="0" indent="0" marL="0">
                        <a:buNone/>
                      </a:pPr>
                      <a:r>
                        <a:rPr/>
                        <a:t>What it is sensitive to</a:t>
                      </a:r>
                    </a:p>
                  </a:txBody>
                  <a:tcPr/>
                </a:tc>
              </a:tr>
              <a:tr h="0">
                <a:tc>
                  <a:txBody>
                    <a:bodyPr/>
                    <a:lstStyle/>
                    <a:p>
                      <a:pPr lvl="0" indent="0" marL="0">
                        <a:buNone/>
                      </a:pPr>
                      <a:r>
                        <a:rPr b="1"/>
                        <a:t>Weight</a:t>
                      </a:r>
                    </a:p>
                  </a:txBody>
                </a:tc>
                <a:tc>
                  <a:txBody>
                    <a:bodyPr/>
                    <a:lstStyle/>
                    <a:p>
                      <a:pPr lvl="0" indent="0" marL="0">
                        <a:buNone/>
                      </a:pPr>
                      <a:r>
                        <a:rPr/>
                        <a:t>kg</a:t>
                      </a:r>
                    </a:p>
                  </a:txBody>
                </a:tc>
                <a:tc>
                  <a:txBody>
                    <a:bodyPr/>
                    <a:lstStyle/>
                    <a:p>
                      <a:pPr lvl="0" indent="0" marL="0">
                        <a:buNone/>
                      </a:pPr>
                      <a:r>
                        <a:rPr/>
                        <a:t>0.1 kg</a:t>
                      </a:r>
                    </a:p>
                  </a:txBody>
                </a:tc>
                <a:tc>
                  <a:txBody>
                    <a:bodyPr/>
                    <a:lstStyle/>
                    <a:p>
                      <a:pPr lvl="0" indent="0" marL="0">
                        <a:buNone/>
                      </a:pPr>
                      <a:r>
                        <a:rPr/>
                        <a:t>Acute deficit — it falls fast and recovers fast</a:t>
                      </a:r>
                    </a:p>
                  </a:txBody>
                </a:tc>
              </a:tr>
              <a:tr h="0">
                <a:tc>
                  <a:txBody>
                    <a:bodyPr/>
                    <a:lstStyle/>
                    <a:p>
                      <a:pPr lvl="0" indent="0" marL="0">
                        <a:buNone/>
                      </a:pPr>
                      <a:r>
                        <a:rPr b="1"/>
                        <a:t>Length / height</a:t>
                      </a:r>
                    </a:p>
                  </a:txBody>
                </a:tc>
                <a:tc>
                  <a:txBody>
                    <a:bodyPr/>
                    <a:lstStyle/>
                    <a:p>
                      <a:pPr lvl="0" indent="0" marL="0">
                        <a:buNone/>
                      </a:pPr>
                      <a:r>
                        <a:rPr/>
                        <a:t>cm</a:t>
                      </a:r>
                    </a:p>
                  </a:txBody>
                </a:tc>
                <a:tc>
                  <a:txBody>
                    <a:bodyPr/>
                    <a:lstStyle/>
                    <a:p>
                      <a:pPr lvl="0" indent="0" marL="0">
                        <a:buNone/>
                      </a:pPr>
                      <a:r>
                        <a:rPr/>
                        <a:t>0.1 cm</a:t>
                      </a:r>
                    </a:p>
                  </a:txBody>
                </a:tc>
                <a:tc>
                  <a:txBody>
                    <a:bodyPr/>
                    <a:lstStyle/>
                    <a:p>
                      <a:pPr lvl="0" indent="0" marL="0">
                        <a:buNone/>
                      </a:pPr>
                      <a:r>
                        <a:rPr/>
                        <a:t>Chronic deficit — it accumulates and does not recover</a:t>
                      </a:r>
                    </a:p>
                  </a:txBody>
                </a:tc>
              </a:tr>
              <a:tr h="0">
                <a:tc>
                  <a:txBody>
                    <a:bodyPr/>
                    <a:lstStyle/>
                    <a:p>
                      <a:pPr lvl="0" indent="0" marL="0">
                        <a:buNone/>
                      </a:pPr>
                      <a:r>
                        <a:rPr b="1"/>
                        <a:t>MUAC</a:t>
                      </a:r>
                    </a:p>
                  </a:txBody>
                </a:tc>
                <a:tc>
                  <a:txBody>
                    <a:bodyPr/>
                    <a:lstStyle/>
                    <a:p>
                      <a:pPr lvl="0" indent="0" marL="0">
                        <a:buNone/>
                      </a:pPr>
                      <a:r>
                        <a:rPr/>
                        <a:t>mm</a:t>
                      </a:r>
                    </a:p>
                  </a:txBody>
                </a:tc>
                <a:tc>
                  <a:txBody>
                    <a:bodyPr/>
                    <a:lstStyle/>
                    <a:p>
                      <a:pPr lvl="0" indent="0" marL="0">
                        <a:buNone/>
                      </a:pPr>
                      <a:r>
                        <a:rPr/>
                        <a:t>1 mm</a:t>
                      </a:r>
                    </a:p>
                  </a:txBody>
                </a:tc>
                <a:tc>
                  <a:txBody>
                    <a:bodyPr/>
                    <a:lstStyle/>
                    <a:p>
                      <a:pPr lvl="0" indent="0" marL="0">
                        <a:buNone/>
                      </a:pPr>
                      <a:r>
                        <a:rPr/>
                        <a:t>Acute deficit, and mortality risk more directly than weight</a:t>
                      </a:r>
                    </a:p>
                  </a:txBody>
                </a:tc>
              </a:tr>
              <a:tr h="0">
                <a:tc>
                  <a:txBody>
                    <a:bodyPr/>
                    <a:lstStyle/>
                    <a:p>
                      <a:pPr lvl="0" indent="0" marL="0">
                        <a:buNone/>
                      </a:pPr>
                      <a:r>
                        <a:rPr b="1"/>
                        <a:t>Oedema</a:t>
                      </a:r>
                    </a:p>
                  </a:txBody>
                </a:tc>
                <a:tc>
                  <a:txBody>
                    <a:bodyPr/>
                    <a:lstStyle/>
                    <a:p>
                      <a:pPr lvl="0" indent="0" marL="0">
                        <a:buNone/>
                      </a:pPr>
                      <a:r>
                        <a:rPr/>
                        <a:t>present / absent</a:t>
                      </a:r>
                    </a:p>
                  </a:txBody>
                </a:tc>
                <a:tc>
                  <a:txBody>
                    <a:bodyPr/>
                    <a:lstStyle/>
                    <a:p>
                      <a:pPr lvl="0" indent="0" marL="0">
                        <a:buNone/>
                      </a:pPr>
                      <a:r>
                        <a:rPr/>
                        <a:t>—</a:t>
                      </a:r>
                    </a:p>
                  </a:txBody>
                </a:tc>
                <a:tc>
                  <a:txBody>
                    <a:bodyPr/>
                    <a:lstStyle/>
                    <a:p>
                      <a:pPr lvl="0" indent="0" marL="0">
                        <a:buNone/>
                      </a:pPr>
                      <a:r>
                        <a:rPr/>
                        <a:t>Not a measurement; a clinical sign, and it overrides</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measured on one child</a:t>
            </a:r>
          </a:p>
        </p:txBody>
      </p:sp>
      <p:sp>
        <p:nvSpPr>
          <p:cNvPr id="3" name="Content Placeholder 2"/>
          <p:cNvSpPr>
            <a:spLocks noGrp="1"/>
          </p:cNvSpPr>
          <p:nvPr>
            <p:ph idx="1"/>
          </p:nvPr>
        </p:nvSpPr>
        <p:spPr/>
        <p:txBody>
          <a:bodyPr/>
          <a:lstStyle/>
          <a:p>
            <a:pPr lvl="0"/>
            <a:r>
              <a:rPr/>
              <a:t>Weight moves and height does not — A child who was hungry for two months is lighter than a child of the same height who…</a:t>
            </a:r>
          </a:p>
          <a:p>
            <a:pPr lvl="0"/>
            <a:r>
              <a:rPr/>
              <a:t>Oedema is not on a scale — It is a clinical sign — bilateral pitting oedema, checked by pressing both feet for three…</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or height, and the 0.7 cm that is not a rounding error</a:t>
            </a:r>
          </a:p>
        </p:txBody>
      </p:sp>
      <p:sp>
        <p:nvSpPr>
          <p:cNvPr id="3" name="Content Placeholder 2"/>
          <p:cNvSpPr>
            <a:spLocks noGrp="1"/>
          </p:cNvSpPr>
          <p:nvPr>
            <p:ph idx="1"/>
          </p:nvPr>
        </p:nvSpPr>
        <p:spPr/>
        <p:txBody>
          <a:bodyPr/>
          <a:lstStyle/>
          <a:p>
            <a:pPr lvl="0"/>
            <a:r>
              <a:rPr/>
              <a:t>Under 24 months, use the </a:t>
            </a:r>
            <a:r>
              <a:rPr b="1"/>
              <a:t>length</a:t>
            </a:r>
            <a:r>
              <a:rPr/>
              <a:t> standard, and if the child was measured standing, </a:t>
            </a:r>
            <a:r>
              <a:rPr b="1"/>
              <a:t>add 0.7 cm</a:t>
            </a:r>
            <a:r>
              <a:rPr/>
              <a:t> before looking up.</a:t>
            </a:r>
          </a:p>
          <a:p>
            <a:pPr lvl="0"/>
            <a:r>
              <a:rPr/>
              <a:t>24 months and over, use the </a:t>
            </a:r>
            <a:r>
              <a:rPr b="1"/>
              <a:t>height</a:t>
            </a:r>
            <a:r>
              <a:rPr/>
              <a:t> standard, and if the child was measured lying, </a:t>
            </a:r>
            <a:r>
              <a:rPr b="1"/>
              <a:t>subtract 0.7 cm</a:t>
            </a:r>
            <a: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or height, and the 0.7 cm that is not a rounding error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smart </a:t>
            </a:r>
            <a:r>
              <a:rPr>
                <a:solidFill>
                  <a:srgbClr val="666666"/>
                </a:solidFill>
                <a:latin typeface="Courier"/>
              </a:rPr>
              <a:t>=</a:t>
            </a:r>
            <a:r>
              <a:rPr>
                <a:latin typeface="Courier"/>
              </a:rPr>
              <a:t> pd.read_csv(</a:t>
            </a:r>
            <a:r>
              <a:rPr>
                <a:solidFill>
                  <a:srgbClr val="4070A0"/>
                </a:solidFill>
                <a:latin typeface="Courier"/>
              </a:rPr>
              <a:t>"smart-nutrition-survey-2024.v1.csv"</a:t>
            </a:r>
            <a:r>
              <a:rPr>
                <a:latin typeface="Courier"/>
              </a:rPr>
              <a:t>)</a:t>
            </a:r>
            <a:br/>
            <a:r>
              <a:rPr>
                <a:solidFill>
                  <a:srgbClr val="008000"/>
                </a:solidFill>
                <a:latin typeface="Courier"/>
              </a:rPr>
              <a:t>print</a:t>
            </a:r>
            <a:r>
              <a:rPr>
                <a:latin typeface="Courier"/>
              </a:rPr>
              <a:t>(smart[</a:t>
            </a:r>
            <a:r>
              <a:rPr>
                <a:solidFill>
                  <a:srgbClr val="4070A0"/>
                </a:solidFill>
                <a:latin typeface="Courier"/>
              </a:rPr>
              <a:t>"measured_lying"</a:t>
            </a:r>
            <a:r>
              <a:rPr>
                <a:latin typeface="Courier"/>
              </a:rPr>
              <a:t>].value_counts())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Length or height, and the 0.7 cm that is not a rounding error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latin typeface="Courier"/>
              </a:rPr>
              <a:t>smart </a:t>
            </a:r>
            <a:r>
              <a:rPr>
                <a:solidFill>
                  <a:srgbClr val="4070A0"/>
                </a:solidFill>
                <a:latin typeface="Courier"/>
              </a:rPr>
              <a:t>|&gt;</a:t>
            </a:r>
            <a:r>
              <a:rPr>
                <a:latin typeface="Courier"/>
              </a:rPr>
              <a:t> </a:t>
            </a:r>
            <a:r>
              <a:rPr>
                <a:solidFill>
                  <a:srgbClr val="06287E"/>
                </a:solidFill>
                <a:latin typeface="Courier"/>
              </a:rPr>
              <a:t>count</a:t>
            </a:r>
            <a:r>
              <a:rPr>
                <a:latin typeface="Courier"/>
              </a:rPr>
              <a:t>(measured_lying)</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MUAC, and why it is used at all</a:t>
            </a:r>
          </a:p>
        </p:txBody>
      </p:sp>
      <p:sp>
        <p:nvSpPr>
          <p:cNvPr id="3" name="Content Placeholder 2"/>
          <p:cNvSpPr>
            <a:spLocks noGrp="1"/>
          </p:cNvSpPr>
          <p:nvPr>
            <p:ph idx="1"/>
          </p:nvPr>
        </p:nvSpPr>
        <p:spPr/>
        <p:txBody>
          <a:bodyPr/>
          <a:lstStyle/>
          <a:p>
            <a:pPr lvl="0"/>
            <a:r>
              <a:rPr b="1"/>
              <a:t>It needs one measurement, not two.</a:t>
            </a:r>
            <a:r>
              <a:rPr/>
              <a:t> A community health worker with a tape can screen a village; a weight-for-height…</a:t>
            </a:r>
          </a:p>
          <a:p>
            <a:pPr lvl="0"/>
            <a:r>
              <a:rPr b="1"/>
              <a:t>It predicts mortality at least as well.</a:t>
            </a:r>
            <a:r>
              <a:rPr/>
              <a:t> For a child of a given age, a small arm is a strong predictor of dying, and…</a:t>
            </a:r>
          </a:p>
          <a:p>
            <a:pPr lvl="0"/>
            <a:r>
              <a:rPr b="1"/>
              <a:t>It requires no age.</a:t>
            </a:r>
            <a:r>
              <a:rPr/>
              <a:t> Which matters enormously in populations without birth records, where the age that a z-score…</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Precision decides what a measurement can support — In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pd.read_csv(</a:t>
            </a:r>
            <a:r>
              <a:rPr>
                <a:solidFill>
                  <a:srgbClr val="4070A0"/>
                </a:solidFill>
                <a:latin typeface="Courier"/>
              </a:rPr>
              <a:t>"muac-screening-artibonite-2024.v1.csv"</a:t>
            </a:r>
            <a:r>
              <a:rPr>
                <a:latin typeface="Courier"/>
              </a:rPr>
              <a:t>)</a:t>
            </a:r>
            <a:br/>
            <a:r>
              <a:rPr>
                <a:latin typeface="Courier"/>
              </a:rPr>
              <a:t>values </a:t>
            </a:r>
            <a:r>
              <a:rPr>
                <a:solidFill>
                  <a:srgbClr val="666666"/>
                </a:solidFill>
                <a:latin typeface="Courier"/>
              </a:rPr>
              <a:t>=</a:t>
            </a:r>
            <a:r>
              <a:rPr>
                <a:latin typeface="Courier"/>
              </a:rPr>
              <a:t> muac.loc[muac[</a:t>
            </a:r>
            <a:r>
              <a:rPr>
                <a:solidFill>
                  <a:srgbClr val="4070A0"/>
                </a:solidFill>
                <a:latin typeface="Courier"/>
              </a:rPr>
              <a:t>"muac_mm"</a:t>
            </a:r>
            <a:r>
              <a:rPr>
                <a:latin typeface="Courier"/>
              </a:rPr>
              <a:t>].notna(), </a:t>
            </a:r>
            <a:r>
              <a:rPr>
                <a:solidFill>
                  <a:srgbClr val="4070A0"/>
                </a:solidFill>
                <a:latin typeface="Courier"/>
              </a:rPr>
              <a:t>"muac_mm"</a:t>
            </a:r>
            <a:r>
              <a:rPr>
                <a:latin typeface="Courier"/>
              </a:rPr>
              <a:t>]</a:t>
            </a:r>
            <a:br/>
            <a:br/>
            <a:r>
              <a:rPr>
                <a:latin typeface="Courier"/>
              </a:rPr>
              <a:t>near_cutoff </a:t>
            </a:r>
            <a:r>
              <a:rPr>
                <a:solidFill>
                  <a:srgbClr val="666666"/>
                </a:solidFill>
                <a:latin typeface="Courier"/>
              </a:rPr>
              <a:t>=</a:t>
            </a:r>
            <a:r>
              <a:rPr>
                <a:latin typeface="Courier"/>
              </a:rPr>
              <a:t> values.between(</a:t>
            </a:r>
            <a:r>
              <a:rPr>
                <a:solidFill>
                  <a:srgbClr val="40A070"/>
                </a:solidFill>
                <a:latin typeface="Courier"/>
              </a:rPr>
              <a:t>123</a:t>
            </a:r>
            <a:r>
              <a:rPr>
                <a:latin typeface="Courier"/>
              </a:rPr>
              <a:t>, </a:t>
            </a:r>
            <a:r>
              <a:rPr>
                <a:solidFill>
                  <a:srgbClr val="40A070"/>
                </a:solidFill>
                <a:latin typeface="Courier"/>
              </a:rPr>
              <a:t>127</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near_cutoff</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(values)</a:t>
            </a:r>
            <a:r>
              <a:rPr>
                <a:solidFill>
                  <a:srgbClr val="4070A0"/>
                </a:solidFill>
                <a:latin typeface="Courier"/>
              </a:rPr>
              <a:t>}</a:t>
            </a:r>
            <a:r>
              <a:rPr>
                <a:solidFill>
                  <a:srgbClr val="BB6688"/>
                </a:solidFill>
                <a:latin typeface="Courier"/>
              </a:rPr>
              <a:t> children within 2 mm of the 125 mm cut-off"</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Precision decides what a measurement can support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near =</a:t>
            </a:r>
            <a:r>
              <a:rPr>
                <a:latin typeface="Courier"/>
              </a:rPr>
              <a:t> </a:t>
            </a:r>
            <a:r>
              <a:rPr>
                <a:solidFill>
                  <a:srgbClr val="06287E"/>
                </a:solidFill>
                <a:latin typeface="Courier"/>
              </a:rPr>
              <a:t>sum</a:t>
            </a:r>
            <a:r>
              <a:rPr>
                <a:latin typeface="Courier"/>
              </a:rPr>
              <a:t>(</a:t>
            </a:r>
            <a:r>
              <a:rPr>
                <a:solidFill>
                  <a:srgbClr val="06287E"/>
                </a:solidFill>
                <a:latin typeface="Courier"/>
              </a:rPr>
              <a:t>between</a:t>
            </a:r>
            <a:r>
              <a:rPr>
                <a:latin typeface="Courier"/>
              </a:rPr>
              <a:t>(muac_mm, </a:t>
            </a:r>
            <a:r>
              <a:rPr>
                <a:solidFill>
                  <a:srgbClr val="40A070"/>
                </a:solidFill>
                <a:latin typeface="Courier"/>
              </a:rPr>
              <a:t>123</a:t>
            </a:r>
            <a:r>
              <a:rPr>
                <a:latin typeface="Courier"/>
              </a:rPr>
              <a:t>, </a:t>
            </a:r>
            <a:r>
              <a:rPr>
                <a:solidFill>
                  <a:srgbClr val="40A070"/>
                </a:solidFill>
                <a:latin typeface="Courier"/>
              </a:rPr>
              <a:t>127</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Precision decides what a measurement can support</a:t>
            </a:r>
          </a:p>
        </p:txBody>
      </p:sp>
      <p:sp>
        <p:nvSpPr>
          <p:cNvPr id="3" name="Content Placeholder 2"/>
          <p:cNvSpPr>
            <a:spLocks noGrp="1"/>
          </p:cNvSpPr>
          <p:nvPr>
            <p:ph idx="1"/>
          </p:nvPr>
        </p:nvSpPr>
        <p:spPr/>
        <p:txBody>
          <a:bodyPr/>
          <a:lstStyle/>
          <a:p>
            <a:pPr lvl="0"/>
            <a:r>
              <a:rPr b="1"/>
              <a:t>Never report a MUAC-based rate to two decimal places.</a:t>
            </a:r>
            <a:r>
              <a:rPr/>
              <a:t> The measurement does not support it.</a:t>
            </a:r>
          </a:p>
          <a:p>
            <a:pPr lvl="0"/>
            <a:r>
              <a:rPr b="1"/>
              <a:t>Expect a pile-up at the cut-off in programme data.</a:t>
            </a:r>
            <a:r>
              <a:rPr/>
              <a:t> A worker who reads 114 and knows 115 is the admission threshold…</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distribution before computing anything — In Python</a:t>
            </a:r>
          </a:p>
        </p:txBody>
      </p:sp>
      <p:sp>
        <p:nvSpPr>
          <p:cNvPr id="3" name="Content Placeholder 2"/>
          <p:cNvSpPr>
            <a:spLocks noGrp="1"/>
          </p:cNvSpPr>
          <p:nvPr>
            <p:ph idx="1"/>
          </p:nvPr>
        </p:nvSpPr>
        <p:spPr/>
        <p:txBody>
          <a:bodyPr/>
          <a:lstStyle/>
          <a:p>
            <a:pPr lvl="0" indent="0">
              <a:buNone/>
            </a:pPr>
            <a:r>
              <a:rPr>
                <a:latin typeface="Courier"/>
              </a:rPr>
              <a:t>cmam </a:t>
            </a:r>
            <a:r>
              <a:rPr>
                <a:solidFill>
                  <a:srgbClr val="666666"/>
                </a:solidFill>
                <a:latin typeface="Courier"/>
              </a:rPr>
              <a:t>=</a:t>
            </a:r>
            <a:r>
              <a:rPr>
                <a:latin typeface="Courier"/>
              </a:rPr>
              <a:t> pd.read_csv(</a:t>
            </a:r>
            <a:r>
              <a:rPr>
                <a:solidFill>
                  <a:srgbClr val="4070A0"/>
                </a:solidFill>
                <a:latin typeface="Courier"/>
              </a:rPr>
              <a:t>"cmam-admissions-2024.v1.csv"</a:t>
            </a:r>
            <a:r>
              <a:rPr>
                <a:latin typeface="Courier"/>
              </a:rPr>
              <a:t>)</a:t>
            </a:r>
            <a:br/>
            <a:br/>
            <a:r>
              <a:rPr>
                <a:solidFill>
                  <a:srgbClr val="008000"/>
                </a:solidFill>
                <a:latin typeface="Courier"/>
              </a:rPr>
              <a:t>print</a:t>
            </a:r>
            <a:r>
              <a:rPr>
                <a:latin typeface="Courier"/>
              </a:rPr>
              <a:t>(cmam[[</a:t>
            </a:r>
            <a:r>
              <a:rPr>
                <a:solidFill>
                  <a:srgbClr val="4070A0"/>
                </a:solidFill>
                <a:latin typeface="Courier"/>
              </a:rPr>
              <a:t>"muac_admission_mm"</a:t>
            </a:r>
            <a:r>
              <a:rPr>
                <a:latin typeface="Courier"/>
              </a:rPr>
              <a:t>, </a:t>
            </a:r>
            <a:r>
              <a:rPr>
                <a:solidFill>
                  <a:srgbClr val="4070A0"/>
                </a:solidFill>
                <a:latin typeface="Courier"/>
              </a:rPr>
              <a:t>"weight_admission_kg"</a:t>
            </a:r>
            <a:r>
              <a:rPr>
                <a:latin typeface="Courier"/>
              </a:rPr>
              <a:t>, </a:t>
            </a:r>
            <a:r>
              <a:rPr>
                <a:solidFill>
                  <a:srgbClr val="4070A0"/>
                </a:solidFill>
                <a:latin typeface="Courier"/>
              </a:rPr>
              <a:t>"height_cm"</a:t>
            </a:r>
            <a:r>
              <a:rPr>
                <a:latin typeface="Courier"/>
              </a:rPr>
              <a:t>]].describe().</a:t>
            </a:r>
            <a:r>
              <a:rPr>
                <a:solidFill>
                  <a:srgbClr val="008000"/>
                </a:solidFill>
                <a:latin typeface="Courier"/>
              </a:rPr>
              <a:t>round</a:t>
            </a:r>
            <a:r>
              <a:rPr>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a:t>
            </a:r>
            <a:r>
              <a:rPr>
                <a:solidFill>
                  <a:srgbClr val="BB6688"/>
                </a:solidFill>
                <a:latin typeface="Courier"/>
              </a:rPr>
              <a:t>f"height missing: </a:t>
            </a:r>
            <a:r>
              <a:rPr>
                <a:solidFill>
                  <a:srgbClr val="4070A0"/>
                </a:solidFill>
                <a:latin typeface="Courier"/>
              </a:rPr>
              <a:t>{</a:t>
            </a:r>
            <a:r>
              <a:rPr>
                <a:latin typeface="Courier"/>
              </a:rPr>
              <a:t>cmam[</a:t>
            </a:r>
            <a:r>
              <a:rPr>
                <a:solidFill>
                  <a:srgbClr val="4070A0"/>
                </a:solidFill>
                <a:latin typeface="Courier"/>
              </a:rPr>
              <a:t>'height_cm'</a:t>
            </a:r>
            <a:r>
              <a:rPr>
                <a:latin typeface="Courier"/>
              </a:rPr>
              <a:t>]</a:t>
            </a:r>
            <a:r>
              <a:rPr>
                <a:solidFill>
                  <a:srgbClr val="4070A0"/>
                </a:solidFill>
                <a:latin typeface="Courier"/>
              </a:rPr>
              <a:t>.</a:t>
            </a:r>
            <a:r>
              <a:rPr>
                <a:latin typeface="Courier"/>
              </a:rPr>
              <a:t>isna()</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(cmam)</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Read the distribution before computing anything — In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a:t>
            </a:r>
            <a:r>
              <a:rPr>
                <a:solidFill>
                  <a:srgbClr val="4070A0"/>
                </a:solidFill>
                <a:latin typeface="Courier"/>
              </a:rPr>
              <a:t>"cmam-admissions-2024.v1.csv"</a:t>
            </a:r>
            <a:r>
              <a:rPr>
                <a:latin typeface="Courier"/>
              </a:rPr>
              <a:t>)</a:t>
            </a:r>
            <a:br/>
            <a:br/>
            <a:r>
              <a:rPr>
                <a:solidFill>
                  <a:srgbClr val="06287E"/>
                </a:solidFill>
                <a:latin typeface="Courier"/>
              </a:rPr>
              <a:t>summary</a:t>
            </a:r>
            <a:r>
              <a:rPr>
                <a:latin typeface="Courier"/>
              </a:rPr>
              <a:t>(</a:t>
            </a:r>
            <a:r>
              <a:rPr>
                <a:solidFill>
                  <a:srgbClr val="06287E"/>
                </a:solidFill>
                <a:latin typeface="Courier"/>
              </a:rPr>
              <a:t>select</a:t>
            </a:r>
            <a:r>
              <a:rPr>
                <a:latin typeface="Courier"/>
              </a:rPr>
              <a:t>(cmam, muac_admission_mm, weight_admission_kg, height_cm))</a:t>
            </a:r>
            <a:br/>
            <a:r>
              <a:rPr>
                <a:solidFill>
                  <a:srgbClr val="06287E"/>
                </a:solidFill>
                <a:latin typeface="Courier"/>
              </a:rPr>
              <a:t>sum</a:t>
            </a:r>
            <a:r>
              <a:rPr>
                <a:latin typeface="Courier"/>
              </a:rPr>
              <a:t>(</a:t>
            </a:r>
            <a:r>
              <a:rPr>
                <a:solidFill>
                  <a:srgbClr val="06287E"/>
                </a:solidFill>
                <a:latin typeface="Courier"/>
              </a:rPr>
              <a:t>is.na</a:t>
            </a:r>
            <a:r>
              <a:rPr>
                <a:latin typeface="Courier"/>
              </a:rPr>
              <a:t>(cmam</a:t>
            </a:r>
            <a:r>
              <a:rPr>
                <a:solidFill>
                  <a:srgbClr val="4070A0"/>
                </a:solidFill>
                <a:latin typeface="Courier"/>
              </a:rPr>
              <a:t>$</a:t>
            </a:r>
            <a:r>
              <a:rPr>
                <a:latin typeface="Courier"/>
              </a:rPr>
              <a:t>height_cm))</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nutrition analyst checks first</a:t>
            </a:r>
          </a:p>
        </p:txBody>
      </p:sp>
      <p:sp>
        <p:nvSpPr>
          <p:cNvPr id="3" name="Content Placeholder 2"/>
          <p:cNvSpPr>
            <a:spLocks noGrp="1"/>
          </p:cNvSpPr>
          <p:nvPr>
            <p:ph idx="1"/>
          </p:nvPr>
        </p:nvSpPr>
        <p:spPr/>
        <p:txBody>
          <a:bodyPr/>
          <a:lstStyle/>
          <a:p>
            <a:pPr lvl="0"/>
            <a:r>
              <a:rPr b="1"/>
              <a:t>Position recorded?</a:t>
            </a:r>
            <a:r>
              <a:rPr/>
              <a:t> Without </a:t>
            </a:r>
            <a:r>
              <a:rPr>
                <a:latin typeface="Courier"/>
              </a:rPr>
              <a:t>measured_lying</a:t>
            </a:r>
            <a:r>
              <a:rPr/>
              <a:t>, the 0.7 cm adjustment is a guess.</a:t>
            </a:r>
          </a:p>
          <a:p>
            <a:pPr lvl="0"/>
            <a:r>
              <a:rPr b="1"/>
              <a:t>Age present, and how was it obtained?</a:t>
            </a:r>
            <a:r>
              <a:rPr/>
              <a:t> A z-score needs age; a heaped age distribution says it was estimated, which…</a:t>
            </a:r>
          </a:p>
          <a:p>
            <a:pPr lvl="0"/>
            <a:r>
              <a:rPr b="1"/>
              <a:t>Oedema recorded as a separate field?</a:t>
            </a:r>
            <a:r>
              <a:rPr/>
              <a:t> If it is folded into a general “complications” flag, the SAM count cannot be…</a:t>
            </a:r>
          </a:p>
          <a:p>
            <a:pPr lvl="0"/>
            <a:r>
              <a:rPr b="1"/>
              <a:t>Units.</a:t>
            </a:r>
            <a:r>
              <a:rPr/>
              <a:t> MUAC in mm or cm, weight in kg, height in cm. The cleaning course found seven centimetre entries in the…</a:t>
            </a:r>
          </a:p>
          <a:p>
            <a:pPr lvl="0"/>
            <a:r>
              <a:rPr b="1"/>
              <a:t>Plausible ranges.</a:t>
            </a:r>
            <a:r>
              <a:rPr/>
              <a:t> MUAC 80–220 mm, weight 2–30 kg, height 45–125 cm for 6–59 months. Outside those is a recording…</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nutrition analyst checks first — In Python</a:t>
            </a:r>
          </a:p>
        </p:txBody>
      </p:sp>
      <p:sp>
        <p:nvSpPr>
          <p:cNvPr id="3" name="Content Placeholder 2"/>
          <p:cNvSpPr>
            <a:spLocks noGrp="1"/>
          </p:cNvSpPr>
          <p:nvPr>
            <p:ph idx="1"/>
          </p:nvPr>
        </p:nvSpPr>
        <p:spPr/>
        <p:txBody>
          <a:bodyPr/>
          <a:lstStyle/>
          <a:p>
            <a:pPr lvl="0" indent="0">
              <a:buNone/>
            </a:pPr>
            <a:r>
              <a:rPr>
                <a:latin typeface="Courier"/>
              </a:rPr>
              <a:t>implausible </a:t>
            </a:r>
            <a:r>
              <a:rPr>
                <a:solidFill>
                  <a:srgbClr val="666666"/>
                </a:solidFill>
                <a:latin typeface="Courier"/>
              </a:rPr>
              <a:t>=</a:t>
            </a:r>
            <a:r>
              <a:rPr>
                <a:latin typeface="Courier"/>
              </a:rPr>
              <a:t> cmam[</a:t>
            </a:r>
            <a:br/>
            <a:r>
              <a:rPr>
                <a:latin typeface="Courier"/>
              </a:rPr>
              <a:t>    </a:t>
            </a:r>
            <a:r>
              <a:rPr>
                <a:solidFill>
                  <a:srgbClr val="666666"/>
                </a:solidFill>
                <a:latin typeface="Courier"/>
              </a:rPr>
              <a:t>~</a:t>
            </a:r>
            <a:r>
              <a:rPr>
                <a:latin typeface="Courier"/>
              </a:rPr>
              <a:t>cmam[</a:t>
            </a:r>
            <a:r>
              <a:rPr>
                <a:solidFill>
                  <a:srgbClr val="4070A0"/>
                </a:solidFill>
                <a:latin typeface="Courier"/>
              </a:rPr>
              <a:t>"muac_admission_mm"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a:t>
            </a:r>
            <a:br/>
            <a:r>
              <a:rPr>
                <a:latin typeface="Courier"/>
              </a:rPr>
              <a:t>    </a:t>
            </a:r>
            <a:r>
              <a:rPr>
                <a:solidFill>
                  <a:srgbClr val="666666"/>
                </a:solidFill>
                <a:latin typeface="Courier"/>
              </a:rPr>
              <a:t>|</a:t>
            </a:r>
            <a:r>
              <a:rPr>
                <a:latin typeface="Courier"/>
              </a:rPr>
              <a:t> </a:t>
            </a:r>
            <a:r>
              <a:rPr>
                <a:solidFill>
                  <a:srgbClr val="666666"/>
                </a:solidFill>
                <a:latin typeface="Courier"/>
              </a:rPr>
              <a:t>~</a:t>
            </a:r>
            <a:r>
              <a:rPr>
                <a:latin typeface="Courier"/>
              </a:rPr>
              <a:t>cmam[</a:t>
            </a:r>
            <a:r>
              <a:rPr>
                <a:solidFill>
                  <a:srgbClr val="4070A0"/>
                </a:solidFill>
                <a:latin typeface="Courier"/>
              </a:rPr>
              <a:t>"weight_admission_kg"</a:t>
            </a:r>
            <a:r>
              <a:rPr>
                <a:latin typeface="Courier"/>
              </a:rPr>
              <a:t>].between(</a:t>
            </a:r>
            <a:r>
              <a:rPr>
                <a:solidFill>
                  <a:srgbClr val="40A070"/>
                </a:solidFill>
                <a:latin typeface="Courier"/>
              </a:rPr>
              <a:t>2</a:t>
            </a:r>
            <a:r>
              <a:rPr>
                <a:latin typeface="Courier"/>
              </a:rPr>
              <a:t>, </a:t>
            </a:r>
            <a:r>
              <a:rPr>
                <a:solidFill>
                  <a:srgbClr val="40A070"/>
                </a:solidFill>
                <a:latin typeface="Courier"/>
              </a:rPr>
              <a:t>30</a:t>
            </a:r>
            <a:r>
              <a:rPr>
                <a:latin typeface="Courier"/>
              </a:rPr>
              <a:t>)</a:t>
            </a:r>
            <a:br/>
            <a:r>
              <a:rPr>
                <a:latin typeface="Courier"/>
              </a:rPr>
              <a:t>    </a:t>
            </a:r>
            <a:r>
              <a:rPr>
                <a:solidFill>
                  <a:srgbClr val="666666"/>
                </a:solidFill>
                <a:latin typeface="Courier"/>
              </a:rPr>
              <a:t>|</a:t>
            </a:r>
            <a:r>
              <a:rPr>
                <a:latin typeface="Courier"/>
              </a:rPr>
              <a:t> </a:t>
            </a:r>
            <a:r>
              <a:rPr>
                <a:solidFill>
                  <a:srgbClr val="666666"/>
                </a:solidFill>
                <a:latin typeface="Courier"/>
              </a:rPr>
              <a:t>~</a:t>
            </a:r>
            <a:r>
              <a:rPr>
                <a:latin typeface="Courier"/>
              </a:rPr>
              <a:t>cmam[</a:t>
            </a:r>
            <a:r>
              <a:rPr>
                <a:solidFill>
                  <a:srgbClr val="4070A0"/>
                </a:solidFill>
                <a:latin typeface="Courier"/>
              </a:rPr>
              <a:t>"height_cm"</a:t>
            </a:r>
            <a:r>
              <a:rPr>
                <a:latin typeface="Courier"/>
              </a:rPr>
              <a:t>].between(</a:t>
            </a:r>
            <a:r>
              <a:rPr>
                <a:solidFill>
                  <a:srgbClr val="40A070"/>
                </a:solidFill>
                <a:latin typeface="Courier"/>
              </a:rPr>
              <a:t>45</a:t>
            </a:r>
            <a:r>
              <a:rPr>
                <a:latin typeface="Courier"/>
              </a:rPr>
              <a:t>, </a:t>
            </a:r>
            <a:r>
              <a:rPr>
                <a:solidFill>
                  <a:srgbClr val="40A070"/>
                </a:solidFill>
                <a:latin typeface="Courier"/>
              </a:rPr>
              <a:t>125</a:t>
            </a:r>
            <a:r>
              <a:rPr>
                <a:latin typeface="Courier"/>
              </a:rPr>
              <a:t>).fillna(</a:t>
            </a:r>
            <a:r>
              <a:rPr>
                <a:solidFill>
                  <a:srgbClr val="19177C"/>
                </a:solidFill>
                <a:latin typeface="Courier"/>
              </a:rPr>
              <a:t>True</a:t>
            </a:r>
            <a:r>
              <a:rPr>
                <a:latin typeface="Courier"/>
              </a:rPr>
              <a:t>)</a:t>
            </a:r>
            <a:b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(implausible)</a:t>
            </a:r>
            <a:r>
              <a:rPr>
                <a:solidFill>
                  <a:srgbClr val="4070A0"/>
                </a:solidFill>
                <a:latin typeface="Courier"/>
              </a:rPr>
              <a:t>}</a:t>
            </a:r>
            <a:r>
              <a:rPr>
                <a:solidFill>
                  <a:srgbClr val="BB6688"/>
                </a:solidFill>
                <a:latin typeface="Courier"/>
              </a:rPr>
              <a:t> admissions outside plausible ranges"</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nutrition analyst checks first — In R</a:t>
            </a:r>
          </a:p>
        </p:txBody>
      </p:sp>
      <p:sp>
        <p:nvSpPr>
          <p:cNvPr id="3" name="Content Placeholder 2"/>
          <p:cNvSpPr>
            <a:spLocks noGrp="1"/>
          </p:cNvSpPr>
          <p:nvPr>
            <p:ph idx="1"/>
          </p:nvPr>
        </p:nvSpPr>
        <p:spPr/>
        <p:txBody>
          <a:bodyPr/>
          <a:lstStyle/>
          <a:p>
            <a:pPr lvl="0" indent="0">
              <a:buNone/>
            </a:pPr>
            <a:r>
              <a:rPr>
                <a:latin typeface="Courier"/>
              </a:rPr>
              <a:t>cmam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between</a:t>
            </a:r>
            <a:r>
              <a:rPr>
                <a:latin typeface="Courier"/>
              </a:rPr>
              <a:t>(muac_admission_mm, </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a:t>
            </a:r>
            <a:br/>
            <a:r>
              <a:rPr>
                <a:latin typeface="Courier"/>
              </a:rPr>
              <a:t>         </a:t>
            </a:r>
            <a:r>
              <a:rPr>
                <a:solidFill>
                  <a:srgbClr val="4070A0"/>
                </a:solidFill>
                <a:latin typeface="Courier"/>
              </a:rPr>
              <a:t>!</a:t>
            </a:r>
            <a:r>
              <a:rPr>
                <a:solidFill>
                  <a:srgbClr val="06287E"/>
                </a:solidFill>
                <a:latin typeface="Courier"/>
              </a:rPr>
              <a:t>between</a:t>
            </a:r>
            <a:r>
              <a:rPr>
                <a:latin typeface="Courier"/>
              </a:rPr>
              <a:t>(weight_admission_kg, </a:t>
            </a:r>
            <a:r>
              <a:rPr>
                <a:solidFill>
                  <a:srgbClr val="40A070"/>
                </a:solidFill>
                <a:latin typeface="Courier"/>
              </a:rPr>
              <a:t>2</a:t>
            </a:r>
            <a:r>
              <a:rPr>
                <a:latin typeface="Courier"/>
              </a:rPr>
              <a:t>, </a:t>
            </a:r>
            <a:r>
              <a:rPr>
                <a:solidFill>
                  <a:srgbClr val="40A070"/>
                </a:solidFill>
                <a:latin typeface="Courier"/>
              </a:rPr>
              <a:t>30</a:t>
            </a:r>
            <a:r>
              <a:rPr>
                <a:latin typeface="Courier"/>
              </a:rPr>
              <a:t>) </a:t>
            </a:r>
            <a:r>
              <a:rPr>
                <a:solidFill>
                  <a:srgbClr val="4070A0"/>
                </a:solidFill>
                <a:latin typeface="Courier"/>
              </a:rPr>
              <a:t>|</a:t>
            </a:r>
            <a:br/>
            <a:r>
              <a:rPr>
                <a:latin typeface="Courier"/>
              </a:rPr>
              <a:t>         (</a:t>
            </a:r>
            <a:r>
              <a:rPr>
                <a:solidFill>
                  <a:srgbClr val="4070A0"/>
                </a:solidFill>
                <a:latin typeface="Courier"/>
              </a:rPr>
              <a:t>!</a:t>
            </a:r>
            <a:r>
              <a:rPr>
                <a:solidFill>
                  <a:srgbClr val="06287E"/>
                </a:solidFill>
                <a:latin typeface="Courier"/>
              </a:rPr>
              <a:t>is.na</a:t>
            </a:r>
            <a:r>
              <a:rPr>
                <a:latin typeface="Courier"/>
              </a:rPr>
              <a:t>(height_cm) </a:t>
            </a:r>
            <a:r>
              <a:rPr>
                <a:solidFill>
                  <a:srgbClr val="4070A0"/>
                </a:solidFill>
                <a:latin typeface="Courier"/>
              </a:rPr>
              <a:t>&amp;</a:t>
            </a:r>
            <a:r>
              <a:rPr>
                <a:latin typeface="Courier"/>
              </a:rPr>
              <a:t> </a:t>
            </a:r>
            <a:r>
              <a:rPr>
                <a:solidFill>
                  <a:srgbClr val="4070A0"/>
                </a:solidFill>
                <a:latin typeface="Courier"/>
              </a:rPr>
              <a:t>!</a:t>
            </a:r>
            <a:r>
              <a:rPr>
                <a:solidFill>
                  <a:srgbClr val="06287E"/>
                </a:solidFill>
                <a:latin typeface="Courier"/>
              </a:rPr>
              <a:t>between</a:t>
            </a:r>
            <a:r>
              <a:rPr>
                <a:latin typeface="Courier"/>
              </a:rPr>
              <a:t>(height_cm, </a:t>
            </a:r>
            <a:r>
              <a:rPr>
                <a:solidFill>
                  <a:srgbClr val="40A070"/>
                </a:solidFill>
                <a:latin typeface="Courier"/>
              </a:rPr>
              <a:t>45</a:t>
            </a:r>
            <a:r>
              <a:rPr>
                <a:latin typeface="Courier"/>
              </a:rPr>
              <a:t>, </a:t>
            </a:r>
            <a:r>
              <a:rPr>
                <a:solidFill>
                  <a:srgbClr val="40A070"/>
                </a:solidFill>
                <a:latin typeface="Courier"/>
              </a:rPr>
              <a:t>125</a:t>
            </a:r>
            <a:r>
              <a:rPr>
                <a:latin typeface="Courier"/>
              </a:rPr>
              <a:t>))) </a:t>
            </a:r>
            <a:r>
              <a:rPr>
                <a:solidFill>
                  <a:srgbClr val="4070A0"/>
                </a:solidFill>
                <a:latin typeface="Courier"/>
              </a:rPr>
              <a:t>|&gt;</a:t>
            </a:r>
            <a:br/>
            <a:r>
              <a:rPr>
                <a:latin typeface="Courier"/>
              </a:rPr>
              <a:t>  </a:t>
            </a:r>
            <a:r>
              <a:rPr>
                <a:solidFill>
                  <a:srgbClr val="06287E"/>
                </a:solidFill>
                <a:latin typeface="Courier"/>
              </a:rPr>
              <a:t>nrow</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a nutrition analyst checks first</a:t>
            </a:r>
          </a:p>
        </p:txBody>
      </p:sp>
      <p:sp>
        <p:nvSpPr>
          <p:cNvPr id="3" name="Content Placeholder 2"/>
          <p:cNvSpPr>
            <a:spLocks noGrp="1"/>
          </p:cNvSpPr>
          <p:nvPr>
            <p:ph idx="1"/>
          </p:nvPr>
        </p:nvSpPr>
        <p:spPr/>
        <p:txBody>
          <a:bodyPr/>
          <a:lstStyle/>
          <a:p>
            <a:pPr lvl="0" indent="0" marL="1270000">
              <a:buNone/>
            </a:pPr>
            <a:r>
              <a:rPr sz="2000"/>
              <a:t>Anthropometry is the only part of this sector’s data where the measurement error is well characterised and published. Use that: it tells you what precision your indicator can carry, and it is the reason a two-point difference between two surveys is usually nothing.</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four measurements and know what each is for.</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https://data-analysis.cassion.dev/courses/nutrition-analysis-cmam-smart/nutrition-01-anthropometry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four measurements, and what each is for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1 of 8</vt:lpwstr>
  </property>
  <property fmtid="{D5CDD505-2E9C-101B-9397-08002B2CF9AE}" pid="3" name="subtitle">
    <vt:lpwstr>Weight, length or height, MUAC and oedema. Each answers a different question, each has a precision that decides what it can support, and the one that is not a measurement at all is the one that overrides the others.</vt:lpwstr>
  </property>
</Properties>
</file>